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70" r:id="rId4"/>
    <p:sldId id="271" r:id="rId5"/>
    <p:sldId id="265" r:id="rId6"/>
    <p:sldId id="272" r:id="rId7"/>
    <p:sldId id="257" r:id="rId8"/>
    <p:sldId id="258" r:id="rId9"/>
    <p:sldId id="259" r:id="rId10"/>
    <p:sldId id="261" r:id="rId11"/>
    <p:sldId id="262" r:id="rId12"/>
    <p:sldId id="263" r:id="rId13"/>
    <p:sldId id="273" r:id="rId14"/>
    <p:sldId id="267" r:id="rId15"/>
    <p:sldId id="268" r:id="rId16"/>
    <p:sldId id="266"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7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8D3878-B25A-40D5-9148-B034B57C024A}" type="datetimeFigureOut">
              <a:rPr lang="en-AU" smtClean="0"/>
              <a:pPr/>
              <a:t>9/09/2013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05F3A1-19AB-4C1C-B040-9F99D99772FB}"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0705F3A1-19AB-4C1C-B040-9F99D99772FB}" type="slidenum">
              <a:rPr lang="en-AU" smtClean="0"/>
              <a:pPr/>
              <a:t>1</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of us might feel like we’re at the edge of a</a:t>
            </a:r>
            <a:r>
              <a:rPr lang="en-US" baseline="0" dirty="0" smtClean="0"/>
              <a:t> swamp</a:t>
            </a:r>
            <a:endParaRPr lang="en-US" dirty="0"/>
          </a:p>
        </p:txBody>
      </p:sp>
      <p:sp>
        <p:nvSpPr>
          <p:cNvPr id="4" name="Slide Number Placeholder 3"/>
          <p:cNvSpPr>
            <a:spLocks noGrp="1"/>
          </p:cNvSpPr>
          <p:nvPr>
            <p:ph type="sldNum" sz="quarter" idx="10"/>
          </p:nvPr>
        </p:nvSpPr>
        <p:spPr/>
        <p:txBody>
          <a:bodyPr/>
          <a:lstStyle/>
          <a:p>
            <a:fld id="{0705F3A1-19AB-4C1C-B040-9F99D99772FB}" type="slidenum">
              <a:rPr lang="en-AU" smtClean="0"/>
              <a:pPr/>
              <a:t>14</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might feel we’re deep in the swamp</a:t>
            </a:r>
            <a:endParaRPr lang="en-US" dirty="0"/>
          </a:p>
        </p:txBody>
      </p:sp>
      <p:sp>
        <p:nvSpPr>
          <p:cNvPr id="4" name="Slide Number Placeholder 3"/>
          <p:cNvSpPr>
            <a:spLocks noGrp="1"/>
          </p:cNvSpPr>
          <p:nvPr>
            <p:ph type="sldNum" sz="quarter" idx="10"/>
          </p:nvPr>
        </p:nvSpPr>
        <p:spPr/>
        <p:txBody>
          <a:bodyPr/>
          <a:lstStyle/>
          <a:p>
            <a:fld id="{0705F3A1-19AB-4C1C-B040-9F99D99772FB}" type="slidenum">
              <a:rPr lang="en-AU" smtClean="0"/>
              <a:pPr/>
              <a:t>15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Project managers</a:t>
            </a:r>
            <a:r>
              <a:rPr lang="en-US" baseline="0" dirty="0" smtClean="0"/>
              <a:t> may even feel like … and even act like this during implementation</a:t>
            </a:r>
            <a:endParaRPr lang="en-US" dirty="0"/>
          </a:p>
        </p:txBody>
      </p:sp>
      <p:sp>
        <p:nvSpPr>
          <p:cNvPr id="4" name="Slide Number Placeholder 3"/>
          <p:cNvSpPr>
            <a:spLocks noGrp="1"/>
          </p:cNvSpPr>
          <p:nvPr>
            <p:ph type="sldNum" sz="quarter" idx="10"/>
          </p:nvPr>
        </p:nvSpPr>
        <p:spPr/>
        <p:txBody>
          <a:bodyPr/>
          <a:lstStyle/>
          <a:p>
            <a:fld id="{0705F3A1-19AB-4C1C-B040-9F99D99772FB}" type="slidenum">
              <a:rPr lang="en-AU" smtClean="0"/>
              <a:pPr/>
              <a:t>16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we will come out of the swamp, working</a:t>
            </a:r>
            <a:r>
              <a:rPr lang="en-US" baseline="0" dirty="0" smtClean="0"/>
              <a:t> locally, with each other, and Ex </a:t>
            </a:r>
            <a:r>
              <a:rPr lang="en-US" baseline="0" dirty="0" err="1" smtClean="0"/>
              <a:t>Libris</a:t>
            </a:r>
            <a:r>
              <a:rPr lang="en-US" baseline="0" dirty="0" smtClean="0"/>
              <a:t> to make a better product … maybe even smiling like these people</a:t>
            </a:r>
            <a:endParaRPr lang="en-US" dirty="0"/>
          </a:p>
        </p:txBody>
      </p:sp>
      <p:sp>
        <p:nvSpPr>
          <p:cNvPr id="4" name="Slide Number Placeholder 3"/>
          <p:cNvSpPr>
            <a:spLocks noGrp="1"/>
          </p:cNvSpPr>
          <p:nvPr>
            <p:ph type="sldNum" sz="quarter" idx="10"/>
          </p:nvPr>
        </p:nvSpPr>
        <p:spPr/>
        <p:txBody>
          <a:bodyPr/>
          <a:lstStyle/>
          <a:p>
            <a:fld id="{0705F3A1-19AB-4C1C-B040-9F99D99772FB}" type="slidenum">
              <a:rPr lang="en-AU" smtClean="0"/>
              <a:pPr/>
              <a:t>17</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3F9D2AA-B2A4-4AF0-A4C0-257A3F66E856}" type="datetimeFigureOut">
              <a:rPr lang="en-AU" smtClean="0"/>
              <a:pPr/>
              <a:t>9/09/2013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3F9D2AA-B2A4-4AF0-A4C0-257A3F66E856}" type="datetimeFigureOut">
              <a:rPr lang="en-AU" smtClean="0"/>
              <a:pPr/>
              <a:t>9/09/2013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3F9D2AA-B2A4-4AF0-A4C0-257A3F66E856}" type="datetimeFigureOut">
              <a:rPr lang="en-AU" smtClean="0"/>
              <a:pPr/>
              <a:t>9/09/2013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3F9D2AA-B2A4-4AF0-A4C0-257A3F66E856}" type="datetimeFigureOut">
              <a:rPr lang="en-AU" smtClean="0"/>
              <a:pPr/>
              <a:t>9/09/2013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F9D2AA-B2A4-4AF0-A4C0-257A3F66E856}" type="datetimeFigureOut">
              <a:rPr lang="en-AU" smtClean="0"/>
              <a:pPr/>
              <a:t>9/09/2013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3F9D2AA-B2A4-4AF0-A4C0-257A3F66E856}" type="datetimeFigureOut">
              <a:rPr lang="en-AU" smtClean="0"/>
              <a:pPr/>
              <a:t>9/09/2013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3F9D2AA-B2A4-4AF0-A4C0-257A3F66E856}" type="datetimeFigureOut">
              <a:rPr lang="en-AU" smtClean="0"/>
              <a:pPr/>
              <a:t>9/09/2013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3F9D2AA-B2A4-4AF0-A4C0-257A3F66E856}" type="datetimeFigureOut">
              <a:rPr lang="en-AU" smtClean="0"/>
              <a:pPr/>
              <a:t>9/09/2013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9D2AA-B2A4-4AF0-A4C0-257A3F66E856}" type="datetimeFigureOut">
              <a:rPr lang="en-AU" smtClean="0"/>
              <a:pPr/>
              <a:t>9/09/2013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F9D2AA-B2A4-4AF0-A4C0-257A3F66E856}" type="datetimeFigureOut">
              <a:rPr lang="en-AU" smtClean="0"/>
              <a:pPr/>
              <a:t>9/09/2013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F9D2AA-B2A4-4AF0-A4C0-257A3F66E856}" type="datetimeFigureOut">
              <a:rPr lang="en-AU" smtClean="0"/>
              <a:pPr/>
              <a:t>9/09/2013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F1BEF46-BF88-45FC-B8AA-446942DE2286}"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9D2AA-B2A4-4AF0-A4C0-257A3F66E856}" type="datetimeFigureOut">
              <a:rPr lang="en-AU" smtClean="0"/>
              <a:pPr/>
              <a:t>9/09/2013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BEF46-BF88-45FC-B8AA-446942DE2286}"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20888"/>
            <a:ext cx="7772400" cy="1470025"/>
          </a:xfrm>
        </p:spPr>
        <p:txBody>
          <a:bodyPr>
            <a:normAutofit fontScale="90000"/>
          </a:bodyPr>
          <a:lstStyle/>
          <a:p>
            <a:r>
              <a:rPr lang="de-AT" b="1" dirty="0" smtClean="0">
                <a:solidFill>
                  <a:srgbClr val="CC0000"/>
                </a:solidFill>
                <a:latin typeface="Verdana" pitchFamily="34" charset="0"/>
              </a:rPr>
              <a:t>IGeLU &amp; ELUNA joint </a:t>
            </a:r>
            <a:br>
              <a:rPr lang="de-AT" b="1" dirty="0" smtClean="0">
                <a:solidFill>
                  <a:srgbClr val="CC0000"/>
                </a:solidFill>
                <a:latin typeface="Verdana" pitchFamily="34" charset="0"/>
              </a:rPr>
            </a:br>
            <a:r>
              <a:rPr lang="de-AT" b="1" dirty="0" smtClean="0">
                <a:solidFill>
                  <a:srgbClr val="CC0000"/>
                </a:solidFill>
                <a:latin typeface="Verdana" pitchFamily="34" charset="0"/>
              </a:rPr>
              <a:t>Alma PWG</a:t>
            </a:r>
            <a:br>
              <a:rPr lang="de-AT" b="1" dirty="0" smtClean="0">
                <a:solidFill>
                  <a:srgbClr val="CC0000"/>
                </a:solidFill>
                <a:latin typeface="Verdana" pitchFamily="34" charset="0"/>
              </a:rPr>
            </a:br>
            <a:r>
              <a:rPr lang="de-AT" b="1" dirty="0" smtClean="0">
                <a:solidFill>
                  <a:srgbClr val="CC0000"/>
                </a:solidFill>
                <a:latin typeface="Verdana" pitchFamily="34" charset="0"/>
              </a:rPr>
              <a:t> </a:t>
            </a:r>
            <a:endParaRPr lang="en-AU" dirty="0"/>
          </a:p>
        </p:txBody>
      </p:sp>
      <p:sp>
        <p:nvSpPr>
          <p:cNvPr id="3" name="Subtitle 2"/>
          <p:cNvSpPr>
            <a:spLocks noGrp="1"/>
          </p:cNvSpPr>
          <p:nvPr>
            <p:ph type="subTitle" idx="1"/>
          </p:nvPr>
        </p:nvSpPr>
        <p:spPr>
          <a:xfrm>
            <a:off x="1403648" y="4365104"/>
            <a:ext cx="6400800" cy="1633736"/>
          </a:xfrm>
        </p:spPr>
        <p:txBody>
          <a:bodyPr>
            <a:normAutofit fontScale="92500" lnSpcReduction="10000"/>
          </a:bodyPr>
          <a:lstStyle/>
          <a:p>
            <a:r>
              <a:rPr lang="de-AT" dirty="0" smtClean="0">
                <a:latin typeface="Verdana" pitchFamily="34" charset="0"/>
              </a:rPr>
              <a:t>8th IGeLU Meeting</a:t>
            </a:r>
          </a:p>
          <a:p>
            <a:r>
              <a:rPr lang="de-AT" dirty="0" smtClean="0">
                <a:latin typeface="Verdana" pitchFamily="34" charset="0"/>
              </a:rPr>
              <a:t>Session 8</a:t>
            </a:r>
          </a:p>
          <a:p>
            <a:r>
              <a:rPr lang="de-AT" dirty="0" smtClean="0">
                <a:latin typeface="Verdana" pitchFamily="34" charset="0"/>
              </a:rPr>
              <a:t>Berlin, 9 September 2013</a:t>
            </a:r>
          </a:p>
          <a:p>
            <a:endParaRPr lang="en-AU" dirty="0"/>
          </a:p>
        </p:txBody>
      </p:sp>
      <p:pic>
        <p:nvPicPr>
          <p:cNvPr id="4" name="Picture 4" descr="igelu_with_claim_300dpi"/>
          <p:cNvPicPr>
            <a:picLocks noChangeAspect="1" noChangeArrowheads="1"/>
          </p:cNvPicPr>
          <p:nvPr/>
        </p:nvPicPr>
        <p:blipFill>
          <a:blip r:embed="rId3" cstate="print"/>
          <a:srcRect/>
          <a:stretch>
            <a:fillRect/>
          </a:stretch>
        </p:blipFill>
        <p:spPr bwMode="auto">
          <a:xfrm>
            <a:off x="3635896" y="548680"/>
            <a:ext cx="2089150" cy="1387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marL="0" indent="0">
              <a:buNone/>
            </a:pPr>
            <a:endParaRPr lang="en-AU" sz="1800" dirty="0" smtClean="0">
              <a:latin typeface="Verdana" pitchFamily="34" charset="0"/>
              <a:ea typeface="Verdana" pitchFamily="34" charset="0"/>
              <a:cs typeface="Verdana" pitchFamily="34" charset="0"/>
            </a:endParaRPr>
          </a:p>
          <a:p>
            <a:pPr>
              <a:buNone/>
            </a:pPr>
            <a:r>
              <a:rPr lang="en-AU" sz="1800" dirty="0">
                <a:latin typeface="Verdana" pitchFamily="34" charset="0"/>
                <a:ea typeface="Verdana" pitchFamily="34" charset="0"/>
                <a:cs typeface="Verdana" pitchFamily="34" charset="0"/>
              </a:rPr>
              <a:t> </a:t>
            </a:r>
            <a:r>
              <a:rPr lang="en-AU" sz="1800" b="1" dirty="0">
                <a:latin typeface="Verdana" pitchFamily="34" charset="0"/>
                <a:ea typeface="Verdana" pitchFamily="34" charset="0"/>
                <a:cs typeface="Verdana" pitchFamily="34" charset="0"/>
              </a:rPr>
              <a:t> </a:t>
            </a:r>
            <a:endParaRPr lang="en-AU" sz="1800" b="1" dirty="0" smtClean="0">
              <a:latin typeface="Verdana" pitchFamily="34" charset="0"/>
              <a:ea typeface="Verdana" pitchFamily="34" charset="0"/>
              <a:cs typeface="Verdana" pitchFamily="34" charset="0"/>
            </a:endParaRPr>
          </a:p>
          <a:p>
            <a:pPr algn="ctr">
              <a:buNone/>
            </a:pPr>
            <a:r>
              <a:rPr lang="en-AU" sz="1800" b="1" dirty="0" smtClean="0">
                <a:solidFill>
                  <a:srgbClr val="C00000"/>
                </a:solidFill>
                <a:latin typeface="Verdana" pitchFamily="34" charset="0"/>
                <a:ea typeface="Verdana" pitchFamily="34" charset="0"/>
                <a:cs typeface="Verdana" pitchFamily="34" charset="0"/>
              </a:rPr>
              <a:t>Question 4: Alma’s </a:t>
            </a:r>
            <a:r>
              <a:rPr lang="en-AU" sz="1800" b="1" dirty="0">
                <a:solidFill>
                  <a:srgbClr val="C00000"/>
                </a:solidFill>
                <a:latin typeface="Verdana" pitchFamily="34" charset="0"/>
                <a:ea typeface="Verdana" pitchFamily="34" charset="0"/>
                <a:cs typeface="Verdana" pitchFamily="34" charset="0"/>
              </a:rPr>
              <a:t>ability to integrate smoothly with </a:t>
            </a:r>
            <a:r>
              <a:rPr lang="en-AU" sz="1800" b="1" dirty="0" smtClean="0">
                <a:solidFill>
                  <a:srgbClr val="C00000"/>
                </a:solidFill>
                <a:latin typeface="Verdana" pitchFamily="34" charset="0"/>
                <a:ea typeface="Verdana" pitchFamily="34" charset="0"/>
                <a:cs typeface="Verdana" pitchFamily="34" charset="0"/>
              </a:rPr>
              <a:t/>
            </a:r>
            <a:br>
              <a:rPr lang="en-AU" sz="1800" b="1" dirty="0" smtClean="0">
                <a:solidFill>
                  <a:srgbClr val="C00000"/>
                </a:solidFill>
                <a:latin typeface="Verdana" pitchFamily="34" charset="0"/>
                <a:ea typeface="Verdana" pitchFamily="34" charset="0"/>
                <a:cs typeface="Verdana" pitchFamily="34" charset="0"/>
              </a:rPr>
            </a:br>
            <a:r>
              <a:rPr lang="en-AU" sz="1800" b="1" dirty="0" smtClean="0">
                <a:solidFill>
                  <a:srgbClr val="C00000"/>
                </a:solidFill>
                <a:latin typeface="Verdana" pitchFamily="34" charset="0"/>
                <a:ea typeface="Verdana" pitchFamily="34" charset="0"/>
                <a:cs typeface="Verdana" pitchFamily="34" charset="0"/>
              </a:rPr>
              <a:t>                  ‘</a:t>
            </a:r>
            <a:r>
              <a:rPr lang="en-AU" sz="1800" b="1" dirty="0">
                <a:solidFill>
                  <a:srgbClr val="C00000"/>
                </a:solidFill>
                <a:latin typeface="Verdana" pitchFamily="34" charset="0"/>
                <a:ea typeface="Verdana" pitchFamily="34" charset="0"/>
                <a:cs typeface="Verdana" pitchFamily="34" charset="0"/>
              </a:rPr>
              <a:t>external’ systems</a:t>
            </a:r>
            <a:r>
              <a:rPr lang="en-AU" sz="1800" b="1" dirty="0">
                <a:latin typeface="Verdana" pitchFamily="34" charset="0"/>
                <a:ea typeface="Verdana" pitchFamily="34" charset="0"/>
                <a:cs typeface="Verdana" pitchFamily="34" charset="0"/>
              </a:rPr>
              <a:t>.</a:t>
            </a:r>
            <a:endParaRPr lang="en-AU" sz="1800" dirty="0">
              <a:latin typeface="Verdana" pitchFamily="34" charset="0"/>
              <a:ea typeface="Verdana" pitchFamily="34" charset="0"/>
              <a:cs typeface="Verdana" pitchFamily="34" charset="0"/>
            </a:endParaRPr>
          </a:p>
          <a:p>
            <a:pPr>
              <a:buNone/>
            </a:pPr>
            <a:endParaRPr lang="en-AU" sz="1800" dirty="0" smtClean="0">
              <a:latin typeface="Verdana" pitchFamily="34" charset="0"/>
              <a:ea typeface="Verdana" pitchFamily="34" charset="0"/>
              <a:cs typeface="Verdana" pitchFamily="34" charset="0"/>
            </a:endParaRPr>
          </a:p>
          <a:p>
            <a:pPr algn="ctr">
              <a:buNone/>
            </a:pPr>
            <a:r>
              <a:rPr lang="en-AU" sz="1800" i="1" dirty="0" smtClean="0">
                <a:latin typeface="Verdana" pitchFamily="34" charset="0"/>
                <a:ea typeface="Verdana" pitchFamily="34" charset="0"/>
                <a:cs typeface="Verdana" pitchFamily="34" charset="0"/>
              </a:rPr>
              <a:t>Integrations </a:t>
            </a:r>
            <a:r>
              <a:rPr lang="en-AU" sz="1800" i="1" dirty="0">
                <a:latin typeface="Verdana" pitchFamily="34" charset="0"/>
                <a:ea typeface="Verdana" pitchFamily="34" charset="0"/>
                <a:cs typeface="Verdana" pitchFamily="34" charset="0"/>
              </a:rPr>
              <a:t>with external systems such as Self service machines, entry control, SAP, and the ability to export user records to </a:t>
            </a:r>
            <a:r>
              <a:rPr lang="en-AU" sz="1800" i="1" dirty="0" smtClean="0">
                <a:latin typeface="Verdana" pitchFamily="34" charset="0"/>
                <a:ea typeface="Verdana" pitchFamily="34" charset="0"/>
                <a:cs typeface="Verdana" pitchFamily="34" charset="0"/>
              </a:rPr>
              <a:t/>
            </a:r>
            <a:br>
              <a:rPr lang="en-AU" sz="1800" i="1" dirty="0" smtClean="0">
                <a:latin typeface="Verdana" pitchFamily="34" charset="0"/>
                <a:ea typeface="Verdana" pitchFamily="34" charset="0"/>
                <a:cs typeface="Verdana" pitchFamily="34" charset="0"/>
              </a:rPr>
            </a:br>
            <a:r>
              <a:rPr lang="en-AU" sz="1800" i="1" dirty="0" smtClean="0">
                <a:latin typeface="Verdana" pitchFamily="34" charset="0"/>
                <a:ea typeface="Verdana" pitchFamily="34" charset="0"/>
                <a:cs typeface="Verdana" pitchFamily="34" charset="0"/>
              </a:rPr>
              <a:t>other </a:t>
            </a:r>
            <a:r>
              <a:rPr lang="en-AU" sz="1800" i="1" dirty="0">
                <a:latin typeface="Verdana" pitchFamily="34" charset="0"/>
                <a:ea typeface="Verdana" pitchFamily="34" charset="0"/>
                <a:cs typeface="Verdana" pitchFamily="34" charset="0"/>
              </a:rPr>
              <a:t>systems, make online payments are difficult.</a:t>
            </a:r>
          </a:p>
          <a:p>
            <a:pPr>
              <a:buNone/>
            </a:pPr>
            <a:r>
              <a:rPr lang="en-AU" sz="1800" dirty="0">
                <a:latin typeface="Verdana" pitchFamily="34" charset="0"/>
                <a:ea typeface="Verdana" pitchFamily="34" charset="0"/>
                <a:cs typeface="Verdana" pitchFamily="34" charset="0"/>
              </a:rPr>
              <a:t> </a:t>
            </a:r>
          </a:p>
          <a:p>
            <a:pPr>
              <a:buNone/>
            </a:pPr>
            <a:r>
              <a:rPr lang="en-AU" sz="1600" dirty="0">
                <a:solidFill>
                  <a:srgbClr val="C00000"/>
                </a:solidFill>
                <a:latin typeface="Verdana" pitchFamily="34" charset="0"/>
                <a:ea typeface="Verdana" pitchFamily="34" charset="0"/>
                <a:cs typeface="Verdana" pitchFamily="34" charset="0"/>
              </a:rPr>
              <a:t>Often guidance from Ex </a:t>
            </a:r>
            <a:r>
              <a:rPr lang="en-AU" sz="1600" dirty="0" err="1">
                <a:solidFill>
                  <a:srgbClr val="C00000"/>
                </a:solidFill>
                <a:latin typeface="Verdana" pitchFamily="34" charset="0"/>
                <a:ea typeface="Verdana" pitchFamily="34" charset="0"/>
                <a:cs typeface="Verdana" pitchFamily="34" charset="0"/>
              </a:rPr>
              <a:t>Libris</a:t>
            </a:r>
            <a:r>
              <a:rPr lang="en-AU" sz="1600" dirty="0">
                <a:solidFill>
                  <a:srgbClr val="C00000"/>
                </a:solidFill>
                <a:latin typeface="Verdana" pitchFamily="34" charset="0"/>
                <a:ea typeface="Verdana" pitchFamily="34" charset="0"/>
                <a:cs typeface="Verdana" pitchFamily="34" charset="0"/>
              </a:rPr>
              <a:t> staff is inconsistent. How can this be improved</a:t>
            </a:r>
            <a:r>
              <a:rPr lang="en-AU" sz="1600" dirty="0">
                <a:latin typeface="Verdana" pitchFamily="34" charset="0"/>
                <a:ea typeface="Verdana" pitchFamily="34" charset="0"/>
                <a:cs typeface="Verdana" pitchFamily="34" charset="0"/>
              </a:rPr>
              <a:t>?</a:t>
            </a:r>
          </a:p>
          <a:p>
            <a:pPr>
              <a:buNone/>
            </a:pPr>
            <a:r>
              <a:rPr lang="en-AU" sz="1800" dirty="0"/>
              <a:t> </a:t>
            </a:r>
          </a:p>
          <a:p>
            <a:pPr marL="0" indent="0">
              <a:buNone/>
            </a:pPr>
            <a:endParaRPr lang="en-AU" sz="1800" dirty="0">
              <a:latin typeface="Verdana" pitchFamily="34" charset="0"/>
              <a:ea typeface="Verdana" pitchFamily="34" charset="0"/>
              <a:cs typeface="Verdana" pitchFamily="34" charset="0"/>
            </a:endParaRPr>
          </a:p>
          <a:p>
            <a:pPr marL="0" indent="0">
              <a:buNone/>
            </a:pPr>
            <a:endParaRPr lang="en-AU" sz="1800" dirty="0"/>
          </a:p>
        </p:txBody>
      </p:sp>
      <p:pic>
        <p:nvPicPr>
          <p:cNvPr id="4" name="Picture 3" descr="igelu_with_claim_300dpi"/>
          <p:cNvPicPr>
            <a:picLocks noChangeAspect="1" noChangeArrowheads="1"/>
          </p:cNvPicPr>
          <p:nvPr/>
        </p:nvPicPr>
        <p:blipFill>
          <a:blip r:embed="rId2" cstate="print"/>
          <a:srcRect/>
          <a:stretch>
            <a:fillRect/>
          </a:stretch>
        </p:blipFill>
        <p:spPr>
          <a:xfrm>
            <a:off x="6876256" y="332656"/>
            <a:ext cx="1401763" cy="930275"/>
          </a:xfrm>
          <a:prstGeom prst="rect">
            <a:avLst/>
          </a:prstGeom>
          <a:noFill/>
        </p:spPr>
      </p:pic>
      <p:cxnSp>
        <p:nvCxnSpPr>
          <p:cNvPr id="6" name="Straight Connector 5"/>
          <p:cNvCxnSpPr/>
          <p:nvPr/>
        </p:nvCxnSpPr>
        <p:spPr>
          <a:xfrm>
            <a:off x="539552" y="1340768"/>
            <a:ext cx="61206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25000" lnSpcReduction="20000"/>
          </a:bodyPr>
          <a:lstStyle/>
          <a:p>
            <a:pPr marL="0" indent="0">
              <a:buNone/>
            </a:pPr>
            <a:endParaRPr lang="en-AU" sz="6400" b="1" dirty="0" smtClean="0">
              <a:latin typeface="Verdana" pitchFamily="34" charset="0"/>
              <a:ea typeface="Verdana" pitchFamily="34" charset="0"/>
              <a:cs typeface="Verdana" pitchFamily="34" charset="0"/>
            </a:endParaRPr>
          </a:p>
          <a:p>
            <a:pPr marL="0" indent="0" algn="ctr">
              <a:buNone/>
            </a:pPr>
            <a:r>
              <a:rPr lang="en-AU" sz="6400" b="1" dirty="0" smtClean="0">
                <a:solidFill>
                  <a:srgbClr val="C00000"/>
                </a:solidFill>
                <a:latin typeface="Verdana" pitchFamily="34" charset="0"/>
                <a:ea typeface="Verdana" pitchFamily="34" charset="0"/>
                <a:cs typeface="Verdana" pitchFamily="34" charset="0"/>
              </a:rPr>
              <a:t>Question 5:</a:t>
            </a:r>
            <a:r>
              <a:rPr lang="en-AU" sz="6400" b="1" dirty="0">
                <a:solidFill>
                  <a:srgbClr val="C00000"/>
                </a:solidFill>
                <a:latin typeface="Verdana" pitchFamily="34" charset="0"/>
                <a:ea typeface="Verdana" pitchFamily="34" charset="0"/>
                <a:cs typeface="Verdana" pitchFamily="34" charset="0"/>
              </a:rPr>
              <a:t> </a:t>
            </a:r>
            <a:r>
              <a:rPr lang="en-AU" sz="6400" b="1" dirty="0" smtClean="0">
                <a:solidFill>
                  <a:srgbClr val="C00000"/>
                </a:solidFill>
                <a:latin typeface="Verdana" pitchFamily="34" charset="0"/>
                <a:ea typeface="Verdana" pitchFamily="34" charset="0"/>
                <a:cs typeface="Verdana" pitchFamily="34" charset="0"/>
              </a:rPr>
              <a:t>Communications </a:t>
            </a:r>
            <a:r>
              <a:rPr lang="en-AU" sz="6400" b="1" dirty="0">
                <a:solidFill>
                  <a:srgbClr val="C00000"/>
                </a:solidFill>
                <a:latin typeface="Verdana" pitchFamily="34" charset="0"/>
                <a:ea typeface="Verdana" pitchFamily="34" charset="0"/>
                <a:cs typeface="Verdana" pitchFamily="34" charset="0"/>
              </a:rPr>
              <a:t>between Ex </a:t>
            </a:r>
            <a:r>
              <a:rPr lang="en-AU" sz="6400" b="1" dirty="0" err="1">
                <a:solidFill>
                  <a:srgbClr val="C00000"/>
                </a:solidFill>
                <a:latin typeface="Verdana" pitchFamily="34" charset="0"/>
                <a:ea typeface="Verdana" pitchFamily="34" charset="0"/>
                <a:cs typeface="Verdana" pitchFamily="34" charset="0"/>
              </a:rPr>
              <a:t>Libris</a:t>
            </a:r>
            <a:r>
              <a:rPr lang="en-AU" sz="6400" b="1" dirty="0">
                <a:solidFill>
                  <a:srgbClr val="C00000"/>
                </a:solidFill>
                <a:latin typeface="Verdana" pitchFamily="34" charset="0"/>
                <a:ea typeface="Verdana" pitchFamily="34" charset="0"/>
                <a:cs typeface="Verdana" pitchFamily="34" charset="0"/>
              </a:rPr>
              <a:t> </a:t>
            </a:r>
            <a:r>
              <a:rPr lang="en-AU" sz="6400" b="1" dirty="0" smtClean="0">
                <a:solidFill>
                  <a:srgbClr val="C00000"/>
                </a:solidFill>
                <a:latin typeface="Verdana" pitchFamily="34" charset="0"/>
                <a:ea typeface="Verdana" pitchFamily="34" charset="0"/>
                <a:cs typeface="Verdana" pitchFamily="34" charset="0"/>
              </a:rPr>
              <a:t>Teams </a:t>
            </a:r>
            <a:br>
              <a:rPr lang="en-AU" sz="6400" b="1" dirty="0" smtClean="0">
                <a:solidFill>
                  <a:srgbClr val="C00000"/>
                </a:solidFill>
                <a:latin typeface="Verdana" pitchFamily="34" charset="0"/>
                <a:ea typeface="Verdana" pitchFamily="34" charset="0"/>
                <a:cs typeface="Verdana" pitchFamily="34" charset="0"/>
              </a:rPr>
            </a:br>
            <a:r>
              <a:rPr lang="en-AU" sz="6400" b="1" dirty="0" smtClean="0">
                <a:solidFill>
                  <a:srgbClr val="C00000"/>
                </a:solidFill>
                <a:latin typeface="Verdana" pitchFamily="34" charset="0"/>
                <a:ea typeface="Verdana" pitchFamily="34" charset="0"/>
                <a:cs typeface="Verdana" pitchFamily="34" charset="0"/>
              </a:rPr>
              <a:t>for Implementing Libraries</a:t>
            </a:r>
            <a:endParaRPr lang="en-AU" sz="6400" dirty="0">
              <a:solidFill>
                <a:srgbClr val="C00000"/>
              </a:solidFill>
              <a:latin typeface="Verdana" pitchFamily="34" charset="0"/>
              <a:ea typeface="Verdana" pitchFamily="34" charset="0"/>
              <a:cs typeface="Verdana" pitchFamily="34" charset="0"/>
            </a:endParaRPr>
          </a:p>
          <a:p>
            <a:pPr>
              <a:buNone/>
            </a:pPr>
            <a:endParaRPr lang="en-AU" sz="4900" dirty="0" smtClean="0">
              <a:latin typeface="Verdana" pitchFamily="34" charset="0"/>
              <a:ea typeface="Verdana" pitchFamily="34" charset="0"/>
              <a:cs typeface="Verdana" pitchFamily="34" charset="0"/>
            </a:endParaRPr>
          </a:p>
          <a:p>
            <a:pPr indent="0" algn="ctr">
              <a:buNone/>
            </a:pPr>
            <a:r>
              <a:rPr lang="en-AU" sz="6400" i="1" dirty="0" smtClean="0">
                <a:latin typeface="Verdana" pitchFamily="34" charset="0"/>
                <a:ea typeface="Verdana" pitchFamily="34" charset="0"/>
                <a:cs typeface="Verdana" pitchFamily="34" charset="0"/>
              </a:rPr>
              <a:t>Dealing </a:t>
            </a:r>
            <a:r>
              <a:rPr lang="en-AU" sz="6400" i="1" dirty="0">
                <a:latin typeface="Verdana" pitchFamily="34" charset="0"/>
                <a:ea typeface="Verdana" pitchFamily="34" charset="0"/>
                <a:cs typeface="Verdana" pitchFamily="34" charset="0"/>
              </a:rPr>
              <a:t>with an implementation team, a development team and a </a:t>
            </a:r>
            <a:r>
              <a:rPr lang="en-AU" sz="6400" i="1" dirty="0" smtClean="0">
                <a:latin typeface="Verdana" pitchFamily="34" charset="0"/>
                <a:ea typeface="Verdana" pitchFamily="34" charset="0"/>
                <a:cs typeface="Verdana" pitchFamily="34" charset="0"/>
              </a:rPr>
              <a:t/>
            </a:r>
            <a:br>
              <a:rPr lang="en-AU" sz="6400" i="1" dirty="0" smtClean="0">
                <a:latin typeface="Verdana" pitchFamily="34" charset="0"/>
                <a:ea typeface="Verdana" pitchFamily="34" charset="0"/>
                <a:cs typeface="Verdana" pitchFamily="34" charset="0"/>
              </a:rPr>
            </a:br>
            <a:r>
              <a:rPr lang="en-AU" sz="6400" i="1" dirty="0" smtClean="0">
                <a:latin typeface="Verdana" pitchFamily="34" charset="0"/>
                <a:ea typeface="Verdana" pitchFamily="34" charset="0"/>
                <a:cs typeface="Verdana" pitchFamily="34" charset="0"/>
              </a:rPr>
              <a:t>migration </a:t>
            </a:r>
            <a:r>
              <a:rPr lang="en-AU" sz="6400" i="1" dirty="0">
                <a:latin typeface="Verdana" pitchFamily="34" charset="0"/>
                <a:ea typeface="Verdana" pitchFamily="34" charset="0"/>
                <a:cs typeface="Verdana" pitchFamily="34" charset="0"/>
              </a:rPr>
              <a:t>team </a:t>
            </a:r>
            <a:r>
              <a:rPr lang="en-AU" sz="6400" i="1" dirty="0" smtClean="0">
                <a:latin typeface="Verdana" pitchFamily="34" charset="0"/>
                <a:ea typeface="Verdana" pitchFamily="34" charset="0"/>
                <a:cs typeface="Verdana" pitchFamily="34" charset="0"/>
              </a:rPr>
              <a:t>is </a:t>
            </a:r>
            <a:r>
              <a:rPr lang="en-AU" sz="6400" i="1" dirty="0">
                <a:latin typeface="Verdana" pitchFamily="34" charset="0"/>
                <a:ea typeface="Verdana" pitchFamily="34" charset="0"/>
                <a:cs typeface="Verdana" pitchFamily="34" charset="0"/>
              </a:rPr>
              <a:t>not always productive. </a:t>
            </a:r>
          </a:p>
          <a:p>
            <a:pPr indent="0" algn="ctr">
              <a:buNone/>
            </a:pPr>
            <a:r>
              <a:rPr lang="en-AU" sz="3600" i="1" dirty="0">
                <a:latin typeface="Verdana" pitchFamily="34" charset="0"/>
                <a:ea typeface="Verdana" pitchFamily="34" charset="0"/>
                <a:cs typeface="Verdana" pitchFamily="34" charset="0"/>
              </a:rPr>
              <a:t> </a:t>
            </a:r>
          </a:p>
          <a:p>
            <a:pPr indent="0" algn="ctr">
              <a:buNone/>
            </a:pPr>
            <a:r>
              <a:rPr lang="en-AU" sz="6400" i="1" dirty="0">
                <a:latin typeface="Verdana" pitchFamily="34" charset="0"/>
                <a:ea typeface="Verdana" pitchFamily="34" charset="0"/>
                <a:cs typeface="Verdana" pitchFamily="34" charset="0"/>
              </a:rPr>
              <a:t>Library staff frequently discuss complex implementation issues with their development </a:t>
            </a:r>
            <a:r>
              <a:rPr lang="en-AU" sz="6400" i="1" dirty="0" smtClean="0">
                <a:latin typeface="Verdana" pitchFamily="34" charset="0"/>
                <a:ea typeface="Verdana" pitchFamily="34" charset="0"/>
                <a:cs typeface="Verdana" pitchFamily="34" charset="0"/>
              </a:rPr>
              <a:t>team </a:t>
            </a:r>
            <a:r>
              <a:rPr lang="en-AU" sz="6400" i="1" dirty="0">
                <a:latin typeface="Verdana" pitchFamily="34" charset="0"/>
                <a:ea typeface="Verdana" pitchFamily="34" charset="0"/>
                <a:cs typeface="Verdana" pitchFamily="34" charset="0"/>
              </a:rPr>
              <a:t>and then have to repeat it with their </a:t>
            </a:r>
            <a:r>
              <a:rPr lang="en-AU" sz="6400" i="1" dirty="0" smtClean="0">
                <a:latin typeface="Verdana" pitchFamily="34" charset="0"/>
                <a:ea typeface="Verdana" pitchFamily="34" charset="0"/>
                <a:cs typeface="Verdana" pitchFamily="34" charset="0"/>
              </a:rPr>
              <a:t>implementation</a:t>
            </a:r>
            <a:br>
              <a:rPr lang="en-AU" sz="6400" i="1" dirty="0" smtClean="0">
                <a:latin typeface="Verdana" pitchFamily="34" charset="0"/>
                <a:ea typeface="Verdana" pitchFamily="34" charset="0"/>
                <a:cs typeface="Verdana" pitchFamily="34" charset="0"/>
              </a:rPr>
            </a:br>
            <a:r>
              <a:rPr lang="en-AU" sz="6400" i="1" dirty="0" smtClean="0">
                <a:latin typeface="Verdana" pitchFamily="34" charset="0"/>
                <a:ea typeface="Verdana" pitchFamily="34" charset="0"/>
                <a:cs typeface="Verdana" pitchFamily="34" charset="0"/>
              </a:rPr>
              <a:t> </a:t>
            </a:r>
            <a:r>
              <a:rPr lang="en-AU" sz="6400" i="1" dirty="0">
                <a:latin typeface="Verdana" pitchFamily="34" charset="0"/>
                <a:ea typeface="Verdana" pitchFamily="34" charset="0"/>
                <a:cs typeface="Verdana" pitchFamily="34" charset="0"/>
              </a:rPr>
              <a:t>team and then </a:t>
            </a:r>
            <a:r>
              <a:rPr lang="en-AU" sz="6400" i="1" dirty="0" smtClean="0">
                <a:latin typeface="Verdana" pitchFamily="34" charset="0"/>
                <a:ea typeface="Verdana" pitchFamily="34" charset="0"/>
                <a:cs typeface="Verdana" pitchFamily="34" charset="0"/>
              </a:rPr>
              <a:t>be </a:t>
            </a:r>
            <a:r>
              <a:rPr lang="en-AU" sz="6400" i="1" dirty="0">
                <a:latin typeface="Verdana" pitchFamily="34" charset="0"/>
                <a:ea typeface="Verdana" pitchFamily="34" charset="0"/>
                <a:cs typeface="Verdana" pitchFamily="34" charset="0"/>
              </a:rPr>
              <a:t>told to create an SI/Ticket  in </a:t>
            </a:r>
            <a:r>
              <a:rPr lang="en-AU" sz="6400" i="1" dirty="0" smtClean="0">
                <a:latin typeface="Verdana" pitchFamily="34" charset="0"/>
                <a:ea typeface="Verdana" pitchFamily="34" charset="0"/>
                <a:cs typeface="Verdana" pitchFamily="34" charset="0"/>
              </a:rPr>
              <a:t>Pivotal / </a:t>
            </a:r>
            <a:r>
              <a:rPr lang="en-AU" sz="6400" i="1" dirty="0" err="1">
                <a:latin typeface="Verdana" pitchFamily="34" charset="0"/>
                <a:ea typeface="Verdana" pitchFamily="34" charset="0"/>
                <a:cs typeface="Verdana" pitchFamily="34" charset="0"/>
              </a:rPr>
              <a:t>Salesforce</a:t>
            </a:r>
            <a:r>
              <a:rPr lang="en-AU" sz="6000" i="1" dirty="0">
                <a:latin typeface="Verdana" pitchFamily="34" charset="0"/>
                <a:ea typeface="Verdana" pitchFamily="34" charset="0"/>
                <a:cs typeface="Verdana" pitchFamily="34" charset="0"/>
              </a:rPr>
              <a:t>. </a:t>
            </a:r>
          </a:p>
          <a:p>
            <a:pPr indent="0">
              <a:buNone/>
            </a:pPr>
            <a:endParaRPr lang="en-AU" sz="3600" i="1" dirty="0" smtClean="0">
              <a:latin typeface="Verdana" pitchFamily="34" charset="0"/>
              <a:ea typeface="Verdana" pitchFamily="34" charset="0"/>
              <a:cs typeface="Verdana" pitchFamily="34" charset="0"/>
            </a:endParaRPr>
          </a:p>
          <a:p>
            <a:pPr indent="0" algn="ctr">
              <a:buNone/>
            </a:pPr>
            <a:r>
              <a:rPr lang="en-AU" sz="6400" i="1" dirty="0" smtClean="0">
                <a:latin typeface="Verdana" pitchFamily="34" charset="0"/>
                <a:ea typeface="Verdana" pitchFamily="34" charset="0"/>
                <a:cs typeface="Verdana" pitchFamily="34" charset="0"/>
              </a:rPr>
              <a:t>Invariably</a:t>
            </a:r>
            <a:r>
              <a:rPr lang="en-AU" sz="6400" i="1" dirty="0">
                <a:latin typeface="Verdana" pitchFamily="34" charset="0"/>
                <a:ea typeface="Verdana" pitchFamily="34" charset="0"/>
                <a:cs typeface="Verdana" pitchFamily="34" charset="0"/>
              </a:rPr>
              <a:t>, when these same issues are raised with the migration team they </a:t>
            </a:r>
            <a:r>
              <a:rPr lang="en-AU" sz="6400" i="1" dirty="0" smtClean="0">
                <a:latin typeface="Verdana" pitchFamily="34" charset="0"/>
                <a:ea typeface="Verdana" pitchFamily="34" charset="0"/>
                <a:cs typeface="Verdana" pitchFamily="34" charset="0"/>
              </a:rPr>
              <a:t>are </a:t>
            </a:r>
            <a:r>
              <a:rPr lang="en-AU" sz="6400" i="1" dirty="0">
                <a:latin typeface="Verdana" pitchFamily="34" charset="0"/>
                <a:ea typeface="Verdana" pitchFamily="34" charset="0"/>
                <a:cs typeface="Verdana" pitchFamily="34" charset="0"/>
              </a:rPr>
              <a:t>dismissed </a:t>
            </a:r>
            <a:r>
              <a:rPr lang="en-AU" sz="6400" i="1" dirty="0" smtClean="0">
                <a:latin typeface="Verdana" pitchFamily="34" charset="0"/>
                <a:ea typeface="Verdana" pitchFamily="34" charset="0"/>
                <a:cs typeface="Verdana" pitchFamily="34" charset="0"/>
              </a:rPr>
              <a:t>and </a:t>
            </a:r>
            <a:r>
              <a:rPr lang="en-AU" sz="6400" i="1" dirty="0">
                <a:latin typeface="Verdana" pitchFamily="34" charset="0"/>
                <a:ea typeface="Verdana" pitchFamily="34" charset="0"/>
                <a:cs typeface="Verdana" pitchFamily="34" charset="0"/>
              </a:rPr>
              <a:t>the library’s migration proceeds with little regard to </a:t>
            </a:r>
            <a:r>
              <a:rPr lang="en-AU" sz="6400" i="1" dirty="0" smtClean="0">
                <a:latin typeface="Verdana" pitchFamily="34" charset="0"/>
                <a:ea typeface="Verdana" pitchFamily="34" charset="0"/>
                <a:cs typeface="Verdana" pitchFamily="34" charset="0"/>
              </a:rPr>
              <a:t>the </a:t>
            </a:r>
            <a:r>
              <a:rPr lang="en-AU" sz="6400" i="1" dirty="0">
                <a:latin typeface="Verdana" pitchFamily="34" charset="0"/>
                <a:ea typeface="Verdana" pitchFamily="34" charset="0"/>
                <a:cs typeface="Verdana" pitchFamily="34" charset="0"/>
              </a:rPr>
              <a:t>queries and at the </a:t>
            </a:r>
            <a:r>
              <a:rPr lang="en-AU" sz="6400" i="1" dirty="0" smtClean="0">
                <a:latin typeface="Verdana" pitchFamily="34" charset="0"/>
                <a:ea typeface="Verdana" pitchFamily="34" charset="0"/>
                <a:cs typeface="Verdana" pitchFamily="34" charset="0"/>
              </a:rPr>
              <a:t>schedule </a:t>
            </a:r>
            <a:r>
              <a:rPr lang="en-AU" sz="6400" i="1" dirty="0">
                <a:latin typeface="Verdana" pitchFamily="34" charset="0"/>
                <a:ea typeface="Verdana" pitchFamily="34" charset="0"/>
                <a:cs typeface="Verdana" pitchFamily="34" charset="0"/>
              </a:rPr>
              <a:t>that often only suits the migration </a:t>
            </a:r>
            <a:r>
              <a:rPr lang="en-AU" sz="6400" i="1" dirty="0" smtClean="0">
                <a:latin typeface="Verdana" pitchFamily="34" charset="0"/>
                <a:ea typeface="Verdana" pitchFamily="34" charset="0"/>
                <a:cs typeface="Verdana" pitchFamily="34" charset="0"/>
              </a:rPr>
              <a:t>team</a:t>
            </a:r>
            <a:endParaRPr lang="en-AU" sz="6000" i="1" dirty="0">
              <a:latin typeface="Verdana" pitchFamily="34" charset="0"/>
              <a:ea typeface="Verdana" pitchFamily="34" charset="0"/>
              <a:cs typeface="Verdana" pitchFamily="34" charset="0"/>
            </a:endParaRPr>
          </a:p>
          <a:p>
            <a:pPr indent="0">
              <a:buNone/>
            </a:pPr>
            <a:r>
              <a:rPr lang="en-AU" sz="6000" dirty="0">
                <a:latin typeface="Verdana" pitchFamily="34" charset="0"/>
                <a:ea typeface="Verdana" pitchFamily="34" charset="0"/>
                <a:cs typeface="Verdana" pitchFamily="34" charset="0"/>
              </a:rPr>
              <a:t> </a:t>
            </a:r>
            <a:endParaRPr lang="en-AU" sz="3600" dirty="0">
              <a:latin typeface="Verdana" pitchFamily="34" charset="0"/>
              <a:ea typeface="Verdana" pitchFamily="34" charset="0"/>
              <a:cs typeface="Verdana" pitchFamily="34" charset="0"/>
            </a:endParaRPr>
          </a:p>
          <a:p>
            <a:pPr indent="0">
              <a:spcAft>
                <a:spcPts val="600"/>
              </a:spcAft>
              <a:buNone/>
            </a:pPr>
            <a:r>
              <a:rPr lang="en-AU" sz="5600" dirty="0" smtClean="0">
                <a:solidFill>
                  <a:srgbClr val="C00000"/>
                </a:solidFill>
                <a:latin typeface="Verdana" pitchFamily="34" charset="0"/>
                <a:ea typeface="Verdana" pitchFamily="34" charset="0"/>
                <a:cs typeface="Verdana" pitchFamily="34" charset="0"/>
              </a:rPr>
              <a:t>1. Can </a:t>
            </a:r>
            <a:r>
              <a:rPr lang="en-AU" sz="5600" dirty="0">
                <a:solidFill>
                  <a:srgbClr val="C00000"/>
                </a:solidFill>
                <a:latin typeface="Verdana" pitchFamily="34" charset="0"/>
                <a:ea typeface="Verdana" pitchFamily="34" charset="0"/>
                <a:cs typeface="Verdana" pitchFamily="34" charset="0"/>
              </a:rPr>
              <a:t>a better line of communication be established for implementing libraries?</a:t>
            </a:r>
          </a:p>
          <a:p>
            <a:pPr indent="0">
              <a:spcAft>
                <a:spcPts val="600"/>
              </a:spcAft>
              <a:buNone/>
            </a:pPr>
            <a:r>
              <a:rPr lang="en-AU" sz="5600" dirty="0">
                <a:solidFill>
                  <a:srgbClr val="C00000"/>
                </a:solidFill>
                <a:latin typeface="Verdana" pitchFamily="34" charset="0"/>
                <a:ea typeface="Verdana" pitchFamily="34" charset="0"/>
                <a:cs typeface="Verdana" pitchFamily="34" charset="0"/>
              </a:rPr>
              <a:t> </a:t>
            </a:r>
            <a:r>
              <a:rPr lang="en-AU" sz="5600" dirty="0" smtClean="0">
                <a:solidFill>
                  <a:srgbClr val="C00000"/>
                </a:solidFill>
                <a:latin typeface="Verdana" pitchFamily="34" charset="0"/>
                <a:ea typeface="Verdana" pitchFamily="34" charset="0"/>
                <a:cs typeface="Verdana" pitchFamily="34" charset="0"/>
              </a:rPr>
              <a:t>2. If </a:t>
            </a:r>
            <a:r>
              <a:rPr lang="en-AU" sz="5600" dirty="0">
                <a:solidFill>
                  <a:srgbClr val="C00000"/>
                </a:solidFill>
                <a:latin typeface="Verdana" pitchFamily="34" charset="0"/>
                <a:ea typeface="Verdana" pitchFamily="34" charset="0"/>
                <a:cs typeface="Verdana" pitchFamily="34" charset="0"/>
              </a:rPr>
              <a:t>not all issues reported are high priorities, can the response time for less crucial issued be increased?</a:t>
            </a:r>
          </a:p>
          <a:p>
            <a:pPr indent="0">
              <a:spcBef>
                <a:spcPts val="0"/>
              </a:spcBef>
              <a:spcAft>
                <a:spcPts val="600"/>
              </a:spcAft>
              <a:buNone/>
            </a:pPr>
            <a:r>
              <a:rPr lang="en-AU" sz="5600" dirty="0">
                <a:solidFill>
                  <a:srgbClr val="C00000"/>
                </a:solidFill>
                <a:latin typeface="Verdana" pitchFamily="34" charset="0"/>
                <a:ea typeface="Verdana" pitchFamily="34" charset="0"/>
                <a:cs typeface="Verdana" pitchFamily="34" charset="0"/>
              </a:rPr>
              <a:t> </a:t>
            </a:r>
            <a:r>
              <a:rPr lang="en-AU" sz="5600" dirty="0" smtClean="0">
                <a:solidFill>
                  <a:srgbClr val="C00000"/>
                </a:solidFill>
                <a:latin typeface="Verdana" pitchFamily="34" charset="0"/>
                <a:ea typeface="Verdana" pitchFamily="34" charset="0"/>
                <a:cs typeface="Verdana" pitchFamily="34" charset="0"/>
              </a:rPr>
              <a:t>3. Frequently </a:t>
            </a:r>
            <a:r>
              <a:rPr lang="en-AU" sz="5600" dirty="0">
                <a:solidFill>
                  <a:srgbClr val="C00000"/>
                </a:solidFill>
                <a:latin typeface="Verdana" pitchFamily="34" charset="0"/>
                <a:ea typeface="Verdana" pitchFamily="34" charset="0"/>
                <a:cs typeface="Verdana" pitchFamily="34" charset="0"/>
              </a:rPr>
              <a:t>implementation issues could be resolved by the libraries themselves. Why can’t they </a:t>
            </a:r>
            <a:r>
              <a:rPr lang="en-AU" sz="5600" dirty="0" smtClean="0">
                <a:solidFill>
                  <a:srgbClr val="C00000"/>
                </a:solidFill>
                <a:latin typeface="Verdana" pitchFamily="34" charset="0"/>
                <a:ea typeface="Verdana" pitchFamily="34" charset="0"/>
                <a:cs typeface="Verdana" pitchFamily="34" charset="0"/>
              </a:rPr>
              <a:t>have </a:t>
            </a:r>
            <a:r>
              <a:rPr lang="en-AU" sz="5600" dirty="0">
                <a:solidFill>
                  <a:srgbClr val="C00000"/>
                </a:solidFill>
                <a:latin typeface="Verdana" pitchFamily="34" charset="0"/>
                <a:ea typeface="Verdana" pitchFamily="34" charset="0"/>
                <a:cs typeface="Verdana" pitchFamily="34" charset="0"/>
              </a:rPr>
              <a:t>access to a test environment with real data, with access to their back office to adjust policies etc during their implementation process?</a:t>
            </a: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25000" lnSpcReduction="20000"/>
          </a:bodyPr>
          <a:lstStyle/>
          <a:p>
            <a:pPr marL="0" indent="0">
              <a:buNone/>
            </a:pPr>
            <a:endParaRPr lang="en-AU" sz="6400" b="1" dirty="0" smtClean="0">
              <a:latin typeface="Verdana" pitchFamily="34" charset="0"/>
              <a:ea typeface="Verdana" pitchFamily="34" charset="0"/>
              <a:cs typeface="Verdana" pitchFamily="34" charset="0"/>
            </a:endParaRPr>
          </a:p>
          <a:p>
            <a:pPr marL="0" indent="0" algn="ctr">
              <a:buNone/>
            </a:pPr>
            <a:r>
              <a:rPr lang="en-AU" sz="6400" b="1" dirty="0" smtClean="0">
                <a:solidFill>
                  <a:srgbClr val="C00000"/>
                </a:solidFill>
                <a:latin typeface="Verdana" pitchFamily="34" charset="0"/>
                <a:ea typeface="Verdana" pitchFamily="34" charset="0"/>
                <a:cs typeface="Verdana" pitchFamily="34" charset="0"/>
              </a:rPr>
              <a:t>Question 5:</a:t>
            </a:r>
            <a:r>
              <a:rPr lang="en-AU" sz="6400" b="1" dirty="0">
                <a:solidFill>
                  <a:srgbClr val="C00000"/>
                </a:solidFill>
                <a:latin typeface="Verdana" pitchFamily="34" charset="0"/>
                <a:ea typeface="Verdana" pitchFamily="34" charset="0"/>
                <a:cs typeface="Verdana" pitchFamily="34" charset="0"/>
              </a:rPr>
              <a:t> </a:t>
            </a:r>
            <a:r>
              <a:rPr lang="en-AU" sz="6400" b="1" dirty="0" smtClean="0">
                <a:solidFill>
                  <a:srgbClr val="C00000"/>
                </a:solidFill>
                <a:latin typeface="Verdana" pitchFamily="34" charset="0"/>
                <a:ea typeface="Verdana" pitchFamily="34" charset="0"/>
                <a:cs typeface="Verdana" pitchFamily="34" charset="0"/>
              </a:rPr>
              <a:t>Communications </a:t>
            </a:r>
            <a:r>
              <a:rPr lang="en-AU" sz="6400" b="1" dirty="0">
                <a:solidFill>
                  <a:srgbClr val="C00000"/>
                </a:solidFill>
                <a:latin typeface="Verdana" pitchFamily="34" charset="0"/>
                <a:ea typeface="Verdana" pitchFamily="34" charset="0"/>
                <a:cs typeface="Verdana" pitchFamily="34" charset="0"/>
              </a:rPr>
              <a:t>between Ex </a:t>
            </a:r>
            <a:r>
              <a:rPr lang="en-AU" sz="6400" b="1" dirty="0" err="1">
                <a:solidFill>
                  <a:srgbClr val="C00000"/>
                </a:solidFill>
                <a:latin typeface="Verdana" pitchFamily="34" charset="0"/>
                <a:ea typeface="Verdana" pitchFamily="34" charset="0"/>
                <a:cs typeface="Verdana" pitchFamily="34" charset="0"/>
              </a:rPr>
              <a:t>Libris</a:t>
            </a:r>
            <a:r>
              <a:rPr lang="en-AU" sz="6400" b="1" dirty="0">
                <a:solidFill>
                  <a:srgbClr val="C00000"/>
                </a:solidFill>
                <a:latin typeface="Verdana" pitchFamily="34" charset="0"/>
                <a:ea typeface="Verdana" pitchFamily="34" charset="0"/>
                <a:cs typeface="Verdana" pitchFamily="34" charset="0"/>
              </a:rPr>
              <a:t> </a:t>
            </a:r>
            <a:r>
              <a:rPr lang="en-AU" sz="6400" b="1" dirty="0" smtClean="0">
                <a:solidFill>
                  <a:srgbClr val="C00000"/>
                </a:solidFill>
                <a:latin typeface="Verdana" pitchFamily="34" charset="0"/>
                <a:ea typeface="Verdana" pitchFamily="34" charset="0"/>
                <a:cs typeface="Verdana" pitchFamily="34" charset="0"/>
              </a:rPr>
              <a:t>Teams </a:t>
            </a:r>
            <a:br>
              <a:rPr lang="en-AU" sz="6400" b="1" dirty="0" smtClean="0">
                <a:solidFill>
                  <a:srgbClr val="C00000"/>
                </a:solidFill>
                <a:latin typeface="Verdana" pitchFamily="34" charset="0"/>
                <a:ea typeface="Verdana" pitchFamily="34" charset="0"/>
                <a:cs typeface="Verdana" pitchFamily="34" charset="0"/>
              </a:rPr>
            </a:br>
            <a:r>
              <a:rPr lang="en-AU" sz="6400" b="1" dirty="0" smtClean="0">
                <a:solidFill>
                  <a:srgbClr val="C00000"/>
                </a:solidFill>
                <a:latin typeface="Verdana" pitchFamily="34" charset="0"/>
                <a:ea typeface="Verdana" pitchFamily="34" charset="0"/>
                <a:cs typeface="Verdana" pitchFamily="34" charset="0"/>
              </a:rPr>
              <a:t>for Implementing Libraries</a:t>
            </a:r>
            <a:endParaRPr lang="en-AU" sz="6400" dirty="0">
              <a:solidFill>
                <a:srgbClr val="C00000"/>
              </a:solidFill>
              <a:latin typeface="Verdana" pitchFamily="34" charset="0"/>
              <a:ea typeface="Verdana" pitchFamily="34" charset="0"/>
              <a:cs typeface="Verdana" pitchFamily="34" charset="0"/>
            </a:endParaRPr>
          </a:p>
          <a:p>
            <a:pPr>
              <a:buNone/>
            </a:pPr>
            <a:endParaRPr lang="en-AU" sz="4900" dirty="0" smtClean="0">
              <a:latin typeface="Verdana" pitchFamily="34" charset="0"/>
              <a:ea typeface="Verdana" pitchFamily="34" charset="0"/>
              <a:cs typeface="Verdana" pitchFamily="34" charset="0"/>
            </a:endParaRPr>
          </a:p>
          <a:p>
            <a:pPr indent="0" algn="ctr">
              <a:buNone/>
            </a:pPr>
            <a:r>
              <a:rPr lang="en-AU" sz="6400" i="1" dirty="0" smtClean="0">
                <a:latin typeface="Verdana" pitchFamily="34" charset="0"/>
                <a:ea typeface="Verdana" pitchFamily="34" charset="0"/>
                <a:cs typeface="Verdana" pitchFamily="34" charset="0"/>
              </a:rPr>
              <a:t>Dealing </a:t>
            </a:r>
            <a:r>
              <a:rPr lang="en-AU" sz="6400" i="1" dirty="0">
                <a:latin typeface="Verdana" pitchFamily="34" charset="0"/>
                <a:ea typeface="Verdana" pitchFamily="34" charset="0"/>
                <a:cs typeface="Verdana" pitchFamily="34" charset="0"/>
              </a:rPr>
              <a:t>with an implementation team, a development team and a </a:t>
            </a:r>
            <a:r>
              <a:rPr lang="en-AU" sz="6400" i="1" dirty="0" smtClean="0">
                <a:latin typeface="Verdana" pitchFamily="34" charset="0"/>
                <a:ea typeface="Verdana" pitchFamily="34" charset="0"/>
                <a:cs typeface="Verdana" pitchFamily="34" charset="0"/>
              </a:rPr>
              <a:t/>
            </a:r>
            <a:br>
              <a:rPr lang="en-AU" sz="6400" i="1" dirty="0" smtClean="0">
                <a:latin typeface="Verdana" pitchFamily="34" charset="0"/>
                <a:ea typeface="Verdana" pitchFamily="34" charset="0"/>
                <a:cs typeface="Verdana" pitchFamily="34" charset="0"/>
              </a:rPr>
            </a:br>
            <a:r>
              <a:rPr lang="en-AU" sz="6400" i="1" dirty="0" smtClean="0">
                <a:latin typeface="Verdana" pitchFamily="34" charset="0"/>
                <a:ea typeface="Verdana" pitchFamily="34" charset="0"/>
                <a:cs typeface="Verdana" pitchFamily="34" charset="0"/>
              </a:rPr>
              <a:t>migration </a:t>
            </a:r>
            <a:r>
              <a:rPr lang="en-AU" sz="6400" i="1" dirty="0">
                <a:latin typeface="Verdana" pitchFamily="34" charset="0"/>
                <a:ea typeface="Verdana" pitchFamily="34" charset="0"/>
                <a:cs typeface="Verdana" pitchFamily="34" charset="0"/>
              </a:rPr>
              <a:t>team </a:t>
            </a:r>
            <a:r>
              <a:rPr lang="en-AU" sz="6400" i="1" dirty="0" smtClean="0">
                <a:latin typeface="Verdana" pitchFamily="34" charset="0"/>
                <a:ea typeface="Verdana" pitchFamily="34" charset="0"/>
                <a:cs typeface="Verdana" pitchFamily="34" charset="0"/>
              </a:rPr>
              <a:t>is </a:t>
            </a:r>
            <a:r>
              <a:rPr lang="en-AU" sz="6400" i="1" dirty="0">
                <a:latin typeface="Verdana" pitchFamily="34" charset="0"/>
                <a:ea typeface="Verdana" pitchFamily="34" charset="0"/>
                <a:cs typeface="Verdana" pitchFamily="34" charset="0"/>
              </a:rPr>
              <a:t>not always productive. </a:t>
            </a:r>
          </a:p>
          <a:p>
            <a:pPr indent="0" algn="ctr">
              <a:buNone/>
            </a:pPr>
            <a:r>
              <a:rPr lang="en-AU" sz="3600" i="1" dirty="0">
                <a:latin typeface="Verdana" pitchFamily="34" charset="0"/>
                <a:ea typeface="Verdana" pitchFamily="34" charset="0"/>
                <a:cs typeface="Verdana" pitchFamily="34" charset="0"/>
              </a:rPr>
              <a:t> </a:t>
            </a:r>
          </a:p>
          <a:p>
            <a:pPr indent="0" algn="ctr">
              <a:buNone/>
            </a:pPr>
            <a:r>
              <a:rPr lang="en-AU" sz="6400" i="1" dirty="0">
                <a:latin typeface="Verdana" pitchFamily="34" charset="0"/>
                <a:ea typeface="Verdana" pitchFamily="34" charset="0"/>
                <a:cs typeface="Verdana" pitchFamily="34" charset="0"/>
              </a:rPr>
              <a:t>Library staff frequently discuss complex implementation issues with their development </a:t>
            </a:r>
            <a:r>
              <a:rPr lang="en-AU" sz="6400" i="1" dirty="0" smtClean="0">
                <a:latin typeface="Verdana" pitchFamily="34" charset="0"/>
                <a:ea typeface="Verdana" pitchFamily="34" charset="0"/>
                <a:cs typeface="Verdana" pitchFamily="34" charset="0"/>
              </a:rPr>
              <a:t>team </a:t>
            </a:r>
            <a:r>
              <a:rPr lang="en-AU" sz="6400" i="1" dirty="0">
                <a:latin typeface="Verdana" pitchFamily="34" charset="0"/>
                <a:ea typeface="Verdana" pitchFamily="34" charset="0"/>
                <a:cs typeface="Verdana" pitchFamily="34" charset="0"/>
              </a:rPr>
              <a:t>and then have to repeat it with their </a:t>
            </a:r>
            <a:r>
              <a:rPr lang="en-AU" sz="6400" i="1" dirty="0" smtClean="0">
                <a:latin typeface="Verdana" pitchFamily="34" charset="0"/>
                <a:ea typeface="Verdana" pitchFamily="34" charset="0"/>
                <a:cs typeface="Verdana" pitchFamily="34" charset="0"/>
              </a:rPr>
              <a:t>implementation</a:t>
            </a:r>
            <a:br>
              <a:rPr lang="en-AU" sz="6400" i="1" dirty="0" smtClean="0">
                <a:latin typeface="Verdana" pitchFamily="34" charset="0"/>
                <a:ea typeface="Verdana" pitchFamily="34" charset="0"/>
                <a:cs typeface="Verdana" pitchFamily="34" charset="0"/>
              </a:rPr>
            </a:br>
            <a:r>
              <a:rPr lang="en-AU" sz="6400" i="1" dirty="0" smtClean="0">
                <a:latin typeface="Verdana" pitchFamily="34" charset="0"/>
                <a:ea typeface="Verdana" pitchFamily="34" charset="0"/>
                <a:cs typeface="Verdana" pitchFamily="34" charset="0"/>
              </a:rPr>
              <a:t> </a:t>
            </a:r>
            <a:r>
              <a:rPr lang="en-AU" sz="6400" i="1" dirty="0">
                <a:latin typeface="Verdana" pitchFamily="34" charset="0"/>
                <a:ea typeface="Verdana" pitchFamily="34" charset="0"/>
                <a:cs typeface="Verdana" pitchFamily="34" charset="0"/>
              </a:rPr>
              <a:t>team and then </a:t>
            </a:r>
            <a:r>
              <a:rPr lang="en-AU" sz="6400" i="1" dirty="0" smtClean="0">
                <a:latin typeface="Verdana" pitchFamily="34" charset="0"/>
                <a:ea typeface="Verdana" pitchFamily="34" charset="0"/>
                <a:cs typeface="Verdana" pitchFamily="34" charset="0"/>
              </a:rPr>
              <a:t>be </a:t>
            </a:r>
            <a:r>
              <a:rPr lang="en-AU" sz="6400" i="1" dirty="0">
                <a:latin typeface="Verdana" pitchFamily="34" charset="0"/>
                <a:ea typeface="Verdana" pitchFamily="34" charset="0"/>
                <a:cs typeface="Verdana" pitchFamily="34" charset="0"/>
              </a:rPr>
              <a:t>told to create an SI/Ticket  in </a:t>
            </a:r>
            <a:r>
              <a:rPr lang="en-AU" sz="6400" i="1" dirty="0" smtClean="0">
                <a:latin typeface="Verdana" pitchFamily="34" charset="0"/>
                <a:ea typeface="Verdana" pitchFamily="34" charset="0"/>
                <a:cs typeface="Verdana" pitchFamily="34" charset="0"/>
              </a:rPr>
              <a:t>Pivotal / </a:t>
            </a:r>
            <a:r>
              <a:rPr lang="en-AU" sz="6400" i="1" dirty="0" err="1">
                <a:latin typeface="Verdana" pitchFamily="34" charset="0"/>
                <a:ea typeface="Verdana" pitchFamily="34" charset="0"/>
                <a:cs typeface="Verdana" pitchFamily="34" charset="0"/>
              </a:rPr>
              <a:t>Salesforce</a:t>
            </a:r>
            <a:r>
              <a:rPr lang="en-AU" sz="6000" i="1" dirty="0">
                <a:latin typeface="Verdana" pitchFamily="34" charset="0"/>
                <a:ea typeface="Verdana" pitchFamily="34" charset="0"/>
                <a:cs typeface="Verdana" pitchFamily="34" charset="0"/>
              </a:rPr>
              <a:t>. </a:t>
            </a:r>
          </a:p>
          <a:p>
            <a:pPr indent="0">
              <a:buNone/>
            </a:pPr>
            <a:endParaRPr lang="en-AU" sz="3600" i="1" dirty="0" smtClean="0">
              <a:latin typeface="Verdana" pitchFamily="34" charset="0"/>
              <a:ea typeface="Verdana" pitchFamily="34" charset="0"/>
              <a:cs typeface="Verdana" pitchFamily="34" charset="0"/>
            </a:endParaRPr>
          </a:p>
          <a:p>
            <a:pPr indent="0" algn="ctr">
              <a:buNone/>
            </a:pPr>
            <a:r>
              <a:rPr lang="en-AU" sz="6400" i="1" dirty="0" smtClean="0">
                <a:latin typeface="Verdana" pitchFamily="34" charset="0"/>
                <a:ea typeface="Verdana" pitchFamily="34" charset="0"/>
                <a:cs typeface="Verdana" pitchFamily="34" charset="0"/>
              </a:rPr>
              <a:t>Invariably</a:t>
            </a:r>
            <a:r>
              <a:rPr lang="en-AU" sz="6400" i="1" dirty="0">
                <a:latin typeface="Verdana" pitchFamily="34" charset="0"/>
                <a:ea typeface="Verdana" pitchFamily="34" charset="0"/>
                <a:cs typeface="Verdana" pitchFamily="34" charset="0"/>
              </a:rPr>
              <a:t>, when these same issues are raised with the migration team they </a:t>
            </a:r>
            <a:r>
              <a:rPr lang="en-AU" sz="6400" i="1" dirty="0" smtClean="0">
                <a:latin typeface="Verdana" pitchFamily="34" charset="0"/>
                <a:ea typeface="Verdana" pitchFamily="34" charset="0"/>
                <a:cs typeface="Verdana" pitchFamily="34" charset="0"/>
              </a:rPr>
              <a:t>are </a:t>
            </a:r>
            <a:r>
              <a:rPr lang="en-AU" sz="6400" i="1" dirty="0">
                <a:latin typeface="Verdana" pitchFamily="34" charset="0"/>
                <a:ea typeface="Verdana" pitchFamily="34" charset="0"/>
                <a:cs typeface="Verdana" pitchFamily="34" charset="0"/>
              </a:rPr>
              <a:t>dismissed </a:t>
            </a:r>
            <a:r>
              <a:rPr lang="en-AU" sz="6400" i="1" dirty="0" smtClean="0">
                <a:latin typeface="Verdana" pitchFamily="34" charset="0"/>
                <a:ea typeface="Verdana" pitchFamily="34" charset="0"/>
                <a:cs typeface="Verdana" pitchFamily="34" charset="0"/>
              </a:rPr>
              <a:t>and </a:t>
            </a:r>
            <a:r>
              <a:rPr lang="en-AU" sz="6400" i="1" dirty="0">
                <a:latin typeface="Verdana" pitchFamily="34" charset="0"/>
                <a:ea typeface="Verdana" pitchFamily="34" charset="0"/>
                <a:cs typeface="Verdana" pitchFamily="34" charset="0"/>
              </a:rPr>
              <a:t>the library’s migration proceeds with little regard to </a:t>
            </a:r>
            <a:r>
              <a:rPr lang="en-AU" sz="6400" i="1" dirty="0" smtClean="0">
                <a:latin typeface="Verdana" pitchFamily="34" charset="0"/>
                <a:ea typeface="Verdana" pitchFamily="34" charset="0"/>
                <a:cs typeface="Verdana" pitchFamily="34" charset="0"/>
              </a:rPr>
              <a:t>the </a:t>
            </a:r>
            <a:r>
              <a:rPr lang="en-AU" sz="6400" i="1" dirty="0">
                <a:latin typeface="Verdana" pitchFamily="34" charset="0"/>
                <a:ea typeface="Verdana" pitchFamily="34" charset="0"/>
                <a:cs typeface="Verdana" pitchFamily="34" charset="0"/>
              </a:rPr>
              <a:t>queries and at the </a:t>
            </a:r>
            <a:r>
              <a:rPr lang="en-AU" sz="6400" i="1" dirty="0" smtClean="0">
                <a:latin typeface="Verdana" pitchFamily="34" charset="0"/>
                <a:ea typeface="Verdana" pitchFamily="34" charset="0"/>
                <a:cs typeface="Verdana" pitchFamily="34" charset="0"/>
              </a:rPr>
              <a:t>schedule </a:t>
            </a:r>
            <a:r>
              <a:rPr lang="en-AU" sz="6400" i="1" dirty="0">
                <a:latin typeface="Verdana" pitchFamily="34" charset="0"/>
                <a:ea typeface="Verdana" pitchFamily="34" charset="0"/>
                <a:cs typeface="Verdana" pitchFamily="34" charset="0"/>
              </a:rPr>
              <a:t>that often only suits the migration </a:t>
            </a:r>
            <a:r>
              <a:rPr lang="en-AU" sz="6400" i="1" dirty="0" smtClean="0">
                <a:latin typeface="Verdana" pitchFamily="34" charset="0"/>
                <a:ea typeface="Verdana" pitchFamily="34" charset="0"/>
                <a:cs typeface="Verdana" pitchFamily="34" charset="0"/>
              </a:rPr>
              <a:t>team</a:t>
            </a:r>
            <a:endParaRPr lang="en-AU" sz="6000" i="1" dirty="0">
              <a:latin typeface="Verdana" pitchFamily="34" charset="0"/>
              <a:ea typeface="Verdana" pitchFamily="34" charset="0"/>
              <a:cs typeface="Verdana" pitchFamily="34" charset="0"/>
            </a:endParaRPr>
          </a:p>
          <a:p>
            <a:pPr indent="0">
              <a:buNone/>
            </a:pPr>
            <a:r>
              <a:rPr lang="en-AU" sz="6000" dirty="0">
                <a:latin typeface="Verdana" pitchFamily="34" charset="0"/>
                <a:ea typeface="Verdana" pitchFamily="34" charset="0"/>
                <a:cs typeface="Verdana" pitchFamily="34" charset="0"/>
              </a:rPr>
              <a:t> </a:t>
            </a:r>
            <a:endParaRPr lang="en-AU" sz="3600" dirty="0">
              <a:latin typeface="Verdana" pitchFamily="34" charset="0"/>
              <a:ea typeface="Verdana" pitchFamily="34" charset="0"/>
              <a:cs typeface="Verdana" pitchFamily="34" charset="0"/>
            </a:endParaRPr>
          </a:p>
          <a:p>
            <a:pPr indent="0">
              <a:spcAft>
                <a:spcPts val="600"/>
              </a:spcAft>
              <a:buNone/>
            </a:pPr>
            <a:r>
              <a:rPr lang="en-AU" sz="5600" dirty="0" smtClean="0">
                <a:solidFill>
                  <a:srgbClr val="C00000"/>
                </a:solidFill>
                <a:latin typeface="Verdana" pitchFamily="34" charset="0"/>
                <a:ea typeface="Verdana" pitchFamily="34" charset="0"/>
                <a:cs typeface="Verdana" pitchFamily="34" charset="0"/>
              </a:rPr>
              <a:t>1. Can </a:t>
            </a:r>
            <a:r>
              <a:rPr lang="en-AU" sz="5600" dirty="0">
                <a:solidFill>
                  <a:srgbClr val="C00000"/>
                </a:solidFill>
                <a:latin typeface="Verdana" pitchFamily="34" charset="0"/>
                <a:ea typeface="Verdana" pitchFamily="34" charset="0"/>
                <a:cs typeface="Verdana" pitchFamily="34" charset="0"/>
              </a:rPr>
              <a:t>a better line of communication be established for implementing libraries?</a:t>
            </a:r>
          </a:p>
          <a:p>
            <a:pPr indent="0">
              <a:spcAft>
                <a:spcPts val="600"/>
              </a:spcAft>
              <a:buNone/>
            </a:pPr>
            <a:r>
              <a:rPr lang="en-AU" sz="5600" dirty="0">
                <a:solidFill>
                  <a:srgbClr val="C00000"/>
                </a:solidFill>
                <a:latin typeface="Verdana" pitchFamily="34" charset="0"/>
                <a:ea typeface="Verdana" pitchFamily="34" charset="0"/>
                <a:cs typeface="Verdana" pitchFamily="34" charset="0"/>
              </a:rPr>
              <a:t> </a:t>
            </a:r>
            <a:r>
              <a:rPr lang="en-AU" sz="5600" dirty="0" smtClean="0">
                <a:solidFill>
                  <a:srgbClr val="C00000"/>
                </a:solidFill>
                <a:latin typeface="Verdana" pitchFamily="34" charset="0"/>
                <a:ea typeface="Verdana" pitchFamily="34" charset="0"/>
                <a:cs typeface="Verdana" pitchFamily="34" charset="0"/>
              </a:rPr>
              <a:t>2. If </a:t>
            </a:r>
            <a:r>
              <a:rPr lang="en-AU" sz="5600" dirty="0">
                <a:solidFill>
                  <a:srgbClr val="C00000"/>
                </a:solidFill>
                <a:latin typeface="Verdana" pitchFamily="34" charset="0"/>
                <a:ea typeface="Verdana" pitchFamily="34" charset="0"/>
                <a:cs typeface="Verdana" pitchFamily="34" charset="0"/>
              </a:rPr>
              <a:t>not all issues reported are high priorities, can the response time for less crucial issued be increased?</a:t>
            </a:r>
          </a:p>
          <a:p>
            <a:pPr indent="0">
              <a:spcBef>
                <a:spcPts val="0"/>
              </a:spcBef>
              <a:spcAft>
                <a:spcPts val="600"/>
              </a:spcAft>
              <a:buNone/>
            </a:pPr>
            <a:r>
              <a:rPr lang="en-AU" sz="5600" dirty="0">
                <a:solidFill>
                  <a:srgbClr val="C00000"/>
                </a:solidFill>
                <a:latin typeface="Verdana" pitchFamily="34" charset="0"/>
                <a:ea typeface="Verdana" pitchFamily="34" charset="0"/>
                <a:cs typeface="Verdana" pitchFamily="34" charset="0"/>
              </a:rPr>
              <a:t> </a:t>
            </a:r>
            <a:r>
              <a:rPr lang="en-AU" sz="5600" dirty="0" smtClean="0">
                <a:solidFill>
                  <a:srgbClr val="C00000"/>
                </a:solidFill>
                <a:latin typeface="Verdana" pitchFamily="34" charset="0"/>
                <a:ea typeface="Verdana" pitchFamily="34" charset="0"/>
                <a:cs typeface="Verdana" pitchFamily="34" charset="0"/>
              </a:rPr>
              <a:t>3. Frequently </a:t>
            </a:r>
            <a:r>
              <a:rPr lang="en-AU" sz="5600" dirty="0">
                <a:solidFill>
                  <a:srgbClr val="C00000"/>
                </a:solidFill>
                <a:latin typeface="Verdana" pitchFamily="34" charset="0"/>
                <a:ea typeface="Verdana" pitchFamily="34" charset="0"/>
                <a:cs typeface="Verdana" pitchFamily="34" charset="0"/>
              </a:rPr>
              <a:t>implementation issues could be resolved by the libraries themselves. Why can’t they </a:t>
            </a:r>
            <a:r>
              <a:rPr lang="en-AU" sz="5600" dirty="0" smtClean="0">
                <a:solidFill>
                  <a:srgbClr val="C00000"/>
                </a:solidFill>
                <a:latin typeface="Verdana" pitchFamily="34" charset="0"/>
                <a:ea typeface="Verdana" pitchFamily="34" charset="0"/>
                <a:cs typeface="Verdana" pitchFamily="34" charset="0"/>
              </a:rPr>
              <a:t>have </a:t>
            </a:r>
            <a:r>
              <a:rPr lang="en-AU" sz="5600" dirty="0">
                <a:solidFill>
                  <a:srgbClr val="C00000"/>
                </a:solidFill>
                <a:latin typeface="Verdana" pitchFamily="34" charset="0"/>
                <a:ea typeface="Verdana" pitchFamily="34" charset="0"/>
                <a:cs typeface="Verdana" pitchFamily="34" charset="0"/>
              </a:rPr>
              <a:t>access to a test environment with real data, with access to their back office to adjust policies etc during their implementation process?</a:t>
            </a: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47500" lnSpcReduction="20000"/>
          </a:bodyPr>
          <a:lstStyle/>
          <a:p>
            <a:pPr>
              <a:buNone/>
            </a:pPr>
            <a:endParaRPr lang="en-US" sz="2800" b="1" dirty="0" smtClean="0"/>
          </a:p>
          <a:p>
            <a:pPr algn="ctr">
              <a:buNone/>
            </a:pPr>
            <a:r>
              <a:rPr lang="en-US" sz="15200" b="1" dirty="0" smtClean="0"/>
              <a:t>2013-2014</a:t>
            </a:r>
          </a:p>
          <a:p>
            <a:pPr algn="ctr">
              <a:buNone/>
            </a:pPr>
            <a:r>
              <a:rPr lang="en-US" sz="15200" b="1" dirty="0" smtClean="0"/>
              <a:t>We Need Your Help !</a:t>
            </a:r>
          </a:p>
          <a:p>
            <a:pPr>
              <a:buNone/>
            </a:pPr>
            <a:endParaRPr lang="en-US" sz="7400" b="1" dirty="0" smtClean="0"/>
          </a:p>
          <a:p>
            <a:endParaRPr lang="en-US" sz="6600" dirty="0" smtClean="0"/>
          </a:p>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i1.ytimg.com/vi/Qg7rIPf6R0k/maxresdefault.jpg?feature=og"/>
          <p:cNvPicPr>
            <a:picLocks noChangeAspect="1" noChangeArrowheads="1"/>
          </p:cNvPicPr>
          <p:nvPr/>
        </p:nvPicPr>
        <p:blipFill>
          <a:blip r:embed="rId3" cstate="print"/>
          <a:srcRect/>
          <a:stretch>
            <a:fillRect/>
          </a:stretch>
        </p:blipFill>
        <p:spPr bwMode="auto">
          <a:xfrm>
            <a:off x="611560" y="476672"/>
            <a:ext cx="7920880" cy="602283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christianinamerica.files.wordpress.com/2012/02/the-neverending-story-13.jpg?w=490"/>
          <p:cNvPicPr>
            <a:picLocks noChangeAspect="1" noChangeArrowheads="1"/>
          </p:cNvPicPr>
          <p:nvPr/>
        </p:nvPicPr>
        <p:blipFill>
          <a:blip r:embed="rId3" cstate="print"/>
          <a:srcRect/>
          <a:stretch>
            <a:fillRect/>
          </a:stretch>
        </p:blipFill>
        <p:spPr bwMode="auto">
          <a:xfrm>
            <a:off x="827584" y="980728"/>
            <a:ext cx="7272808" cy="484854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unandgame.com/forums/attachments/powder-keg/34544d1283693558-swamp-people-larry_swamp_thang.jpg"/>
          <p:cNvPicPr>
            <a:picLocks noChangeAspect="1" noChangeArrowheads="1"/>
          </p:cNvPicPr>
          <p:nvPr/>
        </p:nvPicPr>
        <p:blipFill>
          <a:blip r:embed="rId3" cstate="print"/>
          <a:srcRect/>
          <a:stretch>
            <a:fillRect/>
          </a:stretch>
        </p:blipFill>
        <p:spPr bwMode="auto">
          <a:xfrm>
            <a:off x="683568" y="692696"/>
            <a:ext cx="7296811" cy="5472608"/>
          </a:xfrm>
          <a:prstGeom prst="rect">
            <a:avLst/>
          </a:prstGeom>
          <a:noFill/>
        </p:spPr>
      </p:pic>
      <p:sp>
        <p:nvSpPr>
          <p:cNvPr id="6" name="Left Arrow 5"/>
          <p:cNvSpPr/>
          <p:nvPr/>
        </p:nvSpPr>
        <p:spPr>
          <a:xfrm>
            <a:off x="5724128" y="2204864"/>
            <a:ext cx="1584176" cy="8446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084168" y="2276872"/>
            <a:ext cx="1310743" cy="707886"/>
          </a:xfrm>
          <a:prstGeom prst="rect">
            <a:avLst/>
          </a:prstGeom>
          <a:noFill/>
        </p:spPr>
        <p:txBody>
          <a:bodyPr wrap="none" rtlCol="0">
            <a:spAutoFit/>
          </a:bodyPr>
          <a:lstStyle/>
          <a:p>
            <a:r>
              <a:rPr lang="en-US" sz="4000" dirty="0" smtClean="0"/>
              <a:t>Betsy</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graphics8.nytimes.com/images/2013/08/11/travel/11-pursuits-span/11-pursuits-span-articleLarge.jpg"/>
          <p:cNvPicPr>
            <a:picLocks noChangeAspect="1" noChangeArrowheads="1"/>
          </p:cNvPicPr>
          <p:nvPr/>
        </p:nvPicPr>
        <p:blipFill>
          <a:blip r:embed="rId3" cstate="print"/>
          <a:srcRect/>
          <a:stretch>
            <a:fillRect/>
          </a:stretch>
        </p:blipFill>
        <p:spPr bwMode="auto">
          <a:xfrm>
            <a:off x="395536" y="692696"/>
            <a:ext cx="8229483" cy="54726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8903" y="1779687"/>
            <a:ext cx="8785097" cy="5078313"/>
          </a:xfrm>
          <a:prstGeom prst="rect">
            <a:avLst/>
          </a:prstGeom>
          <a:noFill/>
        </p:spPr>
        <p:txBody>
          <a:bodyPr wrap="none" rtlCol="0">
            <a:spAutoFit/>
          </a:bodyPr>
          <a:lstStyle/>
          <a:p>
            <a:r>
              <a:rPr lang="en-US" sz="2000" b="1" dirty="0" smtClean="0"/>
              <a:t>Agenda</a:t>
            </a:r>
          </a:p>
          <a:p>
            <a:endParaRPr lang="en-US" dirty="0" smtClean="0"/>
          </a:p>
          <a:p>
            <a:pPr marL="342900" indent="-342900">
              <a:buAutoNum type="arabicPeriod"/>
            </a:pPr>
            <a:r>
              <a:rPr lang="en-US" dirty="0" smtClean="0"/>
              <a:t>Business meeting </a:t>
            </a:r>
            <a:r>
              <a:rPr lang="en-US" dirty="0" smtClean="0"/>
              <a:t>(15 </a:t>
            </a:r>
            <a:r>
              <a:rPr lang="en-US" dirty="0" smtClean="0"/>
              <a:t>minutes):</a:t>
            </a:r>
          </a:p>
          <a:p>
            <a:pPr marL="800100" lvl="1" indent="-342900"/>
            <a:r>
              <a:rPr lang="en-US" dirty="0" smtClean="0"/>
              <a:t> -- Introduction of current PWG members</a:t>
            </a:r>
          </a:p>
          <a:p>
            <a:pPr marL="800100" lvl="1" indent="-342900"/>
            <a:r>
              <a:rPr lang="en-US" dirty="0" smtClean="0"/>
              <a:t>-- PWG guidelines</a:t>
            </a:r>
          </a:p>
          <a:p>
            <a:pPr marL="800100" lvl="1" indent="-342900"/>
            <a:r>
              <a:rPr lang="en-US" dirty="0" smtClean="0"/>
              <a:t>-- 2012/13 work</a:t>
            </a:r>
          </a:p>
          <a:p>
            <a:pPr marL="342900" indent="-342900"/>
            <a:r>
              <a:rPr lang="en-US" dirty="0" smtClean="0"/>
              <a:t>2.  Top 5 issues from PWG members (discussion, </a:t>
            </a:r>
            <a:r>
              <a:rPr lang="en-US" dirty="0" smtClean="0"/>
              <a:t>45 </a:t>
            </a:r>
            <a:r>
              <a:rPr lang="en-US" dirty="0" smtClean="0"/>
              <a:t>minutes)</a:t>
            </a:r>
          </a:p>
          <a:p>
            <a:pPr marL="342900" indent="-342900"/>
            <a:r>
              <a:rPr lang="en-US" dirty="0" smtClean="0"/>
              <a:t>	  -- Alma design</a:t>
            </a:r>
          </a:p>
          <a:p>
            <a:pPr marL="342900" indent="-342900"/>
            <a:r>
              <a:rPr lang="en-US" dirty="0" smtClean="0"/>
              <a:t>        -- Community zone/ e-resources/</a:t>
            </a:r>
            <a:r>
              <a:rPr lang="en-US" dirty="0" err="1" smtClean="0"/>
              <a:t>Uresolver</a:t>
            </a:r>
            <a:endParaRPr lang="en-US" dirty="0" smtClean="0"/>
          </a:p>
          <a:p>
            <a:pPr marL="342900" indent="-342900"/>
            <a:r>
              <a:rPr lang="en-US" dirty="0" smtClean="0"/>
              <a:t>        -- Analytics</a:t>
            </a:r>
          </a:p>
          <a:p>
            <a:pPr marL="342900" indent="-342900"/>
            <a:r>
              <a:rPr lang="en-US" dirty="0" smtClean="0"/>
              <a:t>        -- External system integration</a:t>
            </a:r>
          </a:p>
          <a:p>
            <a:pPr marL="342900" indent="-342900"/>
            <a:r>
              <a:rPr lang="en-US" dirty="0" smtClean="0"/>
              <a:t>        -- Communications between Ex </a:t>
            </a:r>
            <a:r>
              <a:rPr lang="en-US" dirty="0" err="1" smtClean="0"/>
              <a:t>Libris</a:t>
            </a:r>
            <a:r>
              <a:rPr lang="en-US" dirty="0" smtClean="0"/>
              <a:t> teams</a:t>
            </a:r>
          </a:p>
          <a:p>
            <a:pPr marL="342900" indent="-342900">
              <a:buAutoNum type="arabicPeriod" startAt="3"/>
            </a:pPr>
            <a:r>
              <a:rPr lang="en-US" dirty="0" smtClean="0"/>
              <a:t>Improving the partnerships  between the Alma community, PWG &amp; Ex </a:t>
            </a:r>
            <a:r>
              <a:rPr lang="en-US" dirty="0" err="1" smtClean="0"/>
              <a:t>Libris</a:t>
            </a:r>
            <a:r>
              <a:rPr lang="en-US" dirty="0" smtClean="0"/>
              <a:t> </a:t>
            </a:r>
            <a:r>
              <a:rPr lang="en-US" dirty="0" smtClean="0"/>
              <a:t>(</a:t>
            </a:r>
            <a:r>
              <a:rPr lang="en-US" dirty="0" smtClean="0"/>
              <a:t>15</a:t>
            </a:r>
            <a:r>
              <a:rPr lang="en-US" dirty="0" smtClean="0"/>
              <a:t> </a:t>
            </a:r>
            <a:r>
              <a:rPr lang="en-US" dirty="0" smtClean="0"/>
              <a:t>minutes)</a:t>
            </a:r>
          </a:p>
          <a:p>
            <a:pPr marL="342900" indent="-342900"/>
            <a:r>
              <a:rPr lang="en-US" dirty="0" smtClean="0"/>
              <a:t>        -- Helping each other</a:t>
            </a:r>
          </a:p>
          <a:p>
            <a:pPr marL="342900" indent="-342900"/>
            <a:r>
              <a:rPr lang="en-US" dirty="0" smtClean="0"/>
              <a:t>        -- Working with Ex </a:t>
            </a:r>
            <a:r>
              <a:rPr lang="en-US" dirty="0" err="1" smtClean="0"/>
              <a:t>Libris</a:t>
            </a:r>
            <a:endParaRPr lang="en-US" dirty="0" smtClean="0"/>
          </a:p>
          <a:p>
            <a:pPr marL="342900" indent="-342900"/>
            <a:r>
              <a:rPr lang="en-US" dirty="0" smtClean="0"/>
              <a:t>        -- What can the PWG do to help the community?</a:t>
            </a:r>
          </a:p>
          <a:p>
            <a:pPr marL="800100" lvl="1" indent="-342900"/>
            <a:endParaRPr lang="en-US" dirty="0" smtClean="0"/>
          </a:p>
          <a:p>
            <a:pPr marL="342900" indent="-342900"/>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55576" y="1484784"/>
            <a:ext cx="7962180" cy="5170646"/>
          </a:xfrm>
          <a:prstGeom prst="rect">
            <a:avLst/>
          </a:prstGeom>
          <a:noFill/>
        </p:spPr>
        <p:txBody>
          <a:bodyPr wrap="none" rtlCol="0">
            <a:spAutoFit/>
          </a:bodyPr>
          <a:lstStyle/>
          <a:p>
            <a:pPr lvl="0">
              <a:buFont typeface="Arial" pitchFamily="34" charset="0"/>
              <a:buChar char="•"/>
            </a:pPr>
            <a:r>
              <a:rPr lang="en-US" sz="2400" dirty="0" smtClean="0"/>
              <a:t>Betsy Friesen,</a:t>
            </a:r>
            <a:r>
              <a:rPr lang="en-US" sz="2400" i="1" dirty="0" smtClean="0"/>
              <a:t> University of Minnesota, USA</a:t>
            </a:r>
            <a:r>
              <a:rPr lang="en-US" sz="2400" dirty="0" smtClean="0"/>
              <a:t> – </a:t>
            </a:r>
            <a:r>
              <a:rPr lang="en-US" sz="2400" b="1" dirty="0" smtClean="0"/>
              <a:t>Coordinator</a:t>
            </a:r>
            <a:endParaRPr lang="en-US" sz="2400" dirty="0" smtClean="0"/>
          </a:p>
          <a:p>
            <a:pPr lvl="0">
              <a:buFont typeface="Arial" pitchFamily="34" charset="0"/>
              <a:buChar char="•"/>
            </a:pPr>
            <a:r>
              <a:rPr lang="en-US" sz="2400" dirty="0" smtClean="0"/>
              <a:t>Helen </a:t>
            </a:r>
            <a:r>
              <a:rPr lang="en-US" sz="2400" dirty="0" err="1" smtClean="0"/>
              <a:t>Loosli</a:t>
            </a:r>
            <a:r>
              <a:rPr lang="en-US" sz="2400" dirty="0" smtClean="0"/>
              <a:t>, </a:t>
            </a:r>
            <a:r>
              <a:rPr lang="en-US" sz="2400" i="1" dirty="0" smtClean="0"/>
              <a:t>UNILINC, Australia</a:t>
            </a:r>
            <a:r>
              <a:rPr lang="en-US" sz="2400" dirty="0" smtClean="0"/>
              <a:t> – </a:t>
            </a:r>
            <a:r>
              <a:rPr lang="en-US" sz="2400" b="1" dirty="0" smtClean="0"/>
              <a:t>Deputy Coordinator</a:t>
            </a:r>
            <a:endParaRPr lang="en-US" sz="2400" dirty="0" smtClean="0"/>
          </a:p>
          <a:p>
            <a:pPr lvl="0">
              <a:buFont typeface="Arial" pitchFamily="34" charset="0"/>
              <a:buChar char="•"/>
            </a:pPr>
            <a:r>
              <a:rPr lang="en-US" sz="2400" dirty="0" smtClean="0"/>
              <a:t>Diane Baden, </a:t>
            </a:r>
            <a:r>
              <a:rPr lang="en-US" sz="2400" i="1" dirty="0" smtClean="0"/>
              <a:t>Boston College, USA</a:t>
            </a:r>
            <a:endParaRPr lang="en-US" sz="2400" dirty="0" smtClean="0"/>
          </a:p>
          <a:p>
            <a:pPr lvl="0">
              <a:buFont typeface="Arial" pitchFamily="34" charset="0"/>
              <a:buChar char="•"/>
            </a:pPr>
            <a:r>
              <a:rPr lang="en-US" sz="2400" dirty="0" smtClean="0"/>
              <a:t>Roger </a:t>
            </a:r>
            <a:r>
              <a:rPr lang="en-US" sz="2400" dirty="0" err="1" smtClean="0"/>
              <a:t>Brisson</a:t>
            </a:r>
            <a:r>
              <a:rPr lang="en-US" sz="2400" dirty="0" smtClean="0"/>
              <a:t> , </a:t>
            </a:r>
            <a:r>
              <a:rPr lang="en-US" sz="2400" i="1" dirty="0" smtClean="0"/>
              <a:t>Boston </a:t>
            </a:r>
            <a:r>
              <a:rPr lang="en-US" sz="2400" i="1" dirty="0" err="1" smtClean="0"/>
              <a:t>University,USA</a:t>
            </a:r>
            <a:endParaRPr lang="en-US" sz="2400" dirty="0" smtClean="0"/>
          </a:p>
          <a:p>
            <a:pPr lvl="0">
              <a:buFont typeface="Arial" pitchFamily="34" charset="0"/>
              <a:buChar char="•"/>
            </a:pPr>
            <a:r>
              <a:rPr lang="en-US" sz="2400" dirty="0" smtClean="0"/>
              <a:t>Paolo </a:t>
            </a:r>
            <a:r>
              <a:rPr lang="en-US" sz="2400" dirty="0" err="1" smtClean="0"/>
              <a:t>Buoso</a:t>
            </a:r>
            <a:r>
              <a:rPr lang="en-US" sz="2400" dirty="0" smtClean="0"/>
              <a:t>, </a:t>
            </a:r>
            <a:r>
              <a:rPr lang="en-US" sz="2400" i="1" dirty="0" smtClean="0"/>
              <a:t>Free University of </a:t>
            </a:r>
            <a:r>
              <a:rPr lang="en-US" sz="2400" i="1" dirty="0" err="1" smtClean="0"/>
              <a:t>Bozen</a:t>
            </a:r>
            <a:r>
              <a:rPr lang="en-US" sz="2400" i="1" dirty="0" smtClean="0"/>
              <a:t>-Bolzano, Italy</a:t>
            </a:r>
            <a:endParaRPr lang="en-US" sz="2400" dirty="0" smtClean="0"/>
          </a:p>
          <a:p>
            <a:pPr lvl="0">
              <a:buFont typeface="Arial" pitchFamily="34" charset="0"/>
              <a:buChar char="•"/>
            </a:pPr>
            <a:r>
              <a:rPr lang="en-US" sz="2400" dirty="0" smtClean="0"/>
              <a:t>Scott W. Carlisle, </a:t>
            </a:r>
            <a:r>
              <a:rPr lang="en-US" sz="2400" i="1" dirty="0" smtClean="0"/>
              <a:t>Northeastern University Libraries, USA</a:t>
            </a:r>
            <a:endParaRPr lang="en-US" sz="2400" dirty="0" smtClean="0"/>
          </a:p>
          <a:p>
            <a:pPr lvl="0">
              <a:buFont typeface="Arial" pitchFamily="34" charset="0"/>
              <a:buChar char="•"/>
            </a:pPr>
            <a:r>
              <a:rPr lang="en-US" sz="2400" dirty="0" smtClean="0"/>
              <a:t>Tracey V Clarke, </a:t>
            </a:r>
            <a:r>
              <a:rPr lang="en-US" sz="2400" i="1" dirty="0" smtClean="0"/>
              <a:t>University of Sheffield, UK</a:t>
            </a:r>
            <a:endParaRPr lang="en-US" sz="2400" dirty="0" smtClean="0"/>
          </a:p>
          <a:p>
            <a:pPr lvl="0">
              <a:buFont typeface="Arial" pitchFamily="34" charset="0"/>
              <a:buChar char="•"/>
            </a:pPr>
            <a:r>
              <a:rPr lang="en-US" sz="2400" dirty="0" smtClean="0"/>
              <a:t>Ann Doyle </a:t>
            </a:r>
            <a:r>
              <a:rPr lang="en-US" sz="2400" dirty="0" err="1" smtClean="0"/>
              <a:t>Fath</a:t>
            </a:r>
            <a:r>
              <a:rPr lang="en-US" sz="2400" dirty="0" smtClean="0"/>
              <a:t> , </a:t>
            </a:r>
            <a:r>
              <a:rPr lang="en-US" sz="2400" i="1" dirty="0" smtClean="0"/>
              <a:t>Getty Research Institute, USA</a:t>
            </a:r>
            <a:endParaRPr lang="en-US" sz="2400" dirty="0" smtClean="0"/>
          </a:p>
          <a:p>
            <a:pPr lvl="0">
              <a:buFont typeface="Arial" pitchFamily="34" charset="0"/>
              <a:buChar char="•"/>
            </a:pPr>
            <a:r>
              <a:rPr lang="en-US" sz="2400" dirty="0" smtClean="0"/>
              <a:t>Lisa Hanson O’Hara, </a:t>
            </a:r>
            <a:r>
              <a:rPr lang="en-US" sz="2400" i="1" dirty="0" smtClean="0"/>
              <a:t>University of Manitoba Libraries, Canada</a:t>
            </a:r>
            <a:endParaRPr lang="en-US" sz="2400" dirty="0" smtClean="0"/>
          </a:p>
          <a:p>
            <a:pPr lvl="0">
              <a:buFont typeface="Arial" pitchFamily="34" charset="0"/>
              <a:buChar char="•"/>
            </a:pPr>
            <a:r>
              <a:rPr lang="en-US" sz="2400" dirty="0" err="1" smtClean="0"/>
              <a:t>Ebe</a:t>
            </a:r>
            <a:r>
              <a:rPr lang="en-US" sz="2400" dirty="0" smtClean="0"/>
              <a:t> </a:t>
            </a:r>
            <a:r>
              <a:rPr lang="en-US" sz="2400" dirty="0" err="1" smtClean="0"/>
              <a:t>Kartus</a:t>
            </a:r>
            <a:r>
              <a:rPr lang="en-US" sz="2400" dirty="0" smtClean="0"/>
              <a:t>, </a:t>
            </a:r>
            <a:r>
              <a:rPr lang="en-US" sz="2400" i="1" dirty="0" smtClean="0"/>
              <a:t>RMIT University Library, Australia</a:t>
            </a:r>
            <a:endParaRPr lang="en-US" sz="2400" dirty="0" smtClean="0"/>
          </a:p>
          <a:p>
            <a:pPr lvl="0">
              <a:buFont typeface="Arial" pitchFamily="34" charset="0"/>
              <a:buChar char="•"/>
            </a:pPr>
            <a:r>
              <a:rPr lang="en-US" sz="2400" dirty="0" smtClean="0"/>
              <a:t>Megan Lee, </a:t>
            </a:r>
            <a:r>
              <a:rPr lang="en-US" sz="2400" i="1" dirty="0" err="1" smtClean="0"/>
              <a:t>Monash</a:t>
            </a:r>
            <a:r>
              <a:rPr lang="en-US" sz="2400" i="1" dirty="0" smtClean="0"/>
              <a:t> University Library, Australia</a:t>
            </a:r>
            <a:endParaRPr lang="en-US" sz="2400" dirty="0" smtClean="0"/>
          </a:p>
          <a:p>
            <a:pPr lvl="0">
              <a:buFont typeface="Arial" pitchFamily="34" charset="0"/>
              <a:buChar char="•"/>
            </a:pPr>
            <a:r>
              <a:rPr lang="en-US" sz="2400" dirty="0" smtClean="0"/>
              <a:t>Bart </a:t>
            </a:r>
            <a:r>
              <a:rPr lang="en-US" sz="2400" dirty="0" err="1" smtClean="0"/>
              <a:t>Peeters</a:t>
            </a:r>
            <a:r>
              <a:rPr lang="en-US" sz="2400" dirty="0" smtClean="0"/>
              <a:t>, </a:t>
            </a:r>
            <a:r>
              <a:rPr lang="en-US" sz="2400" i="1" dirty="0" smtClean="0"/>
              <a:t>KU Leuven / LIBIS, Belgium</a:t>
            </a:r>
            <a:endParaRPr lang="en-US" sz="2400" dirty="0" smtClean="0"/>
          </a:p>
          <a:p>
            <a:pPr lvl="0">
              <a:buFont typeface="Arial" pitchFamily="34" charset="0"/>
              <a:buChar char="•"/>
            </a:pPr>
            <a:r>
              <a:rPr lang="en-US" sz="2400" dirty="0" smtClean="0"/>
              <a:t>Angela Walker, </a:t>
            </a:r>
            <a:r>
              <a:rPr lang="en-US" sz="2400" i="1" dirty="0" smtClean="0"/>
              <a:t>University Of </a:t>
            </a:r>
            <a:r>
              <a:rPr lang="en-US" sz="2400" i="1" dirty="0" err="1" smtClean="0"/>
              <a:t>Salford</a:t>
            </a:r>
            <a:r>
              <a:rPr lang="en-US" sz="2400" i="1" dirty="0" smtClean="0"/>
              <a:t>, UK</a:t>
            </a:r>
            <a:endParaRPr lang="en-US" sz="24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32500" lnSpcReduction="20000"/>
          </a:bodyPr>
          <a:lstStyle/>
          <a:p>
            <a:pPr>
              <a:buNone/>
            </a:pPr>
            <a:r>
              <a:rPr lang="en-US" sz="7400" b="1" dirty="0" smtClean="0"/>
              <a:t>Alma PWG charge</a:t>
            </a:r>
          </a:p>
          <a:p>
            <a:pPr lvl="0"/>
            <a:r>
              <a:rPr lang="en-US" sz="6600" dirty="0" smtClean="0"/>
              <a:t>Organize the Alma Product track at the annual ELUNA and </a:t>
            </a:r>
            <a:r>
              <a:rPr lang="en-US" sz="6600" dirty="0" err="1" smtClean="0"/>
              <a:t>IGeLU</a:t>
            </a:r>
            <a:r>
              <a:rPr lang="en-US" sz="6600" dirty="0" smtClean="0"/>
              <a:t> meetings</a:t>
            </a:r>
          </a:p>
          <a:p>
            <a:pPr lvl="0"/>
            <a:r>
              <a:rPr lang="en-US" sz="6600" dirty="0" smtClean="0"/>
              <a:t>Communicate product information to Alma customers via the Alma mailing list and any other methods available</a:t>
            </a:r>
          </a:p>
          <a:p>
            <a:pPr lvl="0"/>
            <a:r>
              <a:rPr lang="en-US" sz="6600" dirty="0" smtClean="0"/>
              <a:t>Maintain content of the Alma portion of ELUNA and </a:t>
            </a:r>
            <a:r>
              <a:rPr lang="en-US" sz="6600" dirty="0" err="1" smtClean="0"/>
              <a:t>IGeLU</a:t>
            </a:r>
            <a:r>
              <a:rPr lang="en-US" sz="6600" dirty="0" smtClean="0"/>
              <a:t> web pages  </a:t>
            </a:r>
          </a:p>
          <a:p>
            <a:pPr lvl="0"/>
            <a:r>
              <a:rPr lang="en-US" sz="6600" dirty="0" smtClean="0"/>
              <a:t>Identify need for sub-groups with specific focus and form them when necessary. Sub-groups can include non-PWG members. </a:t>
            </a:r>
          </a:p>
          <a:p>
            <a:pPr lvl="0"/>
            <a:r>
              <a:rPr lang="en-US" sz="6600" dirty="0" smtClean="0"/>
              <a:t>Communicate group  activities via the Alma (PWG) (Coordinator), to the ELUNA/</a:t>
            </a:r>
            <a:r>
              <a:rPr lang="en-US" sz="6600" dirty="0" err="1" smtClean="0"/>
              <a:t>IGeLU</a:t>
            </a:r>
            <a:r>
              <a:rPr lang="en-US" sz="6600" dirty="0" smtClean="0"/>
              <a:t> Steering Committees and seek the advice of the Steering Committees on relevant issues as appropriate.</a:t>
            </a:r>
          </a:p>
          <a:p>
            <a:pPr lvl="0"/>
            <a:r>
              <a:rPr lang="en-US" sz="6600" dirty="0" smtClean="0"/>
              <a:t>Communicate issues and concerns from the Alma community with Ex </a:t>
            </a:r>
            <a:r>
              <a:rPr lang="en-US" sz="6600" dirty="0" err="1" smtClean="0"/>
              <a:t>Libris</a:t>
            </a:r>
            <a:r>
              <a:rPr lang="en-US" sz="6600" dirty="0" smtClean="0"/>
              <a:t> product managers via monthly calls with the PWG coordinator</a:t>
            </a:r>
          </a:p>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32500" lnSpcReduction="20000"/>
          </a:bodyPr>
          <a:lstStyle/>
          <a:p>
            <a:pPr>
              <a:buNone/>
            </a:pPr>
            <a:endParaRPr lang="en-US" sz="7400" b="1" dirty="0" smtClean="0"/>
          </a:p>
          <a:p>
            <a:pPr>
              <a:buNone/>
            </a:pPr>
            <a:r>
              <a:rPr lang="en-US" sz="7400" b="1" dirty="0" smtClean="0"/>
              <a:t>Membership</a:t>
            </a:r>
          </a:p>
          <a:p>
            <a:pPr lvl="0"/>
            <a:r>
              <a:rPr lang="en-US" sz="6600" dirty="0" smtClean="0"/>
              <a:t>Established by the Steering Committees in August, 2012 from a pool of volunteers from Alma development partner and early adopter institutions.  </a:t>
            </a:r>
          </a:p>
          <a:p>
            <a:pPr lvl="0"/>
            <a:r>
              <a:rPr lang="en-US" sz="6600" dirty="0" smtClean="0"/>
              <a:t>These members will serve a term of two years.  If members leave the group during this time, the PWG will solicit Alma users to fill positions only if the group membership is fewer than ten (10) members and not to exceed fifteen members (15).  </a:t>
            </a:r>
          </a:p>
          <a:p>
            <a:pPr lvl="0"/>
            <a:r>
              <a:rPr lang="en-US" sz="6600" dirty="0" smtClean="0"/>
              <a:t>After 2014, Group members shall serve staggered two-year term with 50% of the Group’s membership elected each year.</a:t>
            </a:r>
          </a:p>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25000" lnSpcReduction="20000"/>
          </a:bodyPr>
          <a:lstStyle/>
          <a:p>
            <a:pPr>
              <a:buNone/>
            </a:pPr>
            <a:endParaRPr lang="en-US" sz="9600" b="1" dirty="0" smtClean="0"/>
          </a:p>
          <a:p>
            <a:pPr>
              <a:buNone/>
            </a:pPr>
            <a:r>
              <a:rPr lang="en-US" sz="9600" b="1" dirty="0" smtClean="0"/>
              <a:t>PWG work during </a:t>
            </a:r>
            <a:r>
              <a:rPr lang="en-US" sz="9600" b="1" dirty="0" smtClean="0"/>
              <a:t>2012/2013</a:t>
            </a:r>
          </a:p>
          <a:p>
            <a:pPr>
              <a:buNone/>
            </a:pPr>
            <a:endParaRPr lang="en-US" sz="7400" b="1" dirty="0" smtClean="0"/>
          </a:p>
          <a:p>
            <a:pPr lvl="0"/>
            <a:r>
              <a:rPr lang="en-US" sz="9600" dirty="0" smtClean="0"/>
              <a:t>Organizational structure</a:t>
            </a:r>
          </a:p>
          <a:p>
            <a:pPr lvl="0"/>
            <a:r>
              <a:rPr lang="en-US" sz="9600" dirty="0" smtClean="0"/>
              <a:t>Communication</a:t>
            </a:r>
          </a:p>
          <a:p>
            <a:pPr lvl="1"/>
            <a:r>
              <a:rPr lang="en-US" sz="9600" dirty="0" smtClean="0"/>
              <a:t>Wiki/web</a:t>
            </a:r>
          </a:p>
          <a:p>
            <a:pPr lvl="1"/>
            <a:r>
              <a:rPr lang="en-US" sz="9600" dirty="0" smtClean="0"/>
              <a:t>Alma-L</a:t>
            </a:r>
          </a:p>
          <a:p>
            <a:pPr lvl="0"/>
            <a:r>
              <a:rPr lang="en-US" sz="9600" dirty="0" smtClean="0"/>
              <a:t>Alma issue discussions</a:t>
            </a:r>
          </a:p>
          <a:p>
            <a:pPr lvl="1"/>
            <a:r>
              <a:rPr lang="en-US" sz="9600" dirty="0" smtClean="0"/>
              <a:t>ELUNA </a:t>
            </a:r>
          </a:p>
          <a:p>
            <a:pPr lvl="1"/>
            <a:r>
              <a:rPr lang="en-US" sz="9600" dirty="0" smtClean="0"/>
              <a:t>American Library Association meeting</a:t>
            </a:r>
          </a:p>
          <a:p>
            <a:r>
              <a:rPr lang="en-US" sz="9600" dirty="0" smtClean="0"/>
              <a:t>Alma high-level roadmap release with Ex </a:t>
            </a:r>
            <a:r>
              <a:rPr lang="en-US" sz="9600" dirty="0" err="1" smtClean="0"/>
              <a:t>Libris</a:t>
            </a:r>
            <a:endParaRPr lang="en-US" sz="9600" dirty="0" smtClean="0"/>
          </a:p>
          <a:p>
            <a:endParaRPr lang="en-US" sz="6600" dirty="0" smtClean="0"/>
          </a:p>
          <a:p>
            <a:pPr marL="0" indent="0">
              <a:buNone/>
            </a:pPr>
            <a:endParaRPr lang="en-AU" sz="6400" b="1" dirty="0" smtClean="0">
              <a:latin typeface="Verdana" pitchFamily="34" charset="0"/>
              <a:ea typeface="Verdana" pitchFamily="34" charset="0"/>
              <a:cs typeface="Verdana" pitchFamily="34" charset="0"/>
            </a:endParaRPr>
          </a:p>
          <a:p>
            <a:pPr>
              <a:buNone/>
            </a:pPr>
            <a:r>
              <a:rPr lang="en-AU" sz="4600" dirty="0"/>
              <a:t> </a:t>
            </a:r>
          </a:p>
          <a:p>
            <a:pPr>
              <a:buNone/>
            </a:pPr>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6948264" y="332656"/>
            <a:ext cx="1401763" cy="930275"/>
          </a:xfrm>
          <a:prstGeom prst="rect">
            <a:avLst/>
          </a:prstGeom>
          <a:noFill/>
        </p:spPr>
      </p:pic>
      <p:cxnSp>
        <p:nvCxnSpPr>
          <p:cNvPr id="6" name="Straight Connector 5"/>
          <p:cNvCxnSpPr/>
          <p:nvPr/>
        </p:nvCxnSpPr>
        <p:spPr>
          <a:xfrm>
            <a:off x="467544" y="1268760"/>
            <a:ext cx="63367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fontScale="40000" lnSpcReduction="20000"/>
          </a:bodyPr>
          <a:lstStyle/>
          <a:p>
            <a:pPr lvl="0">
              <a:buNone/>
            </a:pPr>
            <a:endParaRPr lang="en-AU" sz="4000" b="1" dirty="0" smtClean="0">
              <a:latin typeface="Verdana" pitchFamily="34" charset="0"/>
              <a:ea typeface="Verdana" pitchFamily="34" charset="0"/>
              <a:cs typeface="Verdana" pitchFamily="34" charset="0"/>
            </a:endParaRPr>
          </a:p>
          <a:p>
            <a:pPr lvl="0" algn="ctr">
              <a:buNone/>
            </a:pPr>
            <a:r>
              <a:rPr lang="en-AU" sz="4500" b="1" dirty="0" smtClean="0">
                <a:solidFill>
                  <a:srgbClr val="C00000"/>
                </a:solidFill>
                <a:latin typeface="Verdana" pitchFamily="34" charset="0"/>
                <a:ea typeface="Verdana" pitchFamily="34" charset="0"/>
                <a:cs typeface="Verdana" pitchFamily="34" charset="0"/>
              </a:rPr>
              <a:t>Question 1: The Design of Alma</a:t>
            </a:r>
            <a:endParaRPr lang="en-AU" sz="4500" dirty="0" smtClean="0">
              <a:solidFill>
                <a:srgbClr val="C00000"/>
              </a:solidFill>
              <a:latin typeface="Verdana" pitchFamily="34" charset="0"/>
              <a:ea typeface="Verdana" pitchFamily="34" charset="0"/>
              <a:cs typeface="Verdana" pitchFamily="34" charset="0"/>
            </a:endParaRPr>
          </a:p>
          <a:p>
            <a:pPr>
              <a:buNone/>
            </a:pPr>
            <a:endParaRPr lang="en-AU" sz="4200" dirty="0" smtClean="0">
              <a:latin typeface="Verdana" pitchFamily="34" charset="0"/>
              <a:ea typeface="Verdana" pitchFamily="34" charset="0"/>
              <a:cs typeface="Verdana" pitchFamily="34" charset="0"/>
            </a:endParaRPr>
          </a:p>
          <a:p>
            <a:pPr algn="ctr">
              <a:buNone/>
            </a:pPr>
            <a:r>
              <a:rPr lang="en-AU" sz="4500" i="1" dirty="0" smtClean="0">
                <a:latin typeface="Verdana" pitchFamily="34" charset="0"/>
                <a:ea typeface="Verdana" pitchFamily="34" charset="0"/>
                <a:cs typeface="Verdana" pitchFamily="34" charset="0"/>
              </a:rPr>
              <a:t>Would it be possible for us to hear a ‘top-level’ </a:t>
            </a:r>
            <a:br>
              <a:rPr lang="en-AU" sz="4500" i="1" dirty="0" smtClean="0">
                <a:latin typeface="Verdana" pitchFamily="34" charset="0"/>
                <a:ea typeface="Verdana" pitchFamily="34" charset="0"/>
                <a:cs typeface="Verdana" pitchFamily="34" charset="0"/>
              </a:rPr>
            </a:br>
            <a:r>
              <a:rPr lang="en-AU" sz="4500" i="1" dirty="0" smtClean="0">
                <a:latin typeface="Verdana" pitchFamily="34" charset="0"/>
                <a:ea typeface="Verdana" pitchFamily="34" charset="0"/>
                <a:cs typeface="Verdana" pitchFamily="34" charset="0"/>
              </a:rPr>
              <a:t>conceptual characterization of Alma in just a few sentences?</a:t>
            </a:r>
          </a:p>
          <a:p>
            <a:pPr>
              <a:buNone/>
            </a:pPr>
            <a:r>
              <a:rPr lang="en-AU" i="1" dirty="0" smtClean="0">
                <a:latin typeface="Verdana" pitchFamily="34" charset="0"/>
                <a:ea typeface="Verdana" pitchFamily="34" charset="0"/>
                <a:cs typeface="Verdana" pitchFamily="34" charset="0"/>
              </a:rPr>
              <a:t> </a:t>
            </a:r>
          </a:p>
          <a:p>
            <a:pPr>
              <a:buNone/>
            </a:pPr>
            <a:r>
              <a:rPr lang="en-AU" sz="4500" dirty="0" smtClean="0">
                <a:latin typeface="Verdana" pitchFamily="34" charset="0"/>
                <a:ea typeface="Verdana" pitchFamily="34" charset="0"/>
                <a:cs typeface="Verdana" pitchFamily="34" charset="0"/>
              </a:rPr>
              <a:t>    </a:t>
            </a:r>
            <a:r>
              <a:rPr lang="en-AU" sz="4000" dirty="0" smtClean="0">
                <a:solidFill>
                  <a:srgbClr val="C00000"/>
                </a:solidFill>
                <a:latin typeface="Verdana" pitchFamily="34" charset="0"/>
                <a:ea typeface="Verdana" pitchFamily="34" charset="0"/>
                <a:cs typeface="Verdana" pitchFamily="34" charset="0"/>
              </a:rPr>
              <a:t>Please could the answer include (but not be confined to) the following Alma concepts:</a:t>
            </a:r>
          </a:p>
          <a:p>
            <a:pPr marL="514350" lvl="0" indent="-514350">
              <a:spcBef>
                <a:spcPts val="1200"/>
              </a:spcBef>
              <a:buAutoNum type="arabicPeriod"/>
            </a:pPr>
            <a:r>
              <a:rPr lang="en-AU" sz="4000" dirty="0" smtClean="0">
                <a:solidFill>
                  <a:srgbClr val="C00000"/>
                </a:solidFill>
                <a:latin typeface="Verdana" pitchFamily="34" charset="0"/>
                <a:ea typeface="Verdana" pitchFamily="34" charset="0"/>
                <a:cs typeface="Verdana" pitchFamily="34" charset="0"/>
              </a:rPr>
              <a:t>Inventory: </a:t>
            </a:r>
            <a:br>
              <a:rPr lang="en-AU" sz="4000" dirty="0" smtClean="0">
                <a:solidFill>
                  <a:srgbClr val="C00000"/>
                </a:solidFill>
                <a:latin typeface="Verdana" pitchFamily="34" charset="0"/>
                <a:ea typeface="Verdana" pitchFamily="34" charset="0"/>
                <a:cs typeface="Verdana" pitchFamily="34" charset="0"/>
              </a:rPr>
            </a:br>
            <a:r>
              <a:rPr lang="en-AU" sz="4000" dirty="0" smtClean="0">
                <a:solidFill>
                  <a:srgbClr val="C00000"/>
                </a:solidFill>
                <a:latin typeface="Verdana" pitchFamily="34" charset="0"/>
                <a:ea typeface="Verdana" pitchFamily="34" charset="0"/>
                <a:cs typeface="Verdana" pitchFamily="34" charset="0"/>
              </a:rPr>
              <a:t>If inventory is central to Alma, what is the relationship between the inventory record, the bibliographic record and the order record? </a:t>
            </a:r>
          </a:p>
          <a:p>
            <a:pPr marL="514350" lvl="0" indent="-514350">
              <a:spcBef>
                <a:spcPts val="600"/>
              </a:spcBef>
              <a:buFont typeface="+mj-lt"/>
              <a:buAutoNum type="arabicPeriod"/>
            </a:pPr>
            <a:r>
              <a:rPr lang="en-AU" sz="4000" dirty="0" smtClean="0">
                <a:solidFill>
                  <a:srgbClr val="C00000"/>
                </a:solidFill>
                <a:latin typeface="Verdana" pitchFamily="34" charset="0"/>
                <a:ea typeface="Verdana" pitchFamily="34" charset="0"/>
                <a:cs typeface="Verdana" pitchFamily="34" charset="0"/>
              </a:rPr>
              <a:t>Material Type :</a:t>
            </a:r>
            <a:br>
              <a:rPr lang="en-AU" sz="4000" dirty="0" smtClean="0">
                <a:solidFill>
                  <a:srgbClr val="C00000"/>
                </a:solidFill>
                <a:latin typeface="Verdana" pitchFamily="34" charset="0"/>
                <a:ea typeface="Verdana" pitchFamily="34" charset="0"/>
                <a:cs typeface="Verdana" pitchFamily="34" charset="0"/>
              </a:rPr>
            </a:br>
            <a:r>
              <a:rPr lang="en-AU" sz="4000" dirty="0" smtClean="0">
                <a:solidFill>
                  <a:srgbClr val="C00000"/>
                </a:solidFill>
                <a:latin typeface="Verdana" pitchFamily="34" charset="0"/>
                <a:ea typeface="Verdana" pitchFamily="34" charset="0"/>
                <a:cs typeface="Verdana" pitchFamily="34" charset="0"/>
              </a:rPr>
              <a:t>If the concept of ‘Material Type’ is fundamental to Alma, </a:t>
            </a:r>
            <a:br>
              <a:rPr lang="en-AU" sz="4000" dirty="0" smtClean="0">
                <a:solidFill>
                  <a:srgbClr val="C00000"/>
                </a:solidFill>
                <a:latin typeface="Verdana" pitchFamily="34" charset="0"/>
                <a:ea typeface="Verdana" pitchFamily="34" charset="0"/>
                <a:cs typeface="Verdana" pitchFamily="34" charset="0"/>
              </a:rPr>
            </a:br>
            <a:r>
              <a:rPr lang="en-AU" sz="4000" dirty="0" smtClean="0">
                <a:solidFill>
                  <a:srgbClr val="C00000"/>
                </a:solidFill>
                <a:latin typeface="Verdana" pitchFamily="34" charset="0"/>
                <a:ea typeface="Verdana" pitchFamily="34" charset="0"/>
                <a:cs typeface="Verdana" pitchFamily="34" charset="0"/>
              </a:rPr>
              <a:t>a) Why are there different uses for and different lists of material types for different types of records? (the item record and the order record)</a:t>
            </a:r>
            <a:br>
              <a:rPr lang="en-AU" sz="4000" dirty="0" smtClean="0">
                <a:solidFill>
                  <a:srgbClr val="C00000"/>
                </a:solidFill>
                <a:latin typeface="Verdana" pitchFamily="34" charset="0"/>
                <a:ea typeface="Verdana" pitchFamily="34" charset="0"/>
                <a:cs typeface="Verdana" pitchFamily="34" charset="0"/>
              </a:rPr>
            </a:br>
            <a:r>
              <a:rPr lang="en-AU" sz="4000" dirty="0" smtClean="0">
                <a:solidFill>
                  <a:srgbClr val="C00000"/>
                </a:solidFill>
                <a:latin typeface="Verdana" pitchFamily="34" charset="0"/>
                <a:ea typeface="Verdana" pitchFamily="34" charset="0"/>
                <a:cs typeface="Verdana" pitchFamily="34" charset="0"/>
              </a:rPr>
              <a:t>b) Why are these lists so restrictive and why can’t customers customise their own lists locally?</a:t>
            </a:r>
          </a:p>
          <a:p>
            <a:endParaRPr lang="en-AU" dirty="0"/>
          </a:p>
        </p:txBody>
      </p:sp>
      <p:pic>
        <p:nvPicPr>
          <p:cNvPr id="4" name="Picture 3" descr="igelu_with_claim_300dpi"/>
          <p:cNvPicPr>
            <a:picLocks noChangeAspect="1" noChangeArrowheads="1"/>
          </p:cNvPicPr>
          <p:nvPr/>
        </p:nvPicPr>
        <p:blipFill>
          <a:blip r:embed="rId2" cstate="print"/>
          <a:srcRect/>
          <a:stretch>
            <a:fillRect/>
          </a:stretch>
        </p:blipFill>
        <p:spPr>
          <a:xfrm>
            <a:off x="7164288" y="476672"/>
            <a:ext cx="1401763" cy="930275"/>
          </a:xfrm>
          <a:prstGeom prst="rect">
            <a:avLst/>
          </a:prstGeom>
          <a:noFill/>
        </p:spPr>
      </p:pic>
      <p:cxnSp>
        <p:nvCxnSpPr>
          <p:cNvPr id="6" name="Straight Connector 5"/>
          <p:cNvCxnSpPr/>
          <p:nvPr/>
        </p:nvCxnSpPr>
        <p:spPr>
          <a:xfrm>
            <a:off x="467544" y="1340768"/>
            <a:ext cx="64807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p:txBody>
          <a:bodyPr>
            <a:normAutofit/>
          </a:bodyPr>
          <a:lstStyle/>
          <a:p>
            <a:pPr>
              <a:buNone/>
            </a:pPr>
            <a:endParaRPr lang="en-AU" sz="1600" b="1" dirty="0" smtClean="0">
              <a:latin typeface="Verdana" pitchFamily="34" charset="0"/>
              <a:ea typeface="Verdana" pitchFamily="34" charset="0"/>
              <a:cs typeface="Verdana" pitchFamily="34" charset="0"/>
            </a:endParaRPr>
          </a:p>
          <a:p>
            <a:pPr algn="ctr">
              <a:buNone/>
            </a:pPr>
            <a:r>
              <a:rPr lang="en-AU" sz="1800" b="1" dirty="0" smtClean="0">
                <a:solidFill>
                  <a:srgbClr val="C00000"/>
                </a:solidFill>
                <a:latin typeface="Verdana" pitchFamily="34" charset="0"/>
                <a:ea typeface="Verdana" pitchFamily="34" charset="0"/>
                <a:cs typeface="Verdana" pitchFamily="34" charset="0"/>
              </a:rPr>
              <a:t>Question 2: Community </a:t>
            </a:r>
            <a:r>
              <a:rPr lang="en-AU" sz="1800" b="1" dirty="0">
                <a:solidFill>
                  <a:srgbClr val="C00000"/>
                </a:solidFill>
                <a:latin typeface="Verdana" pitchFamily="34" charset="0"/>
                <a:ea typeface="Verdana" pitchFamily="34" charset="0"/>
                <a:cs typeface="Verdana" pitchFamily="34" charset="0"/>
              </a:rPr>
              <a:t>Zone/e-resources/</a:t>
            </a:r>
            <a:r>
              <a:rPr lang="en-AU" sz="1800" b="1" dirty="0" err="1">
                <a:solidFill>
                  <a:srgbClr val="C00000"/>
                </a:solidFill>
                <a:latin typeface="Verdana" pitchFamily="34" charset="0"/>
                <a:ea typeface="Verdana" pitchFamily="34" charset="0"/>
                <a:cs typeface="Verdana" pitchFamily="34" charset="0"/>
              </a:rPr>
              <a:t>UResolver</a:t>
            </a:r>
            <a:endParaRPr lang="en-AU" sz="1800" dirty="0">
              <a:solidFill>
                <a:srgbClr val="C00000"/>
              </a:solidFill>
              <a:latin typeface="Verdana" pitchFamily="34" charset="0"/>
              <a:ea typeface="Verdana" pitchFamily="34" charset="0"/>
              <a:cs typeface="Verdana" pitchFamily="34" charset="0"/>
            </a:endParaRPr>
          </a:p>
          <a:p>
            <a:pPr>
              <a:buNone/>
            </a:pPr>
            <a:endParaRPr lang="en-AU" sz="1600" i="1" dirty="0" smtClean="0">
              <a:latin typeface="Verdana" pitchFamily="34" charset="0"/>
              <a:ea typeface="Verdana" pitchFamily="34" charset="0"/>
              <a:cs typeface="Verdana" pitchFamily="34" charset="0"/>
            </a:endParaRPr>
          </a:p>
          <a:p>
            <a:pPr algn="ctr">
              <a:buNone/>
            </a:pPr>
            <a:r>
              <a:rPr lang="en-AU" sz="1800" i="1" dirty="0" smtClean="0">
                <a:latin typeface="Verdana" pitchFamily="34" charset="0"/>
                <a:ea typeface="Verdana" pitchFamily="34" charset="0"/>
                <a:cs typeface="Verdana" pitchFamily="34" charset="0"/>
              </a:rPr>
              <a:t>The </a:t>
            </a:r>
            <a:r>
              <a:rPr lang="en-AU" sz="1800" i="1" dirty="0">
                <a:latin typeface="Verdana" pitchFamily="34" charset="0"/>
                <a:ea typeface="Verdana" pitchFamily="34" charset="0"/>
                <a:cs typeface="Verdana" pitchFamily="34" charset="0"/>
              </a:rPr>
              <a:t>community zone so far is a long way from being the </a:t>
            </a:r>
            <a:r>
              <a:rPr lang="en-AU" sz="1800" i="1" dirty="0" smtClean="0">
                <a:latin typeface="Verdana" pitchFamily="34" charset="0"/>
                <a:ea typeface="Verdana" pitchFamily="34" charset="0"/>
                <a:cs typeface="Verdana" pitchFamily="34" charset="0"/>
              </a:rPr>
              <a:t>huge </a:t>
            </a:r>
            <a:br>
              <a:rPr lang="en-AU" sz="1800" i="1" dirty="0" smtClean="0">
                <a:latin typeface="Verdana" pitchFamily="34" charset="0"/>
                <a:ea typeface="Verdana" pitchFamily="34" charset="0"/>
                <a:cs typeface="Verdana" pitchFamily="34" charset="0"/>
              </a:rPr>
            </a:br>
            <a:r>
              <a:rPr lang="en-AU" sz="1800" i="1" dirty="0" smtClean="0">
                <a:latin typeface="Verdana" pitchFamily="34" charset="0"/>
                <a:ea typeface="Verdana" pitchFamily="34" charset="0"/>
                <a:cs typeface="Verdana" pitchFamily="34" charset="0"/>
              </a:rPr>
              <a:t>database </a:t>
            </a:r>
            <a:r>
              <a:rPr lang="en-AU" sz="1800" i="1" dirty="0">
                <a:latin typeface="Verdana" pitchFamily="34" charset="0"/>
                <a:ea typeface="Verdana" pitchFamily="34" charset="0"/>
                <a:cs typeface="Verdana" pitchFamily="34" charset="0"/>
              </a:rPr>
              <a:t>of bibliographic records from all over the world </a:t>
            </a:r>
            <a:r>
              <a:rPr lang="en-AU" sz="1800" i="1" dirty="0" smtClean="0">
                <a:latin typeface="Verdana" pitchFamily="34" charset="0"/>
                <a:ea typeface="Verdana" pitchFamily="34" charset="0"/>
                <a:cs typeface="Verdana" pitchFamily="34" charset="0"/>
              </a:rPr>
              <a:t/>
            </a:r>
            <a:br>
              <a:rPr lang="en-AU" sz="1800" i="1" dirty="0" smtClean="0">
                <a:latin typeface="Verdana" pitchFamily="34" charset="0"/>
                <a:ea typeface="Verdana" pitchFamily="34" charset="0"/>
                <a:cs typeface="Verdana" pitchFamily="34" charset="0"/>
              </a:rPr>
            </a:br>
            <a:r>
              <a:rPr lang="en-AU" sz="1800" i="1" dirty="0" smtClean="0">
                <a:latin typeface="Verdana" pitchFamily="34" charset="0"/>
                <a:ea typeface="Verdana" pitchFamily="34" charset="0"/>
                <a:cs typeface="Verdana" pitchFamily="34" charset="0"/>
              </a:rPr>
              <a:t>that </a:t>
            </a:r>
            <a:r>
              <a:rPr lang="en-AU" sz="1800" i="1" dirty="0">
                <a:latin typeface="Verdana" pitchFamily="34" charset="0"/>
                <a:ea typeface="Verdana" pitchFamily="34" charset="0"/>
                <a:cs typeface="Verdana" pitchFamily="34" charset="0"/>
              </a:rPr>
              <a:t>customers were promised.</a:t>
            </a:r>
          </a:p>
          <a:p>
            <a:pPr>
              <a:buNone/>
            </a:pPr>
            <a:r>
              <a:rPr lang="en-AU" sz="1600" dirty="0">
                <a:latin typeface="Verdana" pitchFamily="34" charset="0"/>
                <a:ea typeface="Verdana" pitchFamily="34" charset="0"/>
                <a:cs typeface="Verdana" pitchFamily="34" charset="0"/>
              </a:rPr>
              <a:t> </a:t>
            </a:r>
          </a:p>
          <a:p>
            <a:pPr>
              <a:buNone/>
            </a:pPr>
            <a:r>
              <a:rPr lang="en-AU" sz="1600" dirty="0" smtClean="0">
                <a:latin typeface="Verdana" pitchFamily="34" charset="0"/>
                <a:ea typeface="Verdana" pitchFamily="34" charset="0"/>
                <a:cs typeface="Verdana" pitchFamily="34" charset="0"/>
              </a:rPr>
              <a:t>     </a:t>
            </a:r>
            <a:r>
              <a:rPr lang="en-AU" sz="1600" dirty="0" smtClean="0">
                <a:solidFill>
                  <a:srgbClr val="C00000"/>
                </a:solidFill>
                <a:latin typeface="Verdana" pitchFamily="34" charset="0"/>
                <a:ea typeface="Verdana" pitchFamily="34" charset="0"/>
                <a:cs typeface="Verdana" pitchFamily="34" charset="0"/>
              </a:rPr>
              <a:t>Does </a:t>
            </a:r>
            <a:r>
              <a:rPr lang="en-AU" sz="1600" dirty="0">
                <a:solidFill>
                  <a:srgbClr val="C00000"/>
                </a:solidFill>
                <a:latin typeface="Verdana" pitchFamily="34" charset="0"/>
                <a:ea typeface="Verdana" pitchFamily="34" charset="0"/>
                <a:cs typeface="Verdana" pitchFamily="34" charset="0"/>
              </a:rPr>
              <a:t>Ex </a:t>
            </a:r>
            <a:r>
              <a:rPr lang="en-AU" sz="1600" dirty="0" err="1">
                <a:solidFill>
                  <a:srgbClr val="C00000"/>
                </a:solidFill>
                <a:latin typeface="Verdana" pitchFamily="34" charset="0"/>
                <a:ea typeface="Verdana" pitchFamily="34" charset="0"/>
                <a:cs typeface="Verdana" pitchFamily="34" charset="0"/>
              </a:rPr>
              <a:t>Libris</a:t>
            </a:r>
            <a:r>
              <a:rPr lang="en-AU" sz="1600" dirty="0">
                <a:solidFill>
                  <a:srgbClr val="C00000"/>
                </a:solidFill>
                <a:latin typeface="Verdana" pitchFamily="34" charset="0"/>
                <a:ea typeface="Verdana" pitchFamily="34" charset="0"/>
                <a:cs typeface="Verdana" pitchFamily="34" charset="0"/>
              </a:rPr>
              <a:t> have a timeline for improving the content of the </a:t>
            </a:r>
            <a:r>
              <a:rPr lang="en-AU" sz="1600" dirty="0" smtClean="0">
                <a:solidFill>
                  <a:srgbClr val="C00000"/>
                </a:solidFill>
                <a:latin typeface="Verdana" pitchFamily="34" charset="0"/>
                <a:ea typeface="Verdana" pitchFamily="34" charset="0"/>
                <a:cs typeface="Verdana" pitchFamily="34" charset="0"/>
              </a:rPr>
              <a:t/>
            </a:r>
            <a:br>
              <a:rPr lang="en-AU" sz="1600" dirty="0" smtClean="0">
                <a:solidFill>
                  <a:srgbClr val="C00000"/>
                </a:solidFill>
                <a:latin typeface="Verdana" pitchFamily="34" charset="0"/>
                <a:ea typeface="Verdana" pitchFamily="34" charset="0"/>
                <a:cs typeface="Verdana" pitchFamily="34" charset="0"/>
              </a:rPr>
            </a:br>
            <a:r>
              <a:rPr lang="en-AU" sz="1600" dirty="0" smtClean="0">
                <a:solidFill>
                  <a:srgbClr val="C00000"/>
                </a:solidFill>
                <a:latin typeface="Verdana" pitchFamily="34" charset="0"/>
                <a:ea typeface="Verdana" pitchFamily="34" charset="0"/>
                <a:cs typeface="Verdana" pitchFamily="34" charset="0"/>
              </a:rPr>
              <a:t>Community </a:t>
            </a:r>
            <a:r>
              <a:rPr lang="en-AU" sz="1600" dirty="0">
                <a:solidFill>
                  <a:srgbClr val="C00000"/>
                </a:solidFill>
                <a:latin typeface="Verdana" pitchFamily="34" charset="0"/>
                <a:ea typeface="Verdana" pitchFamily="34" charset="0"/>
                <a:cs typeface="Verdana" pitchFamily="34" charset="0"/>
              </a:rPr>
              <a:t>Zone and aligning the content more closely with the </a:t>
            </a:r>
            <a:r>
              <a:rPr lang="en-AU" sz="1600" dirty="0" smtClean="0">
                <a:solidFill>
                  <a:srgbClr val="C00000"/>
                </a:solidFill>
                <a:latin typeface="Verdana" pitchFamily="34" charset="0"/>
                <a:ea typeface="Verdana" pitchFamily="34" charset="0"/>
                <a:cs typeface="Verdana" pitchFamily="34" charset="0"/>
              </a:rPr>
              <a:t/>
            </a:r>
            <a:br>
              <a:rPr lang="en-AU" sz="1600" dirty="0" smtClean="0">
                <a:solidFill>
                  <a:srgbClr val="C00000"/>
                </a:solidFill>
                <a:latin typeface="Verdana" pitchFamily="34" charset="0"/>
                <a:ea typeface="Verdana" pitchFamily="34" charset="0"/>
                <a:cs typeface="Verdana" pitchFamily="34" charset="0"/>
              </a:rPr>
            </a:br>
            <a:r>
              <a:rPr lang="en-AU" sz="1600" dirty="0" smtClean="0">
                <a:solidFill>
                  <a:srgbClr val="C00000"/>
                </a:solidFill>
                <a:latin typeface="Verdana" pitchFamily="34" charset="0"/>
                <a:ea typeface="Verdana" pitchFamily="34" charset="0"/>
                <a:cs typeface="Verdana" pitchFamily="34" charset="0"/>
              </a:rPr>
              <a:t>resources </a:t>
            </a:r>
            <a:r>
              <a:rPr lang="en-AU" sz="1600" dirty="0">
                <a:solidFill>
                  <a:srgbClr val="C00000"/>
                </a:solidFill>
                <a:latin typeface="Verdana" pitchFamily="34" charset="0"/>
                <a:ea typeface="Verdana" pitchFamily="34" charset="0"/>
                <a:cs typeface="Verdana" pitchFamily="34" charset="0"/>
              </a:rPr>
              <a:t>handled through the </a:t>
            </a:r>
            <a:r>
              <a:rPr lang="en-AU" sz="1600" dirty="0" err="1">
                <a:solidFill>
                  <a:srgbClr val="C00000"/>
                </a:solidFill>
                <a:latin typeface="Verdana" pitchFamily="34" charset="0"/>
                <a:ea typeface="Verdana" pitchFamily="34" charset="0"/>
                <a:cs typeface="Verdana" pitchFamily="34" charset="0"/>
              </a:rPr>
              <a:t>UResolver</a:t>
            </a:r>
            <a:r>
              <a:rPr lang="en-AU" sz="1600" dirty="0">
                <a:solidFill>
                  <a:srgbClr val="C00000"/>
                </a:solidFill>
                <a:latin typeface="Verdana" pitchFamily="34" charset="0"/>
                <a:ea typeface="Verdana" pitchFamily="34" charset="0"/>
                <a:cs typeface="Verdana" pitchFamily="34" charset="0"/>
              </a:rPr>
              <a:t>?</a:t>
            </a:r>
          </a:p>
          <a:p>
            <a:pPr>
              <a:buNone/>
            </a:pPr>
            <a:r>
              <a:rPr lang="en-AU" sz="1600" dirty="0">
                <a:latin typeface="Verdana" pitchFamily="34" charset="0"/>
                <a:ea typeface="Verdana" pitchFamily="34" charset="0"/>
                <a:cs typeface="Verdana" pitchFamily="34" charset="0"/>
              </a:rPr>
              <a:t> </a:t>
            </a:r>
          </a:p>
          <a:p>
            <a:pPr>
              <a:buNone/>
            </a:pPr>
            <a:endParaRPr lang="en-AU" sz="1600" dirty="0"/>
          </a:p>
        </p:txBody>
      </p:sp>
      <p:pic>
        <p:nvPicPr>
          <p:cNvPr id="4" name="Picture 3" descr="igelu_with_claim_300dpi"/>
          <p:cNvPicPr>
            <a:picLocks noChangeAspect="1" noChangeArrowheads="1"/>
          </p:cNvPicPr>
          <p:nvPr/>
        </p:nvPicPr>
        <p:blipFill>
          <a:blip r:embed="rId2" cstate="print"/>
          <a:srcRect/>
          <a:stretch>
            <a:fillRect/>
          </a:stretch>
        </p:blipFill>
        <p:spPr>
          <a:xfrm>
            <a:off x="7164288" y="404664"/>
            <a:ext cx="1401763" cy="930275"/>
          </a:xfrm>
          <a:prstGeom prst="rect">
            <a:avLst/>
          </a:prstGeom>
          <a:noFill/>
        </p:spPr>
      </p:pic>
      <p:cxnSp>
        <p:nvCxnSpPr>
          <p:cNvPr id="10" name="Straight Connector 9"/>
          <p:cNvCxnSpPr/>
          <p:nvPr/>
        </p:nvCxnSpPr>
        <p:spPr>
          <a:xfrm>
            <a:off x="539552" y="1340768"/>
            <a:ext cx="64807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normAutofit/>
          </a:bodyPr>
          <a:lstStyle/>
          <a:p>
            <a:pPr algn="l"/>
            <a:r>
              <a:rPr lang="de-AT" sz="1800" dirty="0" smtClean="0">
                <a:latin typeface="Verdana" pitchFamily="34" charset="0"/>
              </a:rPr>
              <a:t>8th IGeLU Meeting, Berlin 2013</a:t>
            </a:r>
            <a:br>
              <a:rPr lang="de-AT" sz="1800" dirty="0" smtClean="0">
                <a:latin typeface="Verdana" pitchFamily="34" charset="0"/>
              </a:rPr>
            </a:br>
            <a:r>
              <a:rPr lang="de-AT" sz="1800" dirty="0" smtClean="0">
                <a:latin typeface="Verdana" pitchFamily="34" charset="0"/>
              </a:rPr>
              <a:t>Session 8: </a:t>
            </a:r>
            <a:r>
              <a:rPr lang="en-US" sz="1800" dirty="0" smtClean="0">
                <a:latin typeface="Verdana" pitchFamily="34" charset="0"/>
              </a:rPr>
              <a:t>Alma PWG Business Meeting</a:t>
            </a:r>
            <a:endParaRPr lang="en-AU" sz="1800" dirty="0">
              <a:latin typeface="Verdana" pitchFamily="34" charset="0"/>
              <a:ea typeface="Verdana" pitchFamily="34" charset="0"/>
              <a:cs typeface="Verdana" pitchFamily="34" charset="0"/>
            </a:endParaRPr>
          </a:p>
        </p:txBody>
      </p:sp>
      <p:sp>
        <p:nvSpPr>
          <p:cNvPr id="3" name="Content Placeholder 2"/>
          <p:cNvSpPr>
            <a:spLocks noGrp="1"/>
          </p:cNvSpPr>
          <p:nvPr>
            <p:ph idx="1"/>
          </p:nvPr>
        </p:nvSpPr>
        <p:spPr>
          <a:xfrm>
            <a:off x="467544" y="1628800"/>
            <a:ext cx="8229600" cy="4525963"/>
          </a:xfrm>
        </p:spPr>
        <p:txBody>
          <a:bodyPr>
            <a:normAutofit fontScale="92500" lnSpcReduction="20000"/>
          </a:bodyPr>
          <a:lstStyle/>
          <a:p>
            <a:pPr>
              <a:buNone/>
            </a:pPr>
            <a:endParaRPr lang="en-AU" sz="1800" b="1" dirty="0" smtClean="0">
              <a:latin typeface="Verdana" pitchFamily="34" charset="0"/>
              <a:ea typeface="Verdana" pitchFamily="34" charset="0"/>
              <a:cs typeface="Verdana" pitchFamily="34" charset="0"/>
            </a:endParaRPr>
          </a:p>
          <a:p>
            <a:pPr algn="ctr">
              <a:spcBef>
                <a:spcPts val="0"/>
              </a:spcBef>
              <a:spcAft>
                <a:spcPts val="1200"/>
              </a:spcAft>
              <a:buNone/>
            </a:pPr>
            <a:r>
              <a:rPr lang="en-AU" sz="1900" b="1" dirty="0" smtClean="0">
                <a:solidFill>
                  <a:srgbClr val="C00000"/>
                </a:solidFill>
                <a:latin typeface="Verdana" pitchFamily="34" charset="0"/>
                <a:ea typeface="Verdana" pitchFamily="34" charset="0"/>
                <a:cs typeface="Verdana" pitchFamily="34" charset="0"/>
              </a:rPr>
              <a:t>Question 3:</a:t>
            </a:r>
            <a:r>
              <a:rPr lang="en-AU" sz="1900" b="1" dirty="0">
                <a:solidFill>
                  <a:srgbClr val="C00000"/>
                </a:solidFill>
              </a:rPr>
              <a:t> 	</a:t>
            </a:r>
            <a:r>
              <a:rPr lang="en-AU" sz="1900" b="1" dirty="0" smtClean="0">
                <a:solidFill>
                  <a:srgbClr val="C00000"/>
                </a:solidFill>
                <a:latin typeface="Verdana" pitchFamily="34" charset="0"/>
                <a:ea typeface="Verdana" pitchFamily="34" charset="0"/>
                <a:cs typeface="Verdana" pitchFamily="34" charset="0"/>
              </a:rPr>
              <a:t>Analytics</a:t>
            </a:r>
          </a:p>
          <a:p>
            <a:pPr algn="ctr">
              <a:buNone/>
            </a:pPr>
            <a:r>
              <a:rPr lang="en-AU" sz="1800" i="1" dirty="0" smtClean="0">
                <a:latin typeface="Verdana" pitchFamily="34" charset="0"/>
                <a:ea typeface="Verdana" pitchFamily="34" charset="0"/>
                <a:cs typeface="Verdana" pitchFamily="34" charset="0"/>
              </a:rPr>
              <a:t>Alma </a:t>
            </a:r>
            <a:r>
              <a:rPr lang="en-AU" sz="1800" i="1" dirty="0">
                <a:latin typeface="Verdana" pitchFamily="34" charset="0"/>
                <a:ea typeface="Verdana" pitchFamily="34" charset="0"/>
                <a:cs typeface="Verdana" pitchFamily="34" charset="0"/>
              </a:rPr>
              <a:t>Analytics does provide staff with an easy to use interface </a:t>
            </a:r>
            <a:r>
              <a:rPr lang="en-AU" sz="1800" i="1" dirty="0" smtClean="0">
                <a:latin typeface="Verdana" pitchFamily="34" charset="0"/>
                <a:ea typeface="Verdana" pitchFamily="34" charset="0"/>
                <a:cs typeface="Verdana" pitchFamily="34" charset="0"/>
              </a:rPr>
              <a:t/>
            </a:r>
            <a:br>
              <a:rPr lang="en-AU" sz="1800" i="1" dirty="0" smtClean="0">
                <a:latin typeface="Verdana" pitchFamily="34" charset="0"/>
                <a:ea typeface="Verdana" pitchFamily="34" charset="0"/>
                <a:cs typeface="Verdana" pitchFamily="34" charset="0"/>
              </a:rPr>
            </a:br>
            <a:r>
              <a:rPr lang="en-AU" sz="1800" i="1" dirty="0" smtClean="0">
                <a:latin typeface="Verdana" pitchFamily="34" charset="0"/>
                <a:ea typeface="Verdana" pitchFamily="34" charset="0"/>
                <a:cs typeface="Verdana" pitchFamily="34" charset="0"/>
              </a:rPr>
              <a:t>for </a:t>
            </a:r>
            <a:r>
              <a:rPr lang="en-AU" sz="1800" i="1" dirty="0">
                <a:latin typeface="Verdana" pitchFamily="34" charset="0"/>
                <a:ea typeface="Verdana" pitchFamily="34" charset="0"/>
                <a:cs typeface="Verdana" pitchFamily="34" charset="0"/>
              </a:rPr>
              <a:t>creating, running and sharing reports. </a:t>
            </a:r>
            <a:r>
              <a:rPr lang="en-AU" sz="1800" i="1" dirty="0" smtClean="0">
                <a:latin typeface="Verdana" pitchFamily="34" charset="0"/>
                <a:ea typeface="Verdana" pitchFamily="34" charset="0"/>
                <a:cs typeface="Verdana" pitchFamily="34" charset="0"/>
              </a:rPr>
              <a:t>However </a:t>
            </a:r>
            <a:r>
              <a:rPr lang="en-AU" sz="1800" i="1" dirty="0">
                <a:latin typeface="Verdana" pitchFamily="34" charset="0"/>
                <a:ea typeface="Verdana" pitchFamily="34" charset="0"/>
                <a:cs typeface="Verdana" pitchFamily="34" charset="0"/>
              </a:rPr>
              <a:t>it does not provide users with access to all the data that is required to produce the plethora of reports demanded by library managements</a:t>
            </a:r>
            <a:r>
              <a:rPr lang="en-AU" sz="1800" dirty="0">
                <a:latin typeface="Verdana" pitchFamily="34" charset="0"/>
                <a:ea typeface="Verdana" pitchFamily="34" charset="0"/>
                <a:cs typeface="Verdana" pitchFamily="34" charset="0"/>
              </a:rPr>
              <a:t>. </a:t>
            </a:r>
          </a:p>
          <a:p>
            <a:pPr>
              <a:buNone/>
            </a:pPr>
            <a:r>
              <a:rPr lang="en-AU" sz="1800" dirty="0"/>
              <a:t> </a:t>
            </a:r>
          </a:p>
          <a:p>
            <a:pPr>
              <a:buNone/>
            </a:pPr>
            <a:r>
              <a:rPr lang="en-AU" sz="1700" dirty="0">
                <a:solidFill>
                  <a:srgbClr val="C00000"/>
                </a:solidFill>
                <a:latin typeface="Verdana" pitchFamily="34" charset="0"/>
                <a:ea typeface="Verdana" pitchFamily="34" charset="0"/>
                <a:cs typeface="Verdana" pitchFamily="34" charset="0"/>
              </a:rPr>
              <a:t>Could Ex </a:t>
            </a:r>
            <a:r>
              <a:rPr lang="en-AU" sz="1700" dirty="0" err="1">
                <a:solidFill>
                  <a:srgbClr val="C00000"/>
                </a:solidFill>
                <a:latin typeface="Verdana" pitchFamily="34" charset="0"/>
                <a:ea typeface="Verdana" pitchFamily="34" charset="0"/>
                <a:cs typeface="Verdana" pitchFamily="34" charset="0"/>
              </a:rPr>
              <a:t>Libris</a:t>
            </a:r>
            <a:r>
              <a:rPr lang="en-AU" sz="1700" dirty="0">
                <a:solidFill>
                  <a:srgbClr val="C00000"/>
                </a:solidFill>
                <a:latin typeface="Verdana" pitchFamily="34" charset="0"/>
                <a:ea typeface="Verdana" pitchFamily="34" charset="0"/>
                <a:cs typeface="Verdana" pitchFamily="34" charset="0"/>
              </a:rPr>
              <a:t> </a:t>
            </a:r>
            <a:r>
              <a:rPr lang="en-AU" sz="1700" dirty="0" smtClean="0">
                <a:solidFill>
                  <a:srgbClr val="C00000"/>
                </a:solidFill>
                <a:latin typeface="Verdana" pitchFamily="34" charset="0"/>
                <a:ea typeface="Verdana" pitchFamily="34" charset="0"/>
                <a:cs typeface="Verdana" pitchFamily="34" charset="0"/>
              </a:rPr>
              <a:t>speak about the following </a:t>
            </a:r>
            <a:r>
              <a:rPr lang="en-AU" sz="1700" dirty="0">
                <a:solidFill>
                  <a:srgbClr val="C00000"/>
                </a:solidFill>
                <a:latin typeface="Verdana" pitchFamily="34" charset="0"/>
                <a:ea typeface="Verdana" pitchFamily="34" charset="0"/>
                <a:cs typeface="Verdana" pitchFamily="34" charset="0"/>
              </a:rPr>
              <a:t>Analytics </a:t>
            </a:r>
            <a:r>
              <a:rPr lang="en-AU" sz="1700" dirty="0" smtClean="0">
                <a:solidFill>
                  <a:srgbClr val="C00000"/>
                </a:solidFill>
                <a:latin typeface="Verdana" pitchFamily="34" charset="0"/>
                <a:ea typeface="Verdana" pitchFamily="34" charset="0"/>
                <a:cs typeface="Verdana" pitchFamily="34" charset="0"/>
              </a:rPr>
              <a:t>/ Reporting inadequacies:</a:t>
            </a:r>
            <a:endParaRPr lang="en-AU" sz="1700" dirty="0">
              <a:solidFill>
                <a:srgbClr val="C00000"/>
              </a:solidFill>
              <a:latin typeface="Verdana" pitchFamily="34" charset="0"/>
              <a:ea typeface="Verdana" pitchFamily="34" charset="0"/>
              <a:cs typeface="Verdana" pitchFamily="34" charset="0"/>
            </a:endParaRPr>
          </a:p>
          <a:p>
            <a:pPr lvl="0">
              <a:buFont typeface="+mj-lt"/>
              <a:buAutoNum type="arabicPeriod"/>
            </a:pPr>
            <a:r>
              <a:rPr lang="en-AU" sz="1700" dirty="0" smtClean="0">
                <a:solidFill>
                  <a:srgbClr val="C00000"/>
                </a:solidFill>
                <a:latin typeface="Verdana" pitchFamily="34" charset="0"/>
                <a:ea typeface="Verdana" pitchFamily="34" charset="0"/>
                <a:cs typeface="Verdana" pitchFamily="34" charset="0"/>
              </a:rPr>
              <a:t>Missing Analytics </a:t>
            </a:r>
            <a:r>
              <a:rPr lang="en-AU" sz="1700" dirty="0">
                <a:solidFill>
                  <a:srgbClr val="C00000"/>
                </a:solidFill>
                <a:latin typeface="Verdana" pitchFamily="34" charset="0"/>
                <a:ea typeface="Verdana" pitchFamily="34" charset="0"/>
                <a:cs typeface="Verdana" pitchFamily="34" charset="0"/>
              </a:rPr>
              <a:t>are required for Holds and Course Reserves data</a:t>
            </a:r>
          </a:p>
          <a:p>
            <a:pPr lvl="0">
              <a:buFont typeface="+mj-lt"/>
              <a:buAutoNum type="arabicPeriod"/>
            </a:pPr>
            <a:r>
              <a:rPr lang="en-AU" sz="1700" dirty="0">
                <a:solidFill>
                  <a:srgbClr val="C00000"/>
                </a:solidFill>
                <a:latin typeface="Verdana" pitchFamily="34" charset="0"/>
                <a:ea typeface="Verdana" pitchFamily="34" charset="0"/>
                <a:cs typeface="Verdana" pitchFamily="34" charset="0"/>
              </a:rPr>
              <a:t>Print and electronic data seems to be siloed and not available for combined reporting</a:t>
            </a:r>
          </a:p>
          <a:p>
            <a:pPr lvl="0">
              <a:buFont typeface="+mj-lt"/>
              <a:buAutoNum type="arabicPeriod"/>
            </a:pPr>
            <a:r>
              <a:rPr lang="en-AU" sz="1700" dirty="0">
                <a:solidFill>
                  <a:srgbClr val="C00000"/>
                </a:solidFill>
                <a:latin typeface="Verdana" pitchFamily="34" charset="0"/>
                <a:ea typeface="Verdana" pitchFamily="34" charset="0"/>
                <a:cs typeface="Verdana" pitchFamily="34" charset="0"/>
              </a:rPr>
              <a:t>Key fields like reporting code are missing from certain subject areas</a:t>
            </a:r>
          </a:p>
          <a:p>
            <a:pPr lvl="0">
              <a:buFont typeface="+mj-lt"/>
              <a:buAutoNum type="arabicPeriod"/>
            </a:pPr>
            <a:r>
              <a:rPr lang="en-AU" sz="1700" dirty="0">
                <a:solidFill>
                  <a:srgbClr val="C00000"/>
                </a:solidFill>
                <a:latin typeface="Verdana" pitchFamily="34" charset="0"/>
                <a:ea typeface="Verdana" pitchFamily="34" charset="0"/>
                <a:cs typeface="Verdana" pitchFamily="34" charset="0"/>
              </a:rPr>
              <a:t>On the fiscal side, most fields like expenditure and encumbrance are available for report selection but allocation has to be formulated. Allocations are key to fiscal reporting and should be easy to select for inclusion in a report</a:t>
            </a:r>
          </a:p>
          <a:p>
            <a:pPr lvl="0">
              <a:buFont typeface="+mj-lt"/>
              <a:buAutoNum type="arabicPeriod"/>
            </a:pPr>
            <a:r>
              <a:rPr lang="en-AU" sz="1700" dirty="0">
                <a:solidFill>
                  <a:srgbClr val="C00000"/>
                </a:solidFill>
                <a:latin typeface="Verdana" pitchFamily="34" charset="0"/>
                <a:ea typeface="Verdana" pitchFamily="34" charset="0"/>
                <a:cs typeface="Verdana" pitchFamily="34" charset="0"/>
              </a:rPr>
              <a:t>Systems staff </a:t>
            </a:r>
            <a:r>
              <a:rPr lang="en-AU" sz="1700" dirty="0" smtClean="0">
                <a:solidFill>
                  <a:srgbClr val="C00000"/>
                </a:solidFill>
                <a:latin typeface="Verdana" pitchFamily="34" charset="0"/>
                <a:ea typeface="Verdana" pitchFamily="34" charset="0"/>
                <a:cs typeface="Verdana" pitchFamily="34" charset="0"/>
              </a:rPr>
              <a:t>requiring </a:t>
            </a:r>
            <a:r>
              <a:rPr lang="en-AU" sz="1700" dirty="0">
                <a:solidFill>
                  <a:srgbClr val="C00000"/>
                </a:solidFill>
                <a:latin typeface="Verdana" pitchFamily="34" charset="0"/>
                <a:ea typeface="Verdana" pitchFamily="34" charset="0"/>
                <a:cs typeface="Verdana" pitchFamily="34" charset="0"/>
              </a:rPr>
              <a:t>real-time (or at least daily) access to all their Alma </a:t>
            </a:r>
            <a:r>
              <a:rPr lang="en-AU" sz="1700" dirty="0" smtClean="0">
                <a:solidFill>
                  <a:srgbClr val="C00000"/>
                </a:solidFill>
                <a:latin typeface="Verdana" pitchFamily="34" charset="0"/>
                <a:ea typeface="Verdana" pitchFamily="34" charset="0"/>
                <a:cs typeface="Verdana" pitchFamily="34" charset="0"/>
              </a:rPr>
              <a:t>data </a:t>
            </a:r>
            <a:r>
              <a:rPr lang="en-AU" sz="1700" dirty="0" smtClean="0">
                <a:solidFill>
                  <a:srgbClr val="002060"/>
                </a:solidFill>
                <a:latin typeface="Verdana" pitchFamily="34" charset="0"/>
                <a:ea typeface="Verdana" pitchFamily="34" charset="0"/>
                <a:cs typeface="Verdana" pitchFamily="34" charset="0"/>
              </a:rPr>
              <a:t>(Update: Analytics will refresh daily with the Sept. release)</a:t>
            </a:r>
            <a:endParaRPr lang="en-AU" sz="1700" dirty="0">
              <a:solidFill>
                <a:srgbClr val="002060"/>
              </a:solidFill>
              <a:latin typeface="Verdana" pitchFamily="34" charset="0"/>
              <a:ea typeface="Verdana" pitchFamily="34" charset="0"/>
              <a:cs typeface="Verdana" pitchFamily="34" charset="0"/>
            </a:endParaRPr>
          </a:p>
          <a:p>
            <a:pPr lvl="0">
              <a:buFont typeface="+mj-lt"/>
              <a:buAutoNum type="arabicPeriod"/>
            </a:pPr>
            <a:r>
              <a:rPr lang="en-AU" sz="1700" dirty="0">
                <a:solidFill>
                  <a:srgbClr val="C00000"/>
                </a:solidFill>
                <a:latin typeface="Verdana" pitchFamily="34" charset="0"/>
                <a:ea typeface="Verdana" pitchFamily="34" charset="0"/>
                <a:cs typeface="Verdana" pitchFamily="34" charset="0"/>
              </a:rPr>
              <a:t>Systems staff </a:t>
            </a:r>
            <a:r>
              <a:rPr lang="en-AU" sz="1700" dirty="0" smtClean="0">
                <a:solidFill>
                  <a:srgbClr val="C00000"/>
                </a:solidFill>
                <a:latin typeface="Verdana" pitchFamily="34" charset="0"/>
                <a:ea typeface="Verdana" pitchFamily="34" charset="0"/>
                <a:cs typeface="Verdana" pitchFamily="34" charset="0"/>
              </a:rPr>
              <a:t>requiring SQL </a:t>
            </a:r>
            <a:r>
              <a:rPr lang="en-AU" sz="1700" dirty="0">
                <a:solidFill>
                  <a:srgbClr val="C00000"/>
                </a:solidFill>
                <a:latin typeface="Verdana" pitchFamily="34" charset="0"/>
                <a:ea typeface="Verdana" pitchFamily="34" charset="0"/>
                <a:cs typeface="Verdana" pitchFamily="34" charset="0"/>
              </a:rPr>
              <a:t>access or equivalent to their Alma data</a:t>
            </a:r>
          </a:p>
          <a:p>
            <a:pPr>
              <a:buNone/>
            </a:pPr>
            <a:endParaRPr lang="en-AU" sz="1800" dirty="0"/>
          </a:p>
        </p:txBody>
      </p:sp>
      <p:pic>
        <p:nvPicPr>
          <p:cNvPr id="4" name="Picture 3" descr="igelu_with_claim_300dpi"/>
          <p:cNvPicPr>
            <a:picLocks noChangeAspect="1" noChangeArrowheads="1"/>
          </p:cNvPicPr>
          <p:nvPr/>
        </p:nvPicPr>
        <p:blipFill>
          <a:blip r:embed="rId2" cstate="print"/>
          <a:srcRect/>
          <a:stretch>
            <a:fillRect/>
          </a:stretch>
        </p:blipFill>
        <p:spPr>
          <a:xfrm>
            <a:off x="7020272" y="476672"/>
            <a:ext cx="1401763" cy="930275"/>
          </a:xfrm>
          <a:prstGeom prst="rect">
            <a:avLst/>
          </a:prstGeom>
          <a:noFill/>
        </p:spPr>
      </p:pic>
      <p:cxnSp>
        <p:nvCxnSpPr>
          <p:cNvPr id="6" name="Straight Connector 5"/>
          <p:cNvCxnSpPr/>
          <p:nvPr/>
        </p:nvCxnSpPr>
        <p:spPr>
          <a:xfrm>
            <a:off x="395536" y="1412776"/>
            <a:ext cx="648072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489</Words>
  <Application>Microsoft Office PowerPoint</Application>
  <PresentationFormat>On-screen Show (4:3)</PresentationFormat>
  <Paragraphs>156</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IGeLU &amp; ELUNA joint  Alma PWG  </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8th IGeLU Meeting, Berlin 2013 Session 8: Alma PWG Business Meeting</vt:lpstr>
      <vt:lpstr>Slide 14</vt:lpstr>
      <vt:lpstr>Slide 15</vt:lpstr>
      <vt:lpstr>Slide 16</vt:lpstr>
      <vt:lpstr>Slide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 LIBRIS GENERAL QUESTION &amp; ANSWER</dc:title>
  <dc:creator>Helen</dc:creator>
  <cp:lastModifiedBy>Betsy Friesen</cp:lastModifiedBy>
  <cp:revision>34</cp:revision>
  <dcterms:created xsi:type="dcterms:W3CDTF">2013-09-04T04:06:22Z</dcterms:created>
  <dcterms:modified xsi:type="dcterms:W3CDTF">2013-09-09T12:59:47Z</dcterms:modified>
</cp:coreProperties>
</file>