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1" r:id="rId1"/>
  </p:sldMasterIdLst>
  <p:notesMasterIdLst>
    <p:notesMasterId r:id="rId28"/>
  </p:notesMasterIdLst>
  <p:sldIdLst>
    <p:sldId id="260" r:id="rId2"/>
    <p:sldId id="274" r:id="rId3"/>
    <p:sldId id="302" r:id="rId4"/>
    <p:sldId id="303" r:id="rId5"/>
    <p:sldId id="279" r:id="rId6"/>
    <p:sldId id="280" r:id="rId7"/>
    <p:sldId id="281" r:id="rId8"/>
    <p:sldId id="282" r:id="rId9"/>
    <p:sldId id="292" r:id="rId10"/>
    <p:sldId id="277" r:id="rId11"/>
    <p:sldId id="293" r:id="rId12"/>
    <p:sldId id="294" r:id="rId13"/>
    <p:sldId id="295" r:id="rId14"/>
    <p:sldId id="284" r:id="rId15"/>
    <p:sldId id="296" r:id="rId16"/>
    <p:sldId id="285" r:id="rId17"/>
    <p:sldId id="286" r:id="rId18"/>
    <p:sldId id="287" r:id="rId19"/>
    <p:sldId id="288" r:id="rId20"/>
    <p:sldId id="289" r:id="rId21"/>
    <p:sldId id="269" r:id="rId22"/>
    <p:sldId id="297" r:id="rId23"/>
    <p:sldId id="290" r:id="rId24"/>
    <p:sldId id="299" r:id="rId25"/>
    <p:sldId id="300" r:id="rId26"/>
    <p:sldId id="301" r:id="rId27"/>
  </p:sldIdLst>
  <p:sldSz cx="9144000" cy="5143500" type="screen16x9"/>
  <p:notesSz cx="6858000" cy="9144000"/>
  <p:embeddedFontLst>
    <p:embeddedFont>
      <p:font typeface="Libre Franklin" pitchFamily="2" charset="0"/>
      <p:regular r:id="rId29"/>
      <p:bold r:id="rId30"/>
      <p:italic r:id="rId31"/>
      <p:boldItalic r:id="rId32"/>
    </p:embeddedFont>
    <p:embeddedFont>
      <p:font typeface="Libre Franklin Medium" pitchFamily="2" charset="0"/>
      <p:regular r:id="rId33"/>
      <p:bold r:id="rId34"/>
      <p:italic r:id="rId35"/>
      <p:boldItalic r:id="rId36"/>
    </p:embeddedFont>
    <p:embeddedFont>
      <p:font typeface="Roboto" panose="02000000000000000000" pitchFamily="2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216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1b3626752b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1b3626752b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3EAE0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0B06"/>
              </a:buClr>
              <a:buSzPts val="4500"/>
              <a:buFont typeface="Libre Franklin Medium"/>
              <a:buNone/>
              <a:defRPr sz="4500">
                <a:solidFill>
                  <a:srgbClr val="730B0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3712464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A7846E"/>
              </a:buClr>
              <a:buSzPts val="1800"/>
              <a:buNone/>
              <a:defRPr sz="1800">
                <a:solidFill>
                  <a:srgbClr val="A7846E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730B0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61" name="Google Shape;61;p14" descr="A black background with red text and a silhouette of a city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16045" y="3133555"/>
            <a:ext cx="4775454" cy="1633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bg>
      <p:bgPr>
        <a:solidFill>
          <a:srgbClr val="F3EAE0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0B0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4" name="Google Shape;134;p24" descr="A black background with red text and a silhouette of a city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1450" y="4107185"/>
            <a:ext cx="2743200" cy="938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017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rgbClr val="F3EAE0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0B0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8" name="Google Shape;68;p15" descr="A black background with red text and a silhouette of a city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15050" y="4151074"/>
            <a:ext cx="2743200" cy="938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3EAE0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0B06"/>
              </a:buClr>
              <a:buSzPts val="4500"/>
              <a:buFont typeface="Libre Franklin Medium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5970765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A7846E"/>
              </a:buClr>
              <a:buSzPts val="1800"/>
              <a:buNone/>
              <a:defRPr sz="1800">
                <a:solidFill>
                  <a:srgbClr val="A7846E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400"/>
              <a:buNone/>
              <a:defRPr sz="14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16" descr="A black background with red text and a silhouette of a city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15050" y="4151074"/>
            <a:ext cx="2743200" cy="938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bg>
      <p:bgPr>
        <a:solidFill>
          <a:srgbClr val="F3EAE0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0B0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30B06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30B06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3" name="Google Shape;93;p18" descr="A black background with red text and a silhouette of a city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15050" y="4151074"/>
            <a:ext cx="2743200" cy="938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rgbClr val="F3EAE0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0B0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9" name="Google Shape;99;p19" descr="A black background with red text and a silhouette of a city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15050" y="4155616"/>
            <a:ext cx="2743200" cy="938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3EAE0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4" name="Google Shape;104;p20" descr="A black background with red text and a silhouette of a city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15050" y="4151074"/>
            <a:ext cx="2743200" cy="938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bg>
      <p:bgPr>
        <a:solidFill>
          <a:srgbClr val="F3EAE0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0B06"/>
              </a:buClr>
              <a:buSzPts val="2400"/>
              <a:buFont typeface="Libre Franklin Medium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30B06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30B06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2" name="Google Shape;112;p21" descr="A black background with red text and a silhouette of a city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15050" y="4151074"/>
            <a:ext cx="2743200" cy="938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solidFill>
          <a:srgbClr val="F3EAE0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0B06"/>
              </a:buClr>
              <a:buSzPts val="2400"/>
              <a:buFont typeface="Libre Franklin Medium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30B06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0" name="Google Shape;120;p22" descr="A black background with red text and a silhouette of a city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15050" y="4151074"/>
            <a:ext cx="2743200" cy="938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bg>
      <p:bgPr>
        <a:solidFill>
          <a:srgbClr val="F3EAE0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0B0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7" name="Google Shape;127;p23" descr="A black background with red text and a silhouette of a city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1237" y="139303"/>
            <a:ext cx="2743200" cy="938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AE0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0B06"/>
              </a:buClr>
              <a:buSzPts val="3300"/>
              <a:buFont typeface="Libre Franklin Medium"/>
              <a:buNone/>
              <a:defRPr sz="3300" b="0" i="0" u="none" strike="noStrike" cap="none">
                <a:solidFill>
                  <a:srgbClr val="730B0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30B0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730B0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30B0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730B0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30B0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30B0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30B0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30B0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30B0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30B0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30B0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30B0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30B0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30B0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30B0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30B0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30B0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90Integrations_with_External_Systems/030Resource_Management/200Linked_Data" TargetMode="External"/><Relationship Id="rId2" Type="http://schemas.openxmlformats.org/officeDocument/2006/relationships/hyperlink" Target="https://support.proquest.com/s/login/?ec=302&amp;startURL=%2Fs%2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bframe.org/marva/quartz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lyrasis.org/display/PFCCP/PCC+Sinopia+Cataloging+Affinity+Group" TargetMode="External"/><Relationship Id="rId2" Type="http://schemas.openxmlformats.org/officeDocument/2006/relationships/hyperlink" Target="https://www.loc.gov/catworkshop/Sinopia-Training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IeiQ1b56Cqs?si=egJIYvTBFwg8Q-Lc" TargetMode="External"/><Relationship Id="rId4" Type="http://schemas.openxmlformats.org/officeDocument/2006/relationships/hyperlink" Target="https://www.youtube.com/live/CZGbwADim9I?si=ALeTmrO5dIQPgoqV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L_cL8gEK6c-CUCKex42EKDm5w6WWrKXA9iO5I1qiNVI/edit?usp=sharing" TargetMode="External"/><Relationship Id="rId2" Type="http://schemas.openxmlformats.org/officeDocument/2006/relationships/hyperlink" Target="https://www.loc.gov/catworkshop/bibframe/Library-of-Congress-Marva-Quartz-User-Manua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ASTLkWXNwPE?si=56OCcTl19DpJNrGQ" TargetMode="External"/><Relationship Id="rId5" Type="http://schemas.openxmlformats.org/officeDocument/2006/relationships/hyperlink" Target="https://drive.google.com/file/d/1d6jowj2WOMu2alIxxrWR4sn5ZyKcuemJ/view?usp=sharing" TargetMode="External"/><Relationship Id="rId4" Type="http://schemas.openxmlformats.org/officeDocument/2006/relationships/hyperlink" Target="https://drive.google.com/file/d/1PAP8EPHWA37aoUCPsAWBrbeUUkEU3Nh9/view?usp=sharing&amp;t=305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AE747-D522-1633-2358-A74B53D6A6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BIBFRAME Implementation Insights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27210D-809B-6482-B903-C0E2ECC358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IGeLU</a:t>
            </a:r>
            <a:r>
              <a:rPr lang="en-US" dirty="0"/>
              <a:t> 2025 Conference</a:t>
            </a:r>
          </a:p>
          <a:p>
            <a:r>
              <a:rPr lang="en-US" dirty="0"/>
              <a:t>September 15, 2025</a:t>
            </a:r>
          </a:p>
          <a:p>
            <a:endParaRPr lang="en-US" dirty="0"/>
          </a:p>
          <a:p>
            <a:r>
              <a:rPr lang="en-US" dirty="0"/>
              <a:t>Xiaoli Li, University of California Davis Library</a:t>
            </a:r>
          </a:p>
          <a:p>
            <a:r>
              <a:rPr lang="en-US" dirty="0"/>
              <a:t>TJ Kao, University of Pennsylvania Libraries*</a:t>
            </a:r>
          </a:p>
        </p:txBody>
      </p:sp>
    </p:spTree>
    <p:extLst>
      <p:ext uri="{BB962C8B-B14F-4D97-AF65-F5344CB8AC3E}">
        <p14:creationId xmlns:p14="http://schemas.microsoft.com/office/powerpoint/2010/main" val="1949040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A2281-56A0-5549-3853-1D75E7279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2700" dirty="0"/>
            </a:br>
            <a:r>
              <a:rPr lang="en-US" sz="2475" dirty="0"/>
              <a:t>Workflow: </a:t>
            </a:r>
            <a:r>
              <a:rPr lang="en-US" altLang="en-US" sz="2475" dirty="0">
                <a:ea typeface="Calibri" panose="020F0502020204030204" pitchFamily="34" charset="0"/>
                <a:cs typeface="Calibri" panose="020F0502020204030204" pitchFamily="34" charset="0"/>
              </a:rPr>
              <a:t>Log in to Sinopia Dev and select the Linked Data Editor</a:t>
            </a:r>
            <a:br>
              <a:rPr lang="en-US" altLang="en-US" sz="2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83C55A-F1F6-83DB-33B4-06AD4F5F3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44" y="1550223"/>
            <a:ext cx="8205107" cy="2297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602B26A-FD40-B520-3600-F35618F35FFB}"/>
              </a:ext>
            </a:extLst>
          </p:cNvPr>
          <p:cNvSpPr/>
          <p:nvPr/>
        </p:nvSpPr>
        <p:spPr>
          <a:xfrm>
            <a:off x="6264198" y="1664320"/>
            <a:ext cx="1154152" cy="3429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55586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2BCC5B-97B4-6632-3FA4-66BCB9A51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98" y="944361"/>
            <a:ext cx="8018671" cy="42208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7CE23C8-43DA-0AC0-9BCF-7F75C8C36FDB}"/>
              </a:ext>
            </a:extLst>
          </p:cNvPr>
          <p:cNvSpPr/>
          <p:nvPr/>
        </p:nvSpPr>
        <p:spPr>
          <a:xfrm>
            <a:off x="359628" y="925922"/>
            <a:ext cx="1583472" cy="2823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BE91A0F-9A20-8ECF-88CF-D39F8A67F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97" y="120379"/>
            <a:ext cx="7886700" cy="647914"/>
          </a:xfrm>
        </p:spPr>
        <p:txBody>
          <a:bodyPr>
            <a:normAutofit/>
          </a:bodyPr>
          <a:lstStyle/>
          <a:p>
            <a:r>
              <a:rPr lang="en-US" sz="2400" dirty="0"/>
              <a:t>Workflow: </a:t>
            </a:r>
            <a:r>
              <a:rPr lang="en-US" altLang="en-US" sz="2400" dirty="0">
                <a:ea typeface="Calibri" panose="020F0502020204030204" pitchFamily="34" charset="0"/>
                <a:cs typeface="Calibri" panose="020F0502020204030204" pitchFamily="34" charset="0"/>
              </a:rPr>
              <a:t>Create the Instance record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8543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73A5BA-EDD6-8998-F12E-A18DA9B7E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16" y="1034464"/>
            <a:ext cx="7429500" cy="32779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289482-B898-2C2A-3ABA-2008575AC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105" y="1444943"/>
            <a:ext cx="2529241" cy="34151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D511E7F-7BFC-FEE7-A34E-27F272E4E3D9}"/>
              </a:ext>
            </a:extLst>
          </p:cNvPr>
          <p:cNvSpPr/>
          <p:nvPr/>
        </p:nvSpPr>
        <p:spPr>
          <a:xfrm>
            <a:off x="277417" y="1751120"/>
            <a:ext cx="1495628" cy="2832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003433AC-6EA3-544F-10B6-FB1D5106B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16" y="283369"/>
            <a:ext cx="7886700" cy="994172"/>
          </a:xfrm>
        </p:spPr>
        <p:txBody>
          <a:bodyPr>
            <a:normAutofit/>
          </a:bodyPr>
          <a:lstStyle/>
          <a:p>
            <a:r>
              <a:rPr lang="en-US" sz="2400" dirty="0"/>
              <a:t>Workflow: </a:t>
            </a:r>
            <a:r>
              <a:rPr lang="en-US" altLang="en-US" sz="2400" dirty="0">
                <a:ea typeface="Calibri" panose="020F0502020204030204" pitchFamily="34" charset="0"/>
                <a:cs typeface="Calibri" panose="020F0502020204030204" pitchFamily="34" charset="0"/>
              </a:rPr>
              <a:t>Create the Work record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88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81685-D279-0ADB-DA52-CBE71B94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14" y="165120"/>
            <a:ext cx="7886700" cy="994172"/>
          </a:xfrm>
        </p:spPr>
        <p:txBody>
          <a:bodyPr>
            <a:normAutofit fontScale="90000"/>
          </a:bodyPr>
          <a:lstStyle/>
          <a:p>
            <a:b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700" dirty="0">
                <a:ea typeface="Calibri" panose="020F0502020204030204" pitchFamily="34" charset="0"/>
                <a:cs typeface="Calibri" panose="020F0502020204030204" pitchFamily="34" charset="0"/>
              </a:rPr>
              <a:t>Workflow: Link the Work and Instance records</a:t>
            </a:r>
            <a:b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B7086F-301C-CEE8-7C2D-500ADE353D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814" y="1037064"/>
            <a:ext cx="7801250" cy="41064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B710EFB6-E708-C27F-660B-3DC3E1DC72E7}"/>
              </a:ext>
            </a:extLst>
          </p:cNvPr>
          <p:cNvSpPr/>
          <p:nvPr/>
        </p:nvSpPr>
        <p:spPr>
          <a:xfrm>
            <a:off x="2302329" y="2031236"/>
            <a:ext cx="1510393" cy="5405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Insert Work URI here</a:t>
            </a:r>
          </a:p>
        </p:txBody>
      </p:sp>
    </p:spTree>
    <p:extLst>
      <p:ext uri="{BB962C8B-B14F-4D97-AF65-F5344CB8AC3E}">
        <p14:creationId xmlns:p14="http://schemas.microsoft.com/office/powerpoint/2010/main" val="1008625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BB33D6-AEA2-6054-0E7C-63CE63B0D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11" y="1304694"/>
            <a:ext cx="8920089" cy="36667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F88E63A-D4B0-D038-418F-806C307CA071}"/>
              </a:ext>
            </a:extLst>
          </p:cNvPr>
          <p:cNvSpPr/>
          <p:nvPr/>
        </p:nvSpPr>
        <p:spPr>
          <a:xfrm>
            <a:off x="7744522" y="1287967"/>
            <a:ext cx="761072" cy="27267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13544A1-A7B2-B8F6-62EC-AC56C4ADB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11" y="283283"/>
            <a:ext cx="7886700" cy="994172"/>
          </a:xfrm>
        </p:spPr>
        <p:txBody>
          <a:bodyPr>
            <a:normAutofit fontScale="90000"/>
          </a:bodyPr>
          <a:lstStyle/>
          <a:p>
            <a:br>
              <a:rPr lang="en-US" altLang="en-US" sz="24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dirty="0">
                <a:ea typeface="Calibri" panose="020F0502020204030204" pitchFamily="34" charset="0"/>
                <a:cs typeface="Calibri" panose="020F0502020204030204" pitchFamily="34" charset="0"/>
              </a:rPr>
              <a:t>Workflow: Export both Instance and Work records to Alma  </a:t>
            </a:r>
            <a:b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58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ECDA9-99F2-94EF-B3BF-BB4333595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323"/>
            <a:ext cx="7886700" cy="565016"/>
          </a:xfrm>
        </p:spPr>
        <p:txBody>
          <a:bodyPr>
            <a:normAutofit/>
          </a:bodyPr>
          <a:lstStyle/>
          <a:p>
            <a:r>
              <a:rPr lang="en-US" sz="2100" dirty="0"/>
              <a:t>How to search BIBFRAME records in Alma?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33F5A8-A182-3C6E-CC1C-44C2D222842E}"/>
              </a:ext>
            </a:extLst>
          </p:cNvPr>
          <p:cNvSpPr txBox="1"/>
          <p:nvPr/>
        </p:nvSpPr>
        <p:spPr>
          <a:xfrm>
            <a:off x="345088" y="698911"/>
            <a:ext cx="1716800" cy="3231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New search type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FBAB5E-FCD8-A4EF-09D9-2331B97FE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78" y="998993"/>
            <a:ext cx="2304356" cy="41620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D5DAEE5-6469-6D7E-BDFC-D880CFAB19B5}"/>
              </a:ext>
            </a:extLst>
          </p:cNvPr>
          <p:cNvSpPr/>
          <p:nvPr/>
        </p:nvSpPr>
        <p:spPr>
          <a:xfrm>
            <a:off x="45676" y="1088901"/>
            <a:ext cx="598825" cy="2089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69094B-0865-1D7C-7D24-2AD8B69FA06F}"/>
              </a:ext>
            </a:extLst>
          </p:cNvPr>
          <p:cNvGrpSpPr/>
          <p:nvPr/>
        </p:nvGrpSpPr>
        <p:grpSpPr>
          <a:xfrm>
            <a:off x="2585751" y="998993"/>
            <a:ext cx="2439308" cy="4069056"/>
            <a:chOff x="3385214" y="1331991"/>
            <a:chExt cx="3252411" cy="542540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EBC2C1C-C40F-264A-4E83-53AF3175D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85214" y="1754644"/>
              <a:ext cx="3252411" cy="500275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79A5E17-066F-5069-0B5C-EBCBE41EC32E}"/>
                </a:ext>
              </a:extLst>
            </p:cNvPr>
            <p:cNvSpPr txBox="1"/>
            <p:nvPr/>
          </p:nvSpPr>
          <p:spPr>
            <a:xfrm>
              <a:off x="3695838" y="1331991"/>
              <a:ext cx="2596362" cy="43088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New search fields</a:t>
              </a:r>
            </a:p>
          </p:txBody>
        </p:sp>
        <p:sp>
          <p:nvSpPr>
            <p:cNvPr id="10" name="Arrow: Left 9">
              <a:extLst>
                <a:ext uri="{FF2B5EF4-FFF2-40B4-BE49-F238E27FC236}">
                  <a16:creationId xmlns:a16="http://schemas.microsoft.com/office/drawing/2014/main" id="{E1A82FBB-45C9-C9F6-475C-176C040C46C3}"/>
                </a:ext>
              </a:extLst>
            </p:cNvPr>
            <p:cNvSpPr/>
            <p:nvPr/>
          </p:nvSpPr>
          <p:spPr>
            <a:xfrm>
              <a:off x="5172574" y="4125897"/>
              <a:ext cx="772618" cy="209685"/>
            </a:xfrm>
            <a:prstGeom prst="leftArrow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1" name="Arrow: Left 10">
              <a:extLst>
                <a:ext uri="{FF2B5EF4-FFF2-40B4-BE49-F238E27FC236}">
                  <a16:creationId xmlns:a16="http://schemas.microsoft.com/office/drawing/2014/main" id="{B9B8337C-6C3E-00F2-5F14-BE2233BB975B}"/>
                </a:ext>
              </a:extLst>
            </p:cNvPr>
            <p:cNvSpPr/>
            <p:nvPr/>
          </p:nvSpPr>
          <p:spPr>
            <a:xfrm>
              <a:off x="5172574" y="6313366"/>
              <a:ext cx="772618" cy="209685"/>
            </a:xfrm>
            <a:prstGeom prst="leftArrow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4" name="Arrow: Left 13">
              <a:extLst>
                <a:ext uri="{FF2B5EF4-FFF2-40B4-BE49-F238E27FC236}">
                  <a16:creationId xmlns:a16="http://schemas.microsoft.com/office/drawing/2014/main" id="{3598D920-43CC-EAFB-C193-D19DC6E8DF4F}"/>
                </a:ext>
              </a:extLst>
            </p:cNvPr>
            <p:cNvSpPr/>
            <p:nvPr/>
          </p:nvSpPr>
          <p:spPr>
            <a:xfrm>
              <a:off x="5709691" y="4612833"/>
              <a:ext cx="772618" cy="209685"/>
            </a:xfrm>
            <a:prstGeom prst="leftArrow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CE794FE-D489-89BC-7190-C9D10A181331}"/>
              </a:ext>
            </a:extLst>
          </p:cNvPr>
          <p:cNvGrpSpPr/>
          <p:nvPr/>
        </p:nvGrpSpPr>
        <p:grpSpPr>
          <a:xfrm>
            <a:off x="5098495" y="1159408"/>
            <a:ext cx="4045505" cy="3849917"/>
            <a:chOff x="6797994" y="1545876"/>
            <a:chExt cx="5394006" cy="513322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D556EA3-94C4-62A8-A212-37048C7D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154" t="365" r="13651"/>
            <a:stretch>
              <a:fillRect/>
            </a:stretch>
          </p:blipFill>
          <p:spPr>
            <a:xfrm>
              <a:off x="6797994" y="1945986"/>
              <a:ext cx="5394006" cy="473311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D17867-C39F-A807-CD96-D93DD3700DF8}"/>
                </a:ext>
              </a:extLst>
            </p:cNvPr>
            <p:cNvSpPr txBox="1"/>
            <p:nvPr/>
          </p:nvSpPr>
          <p:spPr>
            <a:xfrm>
              <a:off x="7022357" y="1545876"/>
              <a:ext cx="4273827" cy="73866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Advanced Search: New record format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217743B-CEC1-871F-C905-7C57D83C3040}"/>
                </a:ext>
              </a:extLst>
            </p:cNvPr>
            <p:cNvSpPr/>
            <p:nvPr/>
          </p:nvSpPr>
          <p:spPr>
            <a:xfrm>
              <a:off x="10816683" y="5425327"/>
              <a:ext cx="1277401" cy="3064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</p:spTree>
    <p:extLst>
      <p:ext uri="{BB962C8B-B14F-4D97-AF65-F5344CB8AC3E}">
        <p14:creationId xmlns:p14="http://schemas.microsoft.com/office/powerpoint/2010/main" val="271509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BF5B5B-2C66-076B-76FE-B3EEBDD4FC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524"/>
          <a:stretch>
            <a:fillRect/>
          </a:stretch>
        </p:blipFill>
        <p:spPr>
          <a:xfrm>
            <a:off x="544420" y="916794"/>
            <a:ext cx="7600949" cy="40482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5893F61-68F4-EBCF-A4F8-85045CFD3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19" y="256482"/>
            <a:ext cx="7886700" cy="559534"/>
          </a:xfrm>
        </p:spPr>
        <p:txBody>
          <a:bodyPr>
            <a:normAutofit/>
          </a:bodyPr>
          <a:lstStyle/>
          <a:p>
            <a:r>
              <a:rPr lang="en-US" sz="2400" dirty="0"/>
              <a:t>BIBFRAME Instance record display in Alma: example</a:t>
            </a:r>
          </a:p>
        </p:txBody>
      </p:sp>
    </p:spTree>
    <p:extLst>
      <p:ext uri="{BB962C8B-B14F-4D97-AF65-F5344CB8AC3E}">
        <p14:creationId xmlns:p14="http://schemas.microsoft.com/office/powerpoint/2010/main" val="3024285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F12EB4-EC66-1B79-A0E1-5FDC7D153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91" y="945072"/>
            <a:ext cx="7624448" cy="39704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DE70783C-F95F-F97A-11C0-82C2DAEC4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65" y="237980"/>
            <a:ext cx="7886700" cy="643983"/>
          </a:xfrm>
        </p:spPr>
        <p:txBody>
          <a:bodyPr>
            <a:normAutofit/>
          </a:bodyPr>
          <a:lstStyle/>
          <a:p>
            <a:r>
              <a:rPr lang="en-US" sz="2400" dirty="0"/>
              <a:t>BIBFRAME Work record display in Alma: example</a:t>
            </a:r>
          </a:p>
        </p:txBody>
      </p:sp>
    </p:spTree>
    <p:extLst>
      <p:ext uri="{BB962C8B-B14F-4D97-AF65-F5344CB8AC3E}">
        <p14:creationId xmlns:p14="http://schemas.microsoft.com/office/powerpoint/2010/main" val="1580710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5482AD-3733-16CF-3732-152DEAC72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691" y="921650"/>
            <a:ext cx="6778533" cy="4050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94C5BC3-ACE0-727A-AD3E-8821CA0F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37" y="273845"/>
            <a:ext cx="8322992" cy="570861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MARC representation of a BIBFRAME Work and Instance: example</a:t>
            </a:r>
          </a:p>
        </p:txBody>
      </p:sp>
    </p:spTree>
    <p:extLst>
      <p:ext uri="{BB962C8B-B14F-4D97-AF65-F5344CB8AC3E}">
        <p14:creationId xmlns:p14="http://schemas.microsoft.com/office/powerpoint/2010/main" val="375331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FB8EA4-5DF1-F444-CA90-2A082CEFFCA9}"/>
              </a:ext>
            </a:extLst>
          </p:cNvPr>
          <p:cNvSpPr txBox="1"/>
          <p:nvPr/>
        </p:nvSpPr>
        <p:spPr>
          <a:xfrm>
            <a:off x="1347107" y="4809879"/>
            <a:ext cx="733969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https://search.library.ucdavis.edu/permalink/01UCD_INST/13iosf5/alma991001573368503126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E123F5-FF7D-2BF5-619A-E775374C7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557" y="352179"/>
            <a:ext cx="5722496" cy="4457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2EA0899-BBD4-7439-06E2-7BCE0F8ED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26" y="1778662"/>
            <a:ext cx="2111761" cy="10216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800" dirty="0"/>
              <a:t>BIBFRAME Work and Instance display in Primo VE: example</a:t>
            </a:r>
          </a:p>
        </p:txBody>
      </p:sp>
    </p:spTree>
    <p:extLst>
      <p:ext uri="{BB962C8B-B14F-4D97-AF65-F5344CB8AC3E}">
        <p14:creationId xmlns:p14="http://schemas.microsoft.com/office/powerpoint/2010/main" val="3415421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B4CD9-5733-B784-2B40-BEC4E79E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70EC8-5A0B-1BDC-38F1-FA2772D5E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Introduction to BIBFRAME</a:t>
            </a:r>
          </a:p>
          <a:p>
            <a:r>
              <a:rPr lang="en-US" sz="1800" dirty="0"/>
              <a:t>UC </a:t>
            </a:r>
            <a:r>
              <a:rPr lang="en-US" sz="1800" dirty="0" err="1"/>
              <a:t>Davis’</a:t>
            </a:r>
            <a:r>
              <a:rPr lang="en-US" sz="1800" dirty="0"/>
              <a:t> BIBFRAME implementation journey</a:t>
            </a:r>
          </a:p>
          <a:p>
            <a:r>
              <a:rPr lang="en-US" sz="1800" dirty="0"/>
              <a:t>Cataloging workflow using the Sinopia Linked Data Editor</a:t>
            </a:r>
          </a:p>
          <a:p>
            <a:r>
              <a:rPr lang="en-US" sz="1800" dirty="0"/>
              <a:t>Challenges and lessons learned  </a:t>
            </a:r>
          </a:p>
          <a:p>
            <a:r>
              <a:rPr lang="en-US" sz="1800" dirty="0"/>
              <a:t>Interested in practicing BIBFRAME?</a:t>
            </a:r>
          </a:p>
          <a:p>
            <a:r>
              <a:rPr lang="en-US" sz="18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593993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45D027-F1A6-A558-7EC3-16D0F23EB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650" y="605249"/>
            <a:ext cx="7682592" cy="40962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86039F-FA8F-655B-CEB4-A8353F454F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13" r="53305"/>
          <a:stretch>
            <a:fillRect/>
          </a:stretch>
        </p:blipFill>
        <p:spPr>
          <a:xfrm>
            <a:off x="71758" y="1869621"/>
            <a:ext cx="1255915" cy="70212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89946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A60A1-08B9-9265-911B-4B9F1A3CC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2700" dirty="0"/>
              <a:t>Challenges</a:t>
            </a: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09466-6BAB-508A-F4B2-F6DAAE752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53649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Frequent Updates to the BIBFRAME Model and PCC Templates in Sinopia (impacting workflow stability)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Lack of URIs for access points (reducing the potential for semantic interoperability)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 editing capabilities in Alma for BIBFRAME records (adding work complexity)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OCLC is not yet ready to ingest or export BIBFRAME records (limiting data sharing)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Unable to contribute BIBFRAME records to the Network Zone (hindering data reusing within the consortium)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364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8DF0-E46B-2541-B41F-4E46D3A27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C416F-13FA-2CCE-0B8B-EBB68A01C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03038-BCCE-0B33-F184-21CF95F82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20"/>
            <a:ext cx="7886700" cy="268703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Encourage staff engagement by embedding linked data goals into:</a:t>
            </a:r>
          </a:p>
          <a:p>
            <a:pPr lvl="1"/>
            <a:r>
              <a:rPr lang="en-US" dirty="0"/>
              <a:t>The library’s strategic plan</a:t>
            </a:r>
          </a:p>
          <a:p>
            <a:pPr lvl="1"/>
            <a:r>
              <a:rPr lang="en-US" dirty="0"/>
              <a:t>Individual staff members’ performance evaluations</a:t>
            </a:r>
          </a:p>
          <a:p>
            <a:pPr lvl="0"/>
            <a:r>
              <a:rPr lang="en-US" dirty="0"/>
              <a:t>Introduce linked data gradually</a:t>
            </a:r>
          </a:p>
          <a:p>
            <a:pPr lvl="1"/>
            <a:r>
              <a:rPr lang="en-US" dirty="0"/>
              <a:t>Provide ongoing training and allow time for staff to build confidence with new concepts and tools</a:t>
            </a:r>
          </a:p>
          <a:p>
            <a:pPr lvl="0"/>
            <a:r>
              <a:rPr lang="en-US" dirty="0"/>
              <a:t>Set realistic expectations</a:t>
            </a:r>
          </a:p>
          <a:p>
            <a:pPr lvl="1"/>
            <a:r>
              <a:rPr lang="en-US" dirty="0"/>
              <a:t>Don’t expect everything to work perfectly from the start—linked data takes time to implement effectively</a:t>
            </a:r>
          </a:p>
          <a:p>
            <a:pPr lvl="0"/>
            <a:r>
              <a:rPr lang="en-US" dirty="0"/>
              <a:t>Start with low-impact collections</a:t>
            </a:r>
          </a:p>
          <a:p>
            <a:pPr lvl="1"/>
            <a:r>
              <a:rPr lang="en-US" dirty="0"/>
              <a:t>Begin with collections where workflow imperfections will have minimal impact on users</a:t>
            </a:r>
          </a:p>
          <a:p>
            <a:pPr lvl="2"/>
            <a:r>
              <a:rPr lang="en-US" dirty="0"/>
              <a:t>For example: we started with 1) Non-UC Davis ProQuest ETDs (local access only); 2) ProQuest </a:t>
            </a:r>
            <a:r>
              <a:rPr lang="en-US" dirty="0" err="1"/>
              <a:t>Ebook</a:t>
            </a:r>
            <a:r>
              <a:rPr lang="en-US" dirty="0"/>
              <a:t> Central Chinese </a:t>
            </a:r>
            <a:r>
              <a:rPr lang="en-US" dirty="0" err="1"/>
              <a:t>ebooks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67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2CA16-3470-AC5F-6E2B-A88390991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Interested in practicing BIBFRAME?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55A38-CDBD-1C89-9E3A-054FD007C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825" y="1369219"/>
            <a:ext cx="8207695" cy="2859881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Enable BIBFRAME in your Alma environment</a:t>
            </a:r>
          </a:p>
          <a:p>
            <a:pPr lvl="1"/>
            <a:r>
              <a:rPr lang="en-US" sz="1500" u="sng" dirty="0">
                <a:hlinkClick r:id="rId2"/>
              </a:rPr>
              <a:t>Contact Ex Libris Support</a:t>
            </a:r>
            <a:endParaRPr lang="en-US" sz="1500" u="sng" dirty="0"/>
          </a:p>
          <a:p>
            <a:pPr lvl="1"/>
            <a:r>
              <a:rPr lang="en-US" sz="1500" dirty="0"/>
              <a:t>Enable the </a:t>
            </a:r>
            <a:r>
              <a:rPr lang="en-US" sz="1500" u="sng" dirty="0">
                <a:hlinkClick r:id="rId3"/>
              </a:rPr>
              <a:t>linked data integration profile</a:t>
            </a:r>
            <a:endParaRPr lang="en-US" sz="1500" u="sng" dirty="0"/>
          </a:p>
          <a:p>
            <a:pPr marL="342900" lvl="1" indent="0">
              <a:buNone/>
            </a:pPr>
            <a:endParaRPr lang="en-US" sz="1500" u="sng" dirty="0"/>
          </a:p>
          <a:p>
            <a:r>
              <a:rPr lang="en-US" sz="1800" dirty="0"/>
              <a:t>Select a BIBFRAME editor</a:t>
            </a:r>
          </a:p>
          <a:p>
            <a:pPr lvl="1"/>
            <a:r>
              <a:rPr lang="en-US" sz="1500" dirty="0"/>
              <a:t>Option #1: Sinopia Linked Data Editor </a:t>
            </a:r>
          </a:p>
          <a:p>
            <a:pPr lvl="2"/>
            <a:r>
              <a:rPr lang="en-US" sz="1350" dirty="0"/>
              <a:t>Request a development account: https://development.sinopia.io/</a:t>
            </a:r>
          </a:p>
          <a:p>
            <a:pPr lvl="2"/>
            <a:r>
              <a:rPr lang="en-US" sz="1350" dirty="0"/>
              <a:t>Contact the Sinopia Admin (sinopia_admin@stanford.edu) to be added to a user group</a:t>
            </a:r>
          </a:p>
          <a:p>
            <a:pPr lvl="2"/>
            <a:r>
              <a:rPr lang="en-US" sz="1350" dirty="0"/>
              <a:t>Ask Ex Libris Support to configure Sinopia Dev integration with Alma</a:t>
            </a:r>
          </a:p>
          <a:p>
            <a:pPr lvl="1"/>
            <a:r>
              <a:rPr lang="en-US" sz="1500" dirty="0"/>
              <a:t>Option #2: Library of Congress linked data editor - Marva Quartz </a:t>
            </a:r>
          </a:p>
          <a:p>
            <a:pPr lvl="2"/>
            <a:r>
              <a:rPr lang="en-US" sz="1350" dirty="0"/>
              <a:t>Access here: </a:t>
            </a:r>
            <a:r>
              <a:rPr lang="en-US" sz="1350" dirty="0">
                <a:hlinkClick r:id="rId4"/>
              </a:rPr>
              <a:t>https://bibframe.org/marva/quartz/</a:t>
            </a:r>
            <a:endParaRPr lang="en-US" sz="1350" dirty="0"/>
          </a:p>
          <a:p>
            <a:pPr lvl="2"/>
            <a:r>
              <a:rPr lang="en-US" sz="1350" dirty="0"/>
              <a:t>Set up an API Key in Alma to enable integration</a:t>
            </a:r>
          </a:p>
          <a:p>
            <a:pPr marL="685800" lvl="2" indent="0">
              <a:buNone/>
            </a:pPr>
            <a:endParaRPr lang="en-US" sz="105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88892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E8637-5147-62F7-D52A-59F26EE54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50" dirty="0"/>
              <a:t>Resources to help you get started with Sinopia Linked Data Editor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28CC4-3BE0-709F-8E47-7808CD614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394318"/>
          </a:xfrm>
        </p:spPr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PCC Sinopia Training</a:t>
            </a:r>
            <a:endParaRPr lang="en-US" sz="1800" dirty="0"/>
          </a:p>
          <a:p>
            <a:r>
              <a:rPr lang="en-US" sz="1800" dirty="0">
                <a:hlinkClick r:id="rId3"/>
              </a:rPr>
              <a:t>PCC Sinopia Cataloging Affinity Group website</a:t>
            </a:r>
            <a:endParaRPr lang="en-US" sz="1800" dirty="0"/>
          </a:p>
          <a:p>
            <a:r>
              <a:rPr lang="en-US" sz="1800" dirty="0">
                <a:hlinkClick r:id="rId4"/>
              </a:rPr>
              <a:t>Tutorial: How to use Sinopia to create ANY kind of linked data</a:t>
            </a:r>
            <a:endParaRPr lang="en-US" sz="1800" dirty="0"/>
          </a:p>
          <a:p>
            <a:r>
              <a:rPr lang="en-US" sz="1800" dirty="0">
                <a:hlinkClick r:id="rId5"/>
              </a:rPr>
              <a:t>Sinopia version 3.15 demo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23069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AB5A5-06FB-F7F7-7944-26F1E13C1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Resources to help you get started with Marva Quartz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79573-7DE8-D536-DE09-CBFBD5CB3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Library of Congress Marva Quartz User Manual</a:t>
            </a:r>
            <a:endParaRPr lang="en-US" sz="1800" dirty="0">
              <a:solidFill>
                <a:schemeClr val="bg2">
                  <a:lumMod val="60000"/>
                  <a:lumOff val="40000"/>
                </a:schemeClr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API Key set up in Alma</a:t>
            </a:r>
            <a:endParaRPr lang="en-US" sz="1800" dirty="0">
              <a:solidFill>
                <a:schemeClr val="bg2">
                  <a:lumMod val="60000"/>
                  <a:lumOff val="40000"/>
                </a:schemeClr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Using Alma API to Import BIBFRAME </a:t>
            </a:r>
            <a:endParaRPr lang="en-US" sz="1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Using the Ex Libris API Console: Adding, Updating, and Deleting BIBFRAME records “by the each”</a:t>
            </a:r>
            <a:endParaRPr lang="en-US" sz="1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Getting Started with LC BIBFRAME Data in Alma</a:t>
            </a:r>
            <a:endParaRPr lang="en-US" sz="1800" b="1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1050" b="1" dirty="0"/>
          </a:p>
          <a:p>
            <a:pPr marL="342900" lvl="1" indent="0">
              <a:buNone/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929608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ECF4E-AA4E-7716-479D-F51CCE931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918" y="1745805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r>
              <a:rPr lang="en-US" sz="2025" dirty="0"/>
              <a:t>Xiaoli Li: xlli@ucdavis.edu</a:t>
            </a:r>
          </a:p>
        </p:txBody>
      </p:sp>
    </p:spTree>
    <p:extLst>
      <p:ext uri="{BB962C8B-B14F-4D97-AF65-F5344CB8AC3E}">
        <p14:creationId xmlns:p14="http://schemas.microsoft.com/office/powerpoint/2010/main" val="4279130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6A7F1-9250-ED43-15B3-203FA7C2EF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D55E2F-BD6B-03C3-9205-718566849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129" y="394096"/>
            <a:ext cx="4433080" cy="435530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B55AE26D-1228-AC22-1445-E78F76BD319E}"/>
              </a:ext>
            </a:extLst>
          </p:cNvPr>
          <p:cNvSpPr/>
          <p:nvPr/>
        </p:nvSpPr>
        <p:spPr>
          <a:xfrm>
            <a:off x="1902279" y="1951264"/>
            <a:ext cx="503804" cy="220435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7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5AD3E0-2A24-2A04-A363-DD200F3C19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0823B1-B6E2-DEA2-4CF1-9BEAD5008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33" y="459949"/>
            <a:ext cx="6955134" cy="367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618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EA0F8-2AA4-4D9E-9461-2F3E4D502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F60C5-50F5-C689-8A3B-8E6B4F10C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What is BIBFRAME?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1B8BC-C249-5987-731D-9F0E2AA71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361860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1800" dirty="0"/>
              <a:t>Stands for </a:t>
            </a:r>
            <a:r>
              <a:rPr lang="en-US" sz="1800" b="1" i="1" u="sng" dirty="0" err="1"/>
              <a:t>BIB</a:t>
            </a:r>
            <a:r>
              <a:rPr lang="en-US" sz="1800" dirty="0" err="1"/>
              <a:t>liographic</a:t>
            </a:r>
            <a:r>
              <a:rPr lang="en-US" sz="1800" dirty="0"/>
              <a:t> </a:t>
            </a:r>
            <a:r>
              <a:rPr lang="en-US" sz="1800" b="1" i="1" u="sng" dirty="0" err="1"/>
              <a:t>FRAME</a:t>
            </a:r>
            <a:r>
              <a:rPr lang="en-US" sz="1800" dirty="0" err="1"/>
              <a:t>work</a:t>
            </a:r>
            <a:endParaRPr lang="en-US" sz="1800" dirty="0"/>
          </a:p>
          <a:p>
            <a:pPr fontAlgn="base"/>
            <a:r>
              <a:rPr lang="en-US" sz="1800" dirty="0"/>
              <a:t>Is a linked data initiative developed by the Library of Congress, started in the early 2010s </a:t>
            </a:r>
          </a:p>
          <a:p>
            <a:pPr fontAlgn="base"/>
            <a:r>
              <a:rPr lang="en-US" sz="1800" dirty="0"/>
              <a:t>Designed to replace MARC as the new bibliographic standard</a:t>
            </a:r>
          </a:p>
          <a:p>
            <a:pPr lvl="1" fontAlgn="base"/>
            <a:r>
              <a:rPr lang="en-US" sz="1500" dirty="0"/>
              <a:t>can and will serve as an encoding standard for RDA and other content  standards</a:t>
            </a:r>
          </a:p>
          <a:p>
            <a:pPr fontAlgn="base"/>
            <a:r>
              <a:rPr lang="en-US" sz="1800" dirty="0"/>
              <a:t>Leverages the current web technology (semantic web/linked data) and uses RDF modeling practice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F444722-C27B-8D55-A9DA-86760DA56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65" y="446921"/>
            <a:ext cx="1135333" cy="85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839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33758-D490-56A2-B7FE-59F88CFB7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35849"/>
          </a:xfrm>
        </p:spPr>
        <p:txBody>
          <a:bodyPr>
            <a:normAutofit/>
          </a:bodyPr>
          <a:lstStyle/>
          <a:p>
            <a:r>
              <a:rPr lang="en-US" sz="2700" dirty="0"/>
              <a:t>BIBFRAME 2.0 Model and RDA (with Hub)</a:t>
            </a:r>
          </a:p>
        </p:txBody>
      </p:sp>
      <p:pic>
        <p:nvPicPr>
          <p:cNvPr id="1026" name="Picture 2" descr="BIBFRAME 2.0 Model">
            <a:extLst>
              <a:ext uri="{FF2B5EF4-FFF2-40B4-BE49-F238E27FC236}">
                <a16:creationId xmlns:a16="http://schemas.microsoft.com/office/drawing/2014/main" id="{58DFEF67-2087-DBCA-00CE-CE84A9C59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854" y="1397407"/>
            <a:ext cx="2718096" cy="338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C4399A5-1BC7-388F-3AF4-42AAA2F5B440}"/>
              </a:ext>
            </a:extLst>
          </p:cNvPr>
          <p:cNvSpPr/>
          <p:nvPr/>
        </p:nvSpPr>
        <p:spPr>
          <a:xfrm>
            <a:off x="4132524" y="1150442"/>
            <a:ext cx="970156" cy="3408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Hub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E06A4AE-04D5-3D20-459F-917FB3E298F5}"/>
              </a:ext>
            </a:extLst>
          </p:cNvPr>
          <p:cNvCxnSpPr>
            <a:cxnSpLocks/>
          </p:cNvCxnSpPr>
          <p:nvPr/>
        </p:nvCxnSpPr>
        <p:spPr>
          <a:xfrm flipH="1">
            <a:off x="3527670" y="1460792"/>
            <a:ext cx="726622" cy="6710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02D2326D-E60B-299A-51F4-9B583DFF3363}"/>
              </a:ext>
            </a:extLst>
          </p:cNvPr>
          <p:cNvSpPr/>
          <p:nvPr/>
        </p:nvSpPr>
        <p:spPr>
          <a:xfrm>
            <a:off x="5973264" y="2441128"/>
            <a:ext cx="1787978" cy="4316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RDA Expression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F366B50-1EA8-8111-4EC4-32C687797C4D}"/>
              </a:ext>
            </a:extLst>
          </p:cNvPr>
          <p:cNvSpPr/>
          <p:nvPr/>
        </p:nvSpPr>
        <p:spPr>
          <a:xfrm>
            <a:off x="5926251" y="1521751"/>
            <a:ext cx="1787978" cy="4316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RDA Work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9B812B6-EC64-D6F2-39B6-C402E89AE365}"/>
              </a:ext>
            </a:extLst>
          </p:cNvPr>
          <p:cNvSpPr/>
          <p:nvPr/>
        </p:nvSpPr>
        <p:spPr>
          <a:xfrm>
            <a:off x="5927272" y="3153318"/>
            <a:ext cx="1787978" cy="4316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RDA Manifestation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4490296-15F1-F5B2-66D2-06AB91EB838A}"/>
              </a:ext>
            </a:extLst>
          </p:cNvPr>
          <p:cNvSpPr/>
          <p:nvPr/>
        </p:nvSpPr>
        <p:spPr>
          <a:xfrm>
            <a:off x="4959617" y="4341780"/>
            <a:ext cx="1188090" cy="3870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RDA Item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20B700C-EFC8-C658-F381-09272C7085B3}"/>
              </a:ext>
            </a:extLst>
          </p:cNvPr>
          <p:cNvCxnSpPr>
            <a:cxnSpLocks/>
            <a:endCxn id="20" idx="2"/>
          </p:cNvCxnSpPr>
          <p:nvPr/>
        </p:nvCxnSpPr>
        <p:spPr>
          <a:xfrm>
            <a:off x="3771596" y="2612352"/>
            <a:ext cx="2201668" cy="446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50B87DE-4A3B-68DF-51B1-AEFF20066149}"/>
              </a:ext>
            </a:extLst>
          </p:cNvPr>
          <p:cNvCxnSpPr>
            <a:cxnSpLocks/>
          </p:cNvCxnSpPr>
          <p:nvPr/>
        </p:nvCxnSpPr>
        <p:spPr>
          <a:xfrm flipV="1">
            <a:off x="3786002" y="1899522"/>
            <a:ext cx="2239241" cy="6612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55B8D64-8429-E2C5-A03A-2EAAFAAED412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3771595" y="3369149"/>
            <a:ext cx="2155676" cy="670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CF3DADF-C24A-80B8-9FBD-6199AB507E47}"/>
              </a:ext>
            </a:extLst>
          </p:cNvPr>
          <p:cNvCxnSpPr>
            <a:cxnSpLocks/>
          </p:cNvCxnSpPr>
          <p:nvPr/>
        </p:nvCxnSpPr>
        <p:spPr>
          <a:xfrm>
            <a:off x="3786002" y="4497724"/>
            <a:ext cx="10838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61267FD-E110-7C34-0BCB-4471CA592536}"/>
              </a:ext>
            </a:extLst>
          </p:cNvPr>
          <p:cNvCxnSpPr>
            <a:cxnSpLocks/>
            <a:stCxn id="11" idx="6"/>
          </p:cNvCxnSpPr>
          <p:nvPr/>
        </p:nvCxnSpPr>
        <p:spPr>
          <a:xfrm>
            <a:off x="5102680" y="1320849"/>
            <a:ext cx="823571" cy="33286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5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98000" y="450150"/>
            <a:ext cx="8027400" cy="68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/>
          </a:bodyPr>
          <a:lstStyle/>
          <a:p>
            <a:r>
              <a:rPr lang="en" sz="2700" dirty="0"/>
              <a:t>Linked data projects at the UC Davis Library</a:t>
            </a:r>
            <a:endParaRPr sz="2700" dirty="0"/>
          </a:p>
        </p:txBody>
      </p:sp>
      <p:sp>
        <p:nvSpPr>
          <p:cNvPr id="71" name="Google Shape;71;p14"/>
          <p:cNvSpPr/>
          <p:nvPr/>
        </p:nvSpPr>
        <p:spPr>
          <a:xfrm rot="-992397">
            <a:off x="7067997" y="2853460"/>
            <a:ext cx="1612315" cy="94315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rgbClr val="5E5E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72" name="Google Shape;72;p14"/>
          <p:cNvSpPr/>
          <p:nvPr/>
        </p:nvSpPr>
        <p:spPr>
          <a:xfrm rot="992397" flipH="1">
            <a:off x="5566307" y="2853460"/>
            <a:ext cx="1612315" cy="94315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rgbClr val="5E5E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74" name="Google Shape;74;p14"/>
          <p:cNvSpPr/>
          <p:nvPr/>
        </p:nvSpPr>
        <p:spPr>
          <a:xfrm rot="19810524">
            <a:off x="6963552" y="2980023"/>
            <a:ext cx="187583" cy="187696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5E5E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75" name="Google Shape;75;p14"/>
          <p:cNvSpPr txBox="1"/>
          <p:nvPr/>
        </p:nvSpPr>
        <p:spPr>
          <a:xfrm>
            <a:off x="6680556" y="2517590"/>
            <a:ext cx="814746" cy="343921"/>
          </a:xfrm>
          <a:prstGeom prst="rect">
            <a:avLst/>
          </a:prstGeom>
          <a:noFill/>
          <a:ln w="9525" cap="flat" cmpd="sng">
            <a:solidFill>
              <a:srgbClr val="5E5E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en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2020</a:t>
            </a:r>
            <a:endParaRPr sz="1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6314808" y="1749343"/>
            <a:ext cx="1559346" cy="68643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5E5E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en" sz="16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PCC Wikidata Pilot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77" name="Google Shape;77;p14"/>
          <p:cNvSpPr/>
          <p:nvPr/>
        </p:nvSpPr>
        <p:spPr>
          <a:xfrm rot="-992397">
            <a:off x="4068259" y="2853460"/>
            <a:ext cx="1612315" cy="94315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rgbClr val="5E5E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78" name="Google Shape;78;p14"/>
          <p:cNvSpPr/>
          <p:nvPr/>
        </p:nvSpPr>
        <p:spPr>
          <a:xfrm rot="992397" flipH="1">
            <a:off x="2558454" y="2853460"/>
            <a:ext cx="1612315" cy="94315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rgbClr val="5E5E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80" name="Google Shape;80;p14"/>
          <p:cNvSpPr txBox="1"/>
          <p:nvPr/>
        </p:nvSpPr>
        <p:spPr>
          <a:xfrm>
            <a:off x="558277" y="2585161"/>
            <a:ext cx="814745" cy="362270"/>
          </a:xfrm>
          <a:prstGeom prst="rect">
            <a:avLst/>
          </a:prstGeom>
          <a:noFill/>
          <a:ln w="9525" cap="flat" cmpd="sng">
            <a:solidFill>
              <a:srgbClr val="5E5E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en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2013</a:t>
            </a:r>
            <a:endParaRPr sz="1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p14"/>
          <p:cNvSpPr/>
          <p:nvPr/>
        </p:nvSpPr>
        <p:spPr>
          <a:xfrm rot="19810524">
            <a:off x="966384" y="3048004"/>
            <a:ext cx="187583" cy="265418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5E5E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82" name="Google Shape;82;p14"/>
          <p:cNvSpPr txBox="1"/>
          <p:nvPr/>
        </p:nvSpPr>
        <p:spPr>
          <a:xfrm>
            <a:off x="500107" y="2092562"/>
            <a:ext cx="1043772" cy="456559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5E5E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en" sz="1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BIBFLOW</a:t>
            </a: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83" name="Google Shape;83;p14"/>
          <p:cNvSpPr/>
          <p:nvPr/>
        </p:nvSpPr>
        <p:spPr>
          <a:xfrm rot="-992397">
            <a:off x="1068530" y="2853460"/>
            <a:ext cx="1612315" cy="94315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rgbClr val="5E5E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85" name="Google Shape;85;p14"/>
          <p:cNvSpPr txBox="1"/>
          <p:nvPr/>
        </p:nvSpPr>
        <p:spPr>
          <a:xfrm>
            <a:off x="2248567" y="2891437"/>
            <a:ext cx="814746" cy="374255"/>
          </a:xfrm>
          <a:prstGeom prst="rect">
            <a:avLst/>
          </a:prstGeom>
          <a:noFill/>
          <a:ln w="9525" cap="flat" cmpd="sng">
            <a:solidFill>
              <a:srgbClr val="5E5E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2017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1711486" y="3330066"/>
            <a:ext cx="1898852" cy="374255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5E5E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en" sz="16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PCC ISNI Pilot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88" name="Google Shape;88;p14"/>
          <p:cNvSpPr/>
          <p:nvPr/>
        </p:nvSpPr>
        <p:spPr>
          <a:xfrm rot="19810524">
            <a:off x="2539012" y="2571966"/>
            <a:ext cx="187583" cy="206356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5E5E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90" name="Google Shape;90;p14"/>
          <p:cNvSpPr/>
          <p:nvPr/>
        </p:nvSpPr>
        <p:spPr>
          <a:xfrm rot="19810524">
            <a:off x="5498546" y="2591855"/>
            <a:ext cx="187583" cy="223107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5E5E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91" name="Google Shape;91;p14"/>
          <p:cNvSpPr txBox="1"/>
          <p:nvPr/>
        </p:nvSpPr>
        <p:spPr>
          <a:xfrm>
            <a:off x="5226374" y="2898506"/>
            <a:ext cx="814746" cy="383778"/>
          </a:xfrm>
          <a:prstGeom prst="rect">
            <a:avLst/>
          </a:prstGeom>
          <a:noFill/>
          <a:ln w="9525" cap="flat" cmpd="sng">
            <a:solidFill>
              <a:srgbClr val="5E5E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en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2019</a:t>
            </a:r>
            <a:endParaRPr sz="1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4863282" y="3328093"/>
            <a:ext cx="1559346" cy="400047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5E5E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en" sz="16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LD4P2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3681087" y="2528296"/>
            <a:ext cx="814746" cy="370210"/>
          </a:xfrm>
          <a:prstGeom prst="rect">
            <a:avLst/>
          </a:prstGeom>
          <a:noFill/>
          <a:ln w="9525" cap="flat" cmpd="sng">
            <a:solidFill>
              <a:srgbClr val="5E5E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en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2018</a:t>
            </a:r>
            <a:endParaRPr sz="1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14"/>
          <p:cNvSpPr/>
          <p:nvPr/>
        </p:nvSpPr>
        <p:spPr>
          <a:xfrm rot="19715159">
            <a:off x="4057949" y="2998240"/>
            <a:ext cx="122469" cy="22436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5E5E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96" name="Google Shape;96;p14"/>
          <p:cNvSpPr txBox="1"/>
          <p:nvPr/>
        </p:nvSpPr>
        <p:spPr>
          <a:xfrm>
            <a:off x="3285545" y="1803615"/>
            <a:ext cx="1605291" cy="68335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5E5E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en" sz="1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OCLC Project Passage</a:t>
            </a: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2" name="Google Shape;74;p14">
            <a:extLst>
              <a:ext uri="{FF2B5EF4-FFF2-40B4-BE49-F238E27FC236}">
                <a16:creationId xmlns:a16="http://schemas.microsoft.com/office/drawing/2014/main" id="{C0A5CF57-09AC-83D7-0637-88C44582C98C}"/>
              </a:ext>
            </a:extLst>
          </p:cNvPr>
          <p:cNvSpPr/>
          <p:nvPr/>
        </p:nvSpPr>
        <p:spPr>
          <a:xfrm rot="19810524">
            <a:off x="8549469" y="2564454"/>
            <a:ext cx="187583" cy="187696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5E5E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3" name="Google Shape;75;p14">
            <a:extLst>
              <a:ext uri="{FF2B5EF4-FFF2-40B4-BE49-F238E27FC236}">
                <a16:creationId xmlns:a16="http://schemas.microsoft.com/office/drawing/2014/main" id="{864EFA9A-896E-57E3-2E2B-48C9EEB318C3}"/>
              </a:ext>
            </a:extLst>
          </p:cNvPr>
          <p:cNvSpPr txBox="1"/>
          <p:nvPr/>
        </p:nvSpPr>
        <p:spPr>
          <a:xfrm>
            <a:off x="8253007" y="2882041"/>
            <a:ext cx="814746" cy="343921"/>
          </a:xfrm>
          <a:prstGeom prst="rect">
            <a:avLst/>
          </a:prstGeom>
          <a:noFill/>
          <a:ln w="9525" cap="flat" cmpd="sng">
            <a:solidFill>
              <a:srgbClr val="5E5E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en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2023</a:t>
            </a:r>
            <a:endParaRPr sz="1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3CA9C-1345-8761-6E3F-47DF05F77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2700" dirty="0"/>
              <a:t>BIBFRAME implementation timeline</a:t>
            </a: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30331-DBF5-AD87-8434-C4D6A364D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4679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1950" dirty="0"/>
              <a:t>September 2023</a:t>
            </a:r>
          </a:p>
          <a:p>
            <a:pPr>
              <a:spcBef>
                <a:spcPts val="1200"/>
              </a:spcBef>
              <a:buSzPct val="100000"/>
            </a:pPr>
            <a:r>
              <a:rPr lang="en-US" sz="1950" dirty="0"/>
              <a:t>Joined the Ex Libris Linked Data Focus Group</a:t>
            </a:r>
          </a:p>
          <a:p>
            <a:pPr>
              <a:buSzPct val="100000"/>
            </a:pPr>
            <a:r>
              <a:rPr lang="en-US" sz="1950" dirty="0"/>
              <a:t>Began experimenting with Sandbox Alma </a:t>
            </a:r>
            <a:r>
              <a:rPr lang="en-US" sz="1950" dirty="0">
                <a:sym typeface="Wingdings" panose="05000000000000000000" pitchFamily="2" charset="2"/>
              </a:rPr>
              <a:t>           </a:t>
            </a:r>
            <a:r>
              <a:rPr lang="en-US" sz="1800" dirty="0"/>
              <a:t>Sinopia (Dev) integration</a:t>
            </a:r>
            <a:endParaRPr lang="en-US" sz="195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1950" dirty="0"/>
              <a:t>November 2023</a:t>
            </a:r>
          </a:p>
          <a:p>
            <a:pPr>
              <a:spcBef>
                <a:spcPts val="1200"/>
              </a:spcBef>
              <a:buSzPct val="100000"/>
            </a:pPr>
            <a:r>
              <a:rPr lang="en-US" sz="1950" dirty="0"/>
              <a:t>Testing publishing BIBFRAME (BF) data in either BF or MARC 21 format from Alma to OCLC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950" dirty="0"/>
              <a:t>June 2024</a:t>
            </a:r>
          </a:p>
          <a:p>
            <a:pPr>
              <a:spcBef>
                <a:spcPts val="1200"/>
              </a:spcBef>
              <a:buSzPct val="100000"/>
            </a:pPr>
            <a:r>
              <a:rPr lang="en-US" sz="1950" dirty="0"/>
              <a:t>Switched </a:t>
            </a:r>
            <a:r>
              <a:rPr lang="en-US" sz="1800" dirty="0"/>
              <a:t>integration from</a:t>
            </a:r>
            <a:r>
              <a:rPr lang="en-US" sz="1950" dirty="0"/>
              <a:t> Sandbox Alma to Production Alma</a:t>
            </a:r>
          </a:p>
          <a:p>
            <a:pPr>
              <a:buSzPct val="100000"/>
            </a:pPr>
            <a:r>
              <a:rPr lang="en-US" sz="1800" dirty="0"/>
              <a:t>🎉 </a:t>
            </a:r>
            <a:r>
              <a:rPr lang="en-US" sz="1800" b="1" dirty="0"/>
              <a:t>BIBFRAME in production began!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C144FBE-DE31-4CE8-F6EC-199D8CFECF02}"/>
              </a:ext>
            </a:extLst>
          </p:cNvPr>
          <p:cNvCxnSpPr>
            <a:cxnSpLocks/>
          </p:cNvCxnSpPr>
          <p:nvPr/>
        </p:nvCxnSpPr>
        <p:spPr>
          <a:xfrm>
            <a:off x="4130730" y="2073132"/>
            <a:ext cx="310641" cy="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730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974F4-60D9-62BD-9ACD-E2CC890E0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Sinopia to Alma: linked data cataloging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0AA84-193F-13A6-2E0F-C39DE5F20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 in to Sinopia Dev and select Linked Data Editor</a:t>
            </a:r>
          </a:p>
          <a:p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the </a:t>
            </a:r>
            <a:r>
              <a:rPr lang="en-US" alt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Instance record 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en-US" alt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“_PCC BF2 Instance (Monograph)”</a:t>
            </a:r>
          </a:p>
          <a:p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the </a:t>
            </a:r>
            <a:r>
              <a:rPr lang="en-US" alt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record, 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one does not already exist, using “_PCC BF2 Work (Monograph)” </a:t>
            </a:r>
          </a:p>
          <a:p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 the Work and Instance records by inserting the Work URI into the Instance</a:t>
            </a:r>
          </a:p>
          <a:p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Export to Alma once both Work and Instance records are complete</a:t>
            </a:r>
          </a:p>
          <a:p>
            <a:pPr marL="0" indent="0"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461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 Orange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831</Words>
  <Application>Microsoft Office PowerPoint</Application>
  <PresentationFormat>On-screen Show (16:9)</PresentationFormat>
  <Paragraphs>118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Wingdings</vt:lpstr>
      <vt:lpstr>Calibri</vt:lpstr>
      <vt:lpstr>Libre Franklin</vt:lpstr>
      <vt:lpstr>Arial</vt:lpstr>
      <vt:lpstr>Libre Franklin Medium</vt:lpstr>
      <vt:lpstr>Roboto</vt:lpstr>
      <vt:lpstr>Office Theme</vt:lpstr>
      <vt:lpstr>BIBFRAME Implementation Insights </vt:lpstr>
      <vt:lpstr>Topics</vt:lpstr>
      <vt:lpstr>PowerPoint Presentation</vt:lpstr>
      <vt:lpstr>PowerPoint Presentation</vt:lpstr>
      <vt:lpstr>What is BIBFRAME? </vt:lpstr>
      <vt:lpstr>BIBFRAME 2.0 Model and RDA (with Hub)</vt:lpstr>
      <vt:lpstr>Linked data projects at the UC Davis Library</vt:lpstr>
      <vt:lpstr>BIBFRAME implementation timeline</vt:lpstr>
      <vt:lpstr>Sinopia to Alma: linked data cataloging workflow</vt:lpstr>
      <vt:lpstr> Workflow: Log in to Sinopia Dev and select the Linked Data Editor </vt:lpstr>
      <vt:lpstr>Workflow: Create the Instance record </vt:lpstr>
      <vt:lpstr>Workflow: Create the Work record </vt:lpstr>
      <vt:lpstr> Workflow: Link the Work and Instance records </vt:lpstr>
      <vt:lpstr> Workflow: Export both Instance and Work records to Alma   </vt:lpstr>
      <vt:lpstr>How to search BIBFRAME records in Alma?</vt:lpstr>
      <vt:lpstr>BIBFRAME Instance record display in Alma: example</vt:lpstr>
      <vt:lpstr>BIBFRAME Work record display in Alma: example</vt:lpstr>
      <vt:lpstr>MARC representation of a BIBFRAME Work and Instance: example</vt:lpstr>
      <vt:lpstr>BIBFRAME Work and Instance display in Primo VE: example</vt:lpstr>
      <vt:lpstr>PowerPoint Presentation</vt:lpstr>
      <vt:lpstr>Challenges</vt:lpstr>
      <vt:lpstr>Lessons learned</vt:lpstr>
      <vt:lpstr>Interested in practicing BIBFRAME?</vt:lpstr>
      <vt:lpstr>Resources to help you get started with Sinopia Linked Data Editor</vt:lpstr>
      <vt:lpstr>Resources to help you get started with Marva Quartz</vt:lpstr>
      <vt:lpstr>   Thank you!  Xiaoli Li: xlli@ucdavis.edu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Xiaoli Li</cp:lastModifiedBy>
  <cp:revision>9</cp:revision>
  <dcterms:modified xsi:type="dcterms:W3CDTF">2025-09-14T07:52:26Z</dcterms:modified>
</cp:coreProperties>
</file>