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8"/>
  </p:notesMasterIdLst>
  <p:sldIdLst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5143500" type="screen16x9"/>
  <p:notesSz cx="6858000" cy="9144000"/>
  <p:embeddedFontLst>
    <p:embeddedFont>
      <p:font typeface="Lato" panose="020F0502020204030203" pitchFamily="34" charset="0"/>
      <p:regular r:id="rId29"/>
    </p:embeddedFont>
    <p:embeddedFont>
      <p:font typeface="Libre Franklin" pitchFamily="2" charset="0"/>
      <p:regular r:id="rId30"/>
      <p:bold r:id="rId31"/>
      <p:italic r:id="rId32"/>
      <p:boldItalic r:id="rId33"/>
    </p:embeddedFont>
    <p:embeddedFont>
      <p:font typeface="Libre Franklin Medium" pitchFamily="2" charset="0"/>
      <p:regular r:id="rId34"/>
      <p:bold r:id="rId35"/>
      <p:italic r:id="rId36"/>
      <p:boldItalic r:id="rId37"/>
    </p:embeddedFont>
    <p:embeddedFont>
      <p:font typeface="Play" panose="020B0604020202020204" charset="0"/>
      <p:regular r:id="rId38"/>
      <p:bold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5646"/>
    <a:srgbClr val="9671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2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1.fntdata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4d381db2d5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4d381db2d5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4d381db2d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4d381db2d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6872a72b8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6872a72b8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d381db2d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4d381db2d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53c8ee36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53c8ee36b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d381db2d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4d381db2d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6872a72b8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6872a72b8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d381db2d5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4d381db2d5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b14e3ca79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b14e3ca79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4d381db2d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4d381db2d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d381db2d5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34d381db2d5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4d381db2d5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4d381db2d5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4d381db2d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4d381db2d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4d381db2d5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4d381db2d5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b14e3ca79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b14e3ca79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d381db2d5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4d381db2d5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4d381db2d5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4d381db2d5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53c8ee36b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53c8ee36b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d381db2d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4d381db2d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d381db2d5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d381db2d5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d381db2d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d381db2d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d381db2d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4d381db2d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4d381db2d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4d381db2d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4d381db2d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4d381db2d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3EAE0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4500"/>
              <a:buFont typeface="Libre Franklin Medium"/>
              <a:buNone/>
              <a:defRPr sz="4500">
                <a:solidFill>
                  <a:srgbClr val="730B0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3712464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7846E"/>
              </a:buClr>
              <a:buSzPts val="1800"/>
              <a:buNone/>
              <a:defRPr sz="1800">
                <a:solidFill>
                  <a:srgbClr val="A7846E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730B0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61" name="Google Shape;61;p14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6045" y="3133555"/>
            <a:ext cx="4775454" cy="1633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rgbClr val="F3EAE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15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F3EAE0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4500"/>
              <a:buFont typeface="Libre Franklin Medium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5970765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7846E"/>
              </a:buClr>
              <a:buSzPts val="1800"/>
              <a:buNone/>
              <a:defRPr sz="1800">
                <a:solidFill>
                  <a:srgbClr val="A7846E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500"/>
              <a:buNone/>
              <a:defRPr sz="15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400"/>
              <a:buNone/>
              <a:defRPr sz="14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57575"/>
              </a:buClr>
              <a:buSzPts val="1200"/>
              <a:buNone/>
              <a:defRPr sz="12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5" name="Google Shape;75;p16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bg>
      <p:bgPr>
        <a:solidFill>
          <a:srgbClr val="F3EAE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3" name="Google Shape;93;p18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rgbClr val="F3EAE0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9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5616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3EAE0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4" name="Google Shape;104;p20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solidFill>
          <a:srgbClr val="F3EAE0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2" name="Google Shape;112;p21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solidFill>
          <a:srgbClr val="F3EAE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2400"/>
              <a:buFont typeface="Libre Franklin Medium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0" name="Google Shape;120;p22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15050" y="4151074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solidFill>
          <a:srgbClr val="F3EAE0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7" name="Google Shape;127;p23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1237" y="139303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solidFill>
          <a:srgbClr val="F3EAE0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4" name="Google Shape;134;p24" descr="A black background with red text and a silhouette of a city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1450" y="4107185"/>
            <a:ext cx="2743200" cy="938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EAE0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30B06"/>
              </a:buClr>
              <a:buSzPts val="3300"/>
              <a:buFont typeface="Libre Franklin Medium"/>
              <a:buNone/>
              <a:defRPr sz="3300" b="0" i="0" u="none" strike="noStrike" cap="none">
                <a:solidFill>
                  <a:srgbClr val="730B06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30B06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30B06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730B06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uwlib-cams/MARC2RDA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deas.exlibrisgroup.com/forums/308173-alm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forms/d/e/1FAIpQLSekrf8BVU-51xdjJp8lWtYDuL46zGnyEmL7_8hQBv9BvFNaUA/viewfor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gelu.org/products-and-initiatives/communities-of-practice/linked-open-data/" TargetMode="External"/><Relationship Id="rId7" Type="http://schemas.openxmlformats.org/officeDocument/2006/relationships/hyperlink" Target="mailto:xlli@ucdavis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youtube.com/playlist?list=PLr6LDe01r7vI9mkp_b8yqEOtU_k9TI4VH" TargetMode="External"/><Relationship Id="rId5" Type="http://schemas.openxmlformats.org/officeDocument/2006/relationships/hyperlink" Target="https://tinyurl.com/2p8zprvb" TargetMode="External"/><Relationship Id="rId4" Type="http://schemas.openxmlformats.org/officeDocument/2006/relationships/hyperlink" Target="https://exlibrisusers.org/postorius/lists/lod.exlibrisusers.org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STLkWXNwP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gelu.org/event/getting-started-with-lc-bibframe-data-in-alma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docs.google.com/document/d/1YB3O0gtQT_Q9wVc87v8xxzy4QGSJT6QRTY9lwYuuERA/edit?usp=sharin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77586" y="841772"/>
            <a:ext cx="7723414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Clr>
                <a:schemeClr val="dk1"/>
              </a:buClr>
              <a:buSzPts val="6000"/>
            </a:pPr>
            <a:r>
              <a:rPr lang="en-US" sz="3600" dirty="0"/>
              <a:t>Linked Open Data Community of Practice Working Group Updates</a:t>
            </a:r>
            <a:endParaRPr sz="3600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3722" y="2973350"/>
            <a:ext cx="4572000" cy="1908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1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Xiaoli Li</a:t>
            </a:r>
            <a:endParaRPr sz="21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7F7F7F"/>
              </a:buClr>
              <a:buSzPts val="2378"/>
            </a:pPr>
            <a:r>
              <a:rPr lang="en-US" sz="21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Coordinator, LOD CoP Working Group</a:t>
            </a:r>
            <a:endParaRPr sz="21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rgbClr val="000000"/>
              </a:buClr>
            </a:pPr>
            <a:r>
              <a:rPr lang="en-US" sz="21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University of California Davis Library</a:t>
            </a:r>
            <a:endParaRPr sz="21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100" dirty="0">
                <a:solidFill>
                  <a:schemeClr val="bg2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Sept. 15, 2025</a:t>
            </a:r>
            <a:endParaRPr sz="2100" dirty="0">
              <a:solidFill>
                <a:schemeClr val="bg2">
                  <a:lumMod val="60000"/>
                  <a:lumOff val="4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d381db2d5_0_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700"/>
              <a:t>Advocate for supporting official RDA in Alma</a:t>
            </a:r>
            <a:endParaRPr sz="2700"/>
          </a:p>
        </p:txBody>
      </p:sp>
      <p:sp>
        <p:nvSpPr>
          <p:cNvPr id="140" name="Google Shape;140;g34d381db2d5_0_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Highlights of the subgroup’s work: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Two members contributed to the</a:t>
            </a:r>
            <a:r>
              <a:rPr lang="en-US" sz="1950"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 </a:t>
            </a:r>
            <a:r>
              <a:rPr lang="en-US" sz="19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University of Washington MARC to LRM/RDA/RDF mapping project</a:t>
            </a: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. Release of Phase I is now planned for September 2025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171825" indent="-2143125">
              <a:spcBef>
                <a:spcPts val="750"/>
              </a:spcBef>
              <a:buClr>
                <a:schemeClr val="dk1"/>
              </a:buClr>
              <a:buSzPts val="1100"/>
              <a:buNone/>
            </a:pPr>
            <a:r>
              <a:rPr lang="en-US" sz="1950" b="1">
                <a:latin typeface="Calibri"/>
                <a:ea typeface="Calibri"/>
                <a:cs typeface="Calibri"/>
                <a:sym typeface="Calibri"/>
              </a:rPr>
              <a:t>Subgroup members</a:t>
            </a: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:	Ebe Kartus (convener, until April 2025), Laura Akerman, Hans Schürmann, Joanne Rowan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4d381db2d5_0_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en-US" sz="2400"/>
              <a:t>Explore the intersection of LOD, knowledge graphs, &amp; AI </a:t>
            </a:r>
            <a:endParaRPr sz="2400"/>
          </a:p>
        </p:txBody>
      </p:sp>
      <p:sp>
        <p:nvSpPr>
          <p:cNvPr id="146" name="Google Shape;146;g34d381db2d5_0_5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Highlights of the subgroup’s work: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Starting to familiarize ourselves with the topic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Questions for Ex Libris with critical eye toward LOD, knowledge graphs and AI integration in Alma and Primo 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Presentation of what we've learned at ELUNA 2025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171825" indent="-2143125">
              <a:spcBef>
                <a:spcPts val="750"/>
              </a:spcBef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Subgroup members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:	Laura Akerman (convener), Amanda Xu, Lihong Zhu, Jim Hahn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6872a72b8e_0_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sz="3000"/>
              <a:t>Work areas for 2025/2026</a:t>
            </a:r>
            <a:r>
              <a:rPr lang="en-US" sz="2700"/>
              <a:t> </a:t>
            </a:r>
            <a:endParaRPr sz="2700"/>
          </a:p>
        </p:txBody>
      </p:sp>
      <p:sp>
        <p:nvSpPr>
          <p:cNvPr id="152" name="Google Shape;152;g36872a72b8e_0_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Proposed work areas for 2025/26: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Support education, training, and community meetings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Support the implementation of BIBFRAME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Monitor new linked data features in Ex Libris discovery services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Advocate for </a:t>
            </a:r>
            <a:r>
              <a:rPr lang="en-US" sz="165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supporting official</a:t>
            </a: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 RDA in Alma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Explore the intersection of linked data, knowledge graphs, and AI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Explore formal  partnerships with experts in the field of library linked data and AI 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d381db2d5_0_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US" sz="3000"/>
              <a:t>Need your linked data use cases/user stories </a:t>
            </a:r>
            <a:endParaRPr sz="3000"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158" name="Google Shape;158;g34d381db2d5_0_6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4323825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57150" indent="0">
              <a:spcBef>
                <a:spcPts val="375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Please submit your ideas and/or use cases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657225" lvl="6" indent="-238125">
              <a:spcBef>
                <a:spcPts val="375"/>
              </a:spcBef>
              <a:buSzPts val="2000"/>
              <a:buFont typeface="Calibri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Alma Idea Exchange: 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  <a:hlinkClick r:id="rId3"/>
              </a:rPr>
              <a:t>https://ideas.exlibrisgroup.com/forums/308173-alma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400050" indent="0">
              <a:spcBef>
                <a:spcPts val="375"/>
              </a:spcBef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657225" lvl="4" indent="-238125">
              <a:spcBef>
                <a:spcPts val="375"/>
              </a:spcBef>
              <a:buClr>
                <a:schemeClr val="dk1"/>
              </a:buClr>
              <a:buSzPts val="2000"/>
              <a:buFont typeface="Calibri"/>
              <a:buChar char="•"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Linked Data User Story Collection Form: 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  <a:hlinkClick r:id="rId4"/>
              </a:rPr>
              <a:t>https://docs.google.com/forms/d/e/1FAIpQLSekrf8BVU-51xdjJp8lWtYDuL46zGnyEmL7_8hQBv9BvFNaUA/viewform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171450" indent="0">
              <a:spcBef>
                <a:spcPts val="750"/>
              </a:spcBef>
              <a:buNone/>
            </a:pPr>
            <a:endParaRPr>
              <a:solidFill>
                <a:srgbClr val="56000E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375"/>
              </a:spcBef>
              <a:buNone/>
            </a:pPr>
            <a:endParaRPr>
              <a:solidFill>
                <a:srgbClr val="56000E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>
              <a:spcBef>
                <a:spcPts val="75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g34d381db2d5_0_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97188" y="1369227"/>
            <a:ext cx="3383683" cy="2689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3c8ee36b5_0_0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25"/>
          </a:xfrm>
          <a:prstGeom prst="rect">
            <a:avLst/>
          </a:prstGeom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 marL="171450">
              <a:lnSpc>
                <a:spcPct val="100000"/>
              </a:lnSpc>
            </a:pPr>
            <a:r>
              <a:rPr lang="en-US" sz="3000"/>
              <a:t>Part II: </a:t>
            </a:r>
            <a:endParaRPr sz="3000"/>
          </a:p>
          <a:p>
            <a:pPr marL="171450">
              <a:lnSpc>
                <a:spcPct val="100000"/>
              </a:lnSpc>
              <a:buClr>
                <a:schemeClr val="dk1"/>
              </a:buClr>
              <a:buSzPts val="1100"/>
            </a:pPr>
            <a:r>
              <a:rPr lang="en-US" sz="3000"/>
              <a:t>Key findings of the community survey</a:t>
            </a:r>
            <a:endParaRPr sz="3000"/>
          </a:p>
          <a:p>
            <a:endParaRPr/>
          </a:p>
        </p:txBody>
      </p:sp>
      <p:sp>
        <p:nvSpPr>
          <p:cNvPr id="165" name="Google Shape;165;g353c8ee36b5_0_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750"/>
              </a:spcBef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4d381db2d5_0_7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r>
              <a:rPr lang="en-US" sz="2663"/>
              <a:t>Which country is your institution located in? (n=33)</a:t>
            </a:r>
            <a:endParaRPr sz="2663"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171" name="Google Shape;171;g34d381db2d5_0_7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72" name="Google Shape;172;g34d381db2d5_0_7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0614" y="1191198"/>
            <a:ext cx="5853562" cy="361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6872a72b8e_0_1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2438"/>
              <a:t>Level of expertise with respect to linked data  (n=33)</a:t>
            </a:r>
            <a:endParaRPr sz="3075"/>
          </a:p>
        </p:txBody>
      </p:sp>
      <p:pic>
        <p:nvPicPr>
          <p:cNvPr id="178" name="Google Shape;178;g36872a72b8e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4932" y="1171894"/>
            <a:ext cx="6965156" cy="2928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4d381db2d5_0_9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Clr>
                <a:schemeClr val="dk1"/>
              </a:buClr>
              <a:buSzPct val="30985"/>
            </a:pPr>
            <a:r>
              <a:rPr lang="en-US" sz="2663">
                <a:solidFill>
                  <a:srgbClr val="434343"/>
                </a:solidFill>
              </a:rPr>
              <a:t>Have plans or desire to transition from MARC to linked data for cataloging? (n=22)   </a:t>
            </a:r>
            <a:endParaRPr sz="2663"/>
          </a:p>
          <a:p>
            <a:pPr>
              <a:lnSpc>
                <a:spcPct val="115000"/>
              </a:lnSpc>
              <a:buClr>
                <a:schemeClr val="dk1"/>
              </a:buClr>
              <a:buSzPct val="34375"/>
            </a:pPr>
            <a:endParaRPr sz="2400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pic>
        <p:nvPicPr>
          <p:cNvPr id="184" name="Google Shape;184;g34d381db2d5_0_91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3169" y="1363987"/>
            <a:ext cx="5897759" cy="3646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b14e3ca79_2_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Clr>
                <a:schemeClr val="dk1"/>
              </a:buClr>
              <a:buSzPct val="31987"/>
            </a:pPr>
            <a:r>
              <a:rPr lang="en-US" sz="2579">
                <a:solidFill>
                  <a:srgbClr val="434343"/>
                </a:solidFill>
              </a:rPr>
              <a:t>Missing components or barriers for transition from MARC to linked data for cataloging (n=32) </a:t>
            </a:r>
            <a:endParaRPr sz="2579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190" name="Google Shape;190;g35b14e3ca79_2_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342900" indent="-276225">
              <a:lnSpc>
                <a:spcPct val="115000"/>
              </a:lnSpc>
              <a:spcBef>
                <a:spcPts val="90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Lack of technical expertise and necessary tools for implementation (e.g., editors, APIs)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Understaffed, lack funding, or have competing priorities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Need for management support and institutional commitment for resources dedicated to linked data initiatives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Perceived lack of immediate benefits or practical applications for users 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Concerns about the integration of linked data with existing workflows and systems (e.g., Alma).  E.g., "copy cataloging" strategy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g34d381db2d5_0_78" descr="Forms response chart. Question title: Ex Libris has released some tools and services supporting the implementation of BIBFRAME in Alma (see the Ex Libris &quot;BIBFRAME Support&quot; article). Can you share where your library currently stands regarding BIBFRAME adoption and implementation?. Number of responses: 33 responses." title="Ex Libris has released some tools and services supporting the implementation of BIBFRAME in Alma (see the Ex Libris &quot;BIBFRAME Support&quot; article). Can you share where your library currently stands regarding BIBFRAME adoption and implementation?"/>
          <p:cNvPicPr preferRelativeResize="0"/>
          <p:nvPr/>
        </p:nvPicPr>
        <p:blipFill rotWithShape="1">
          <a:blip r:embed="rId3">
            <a:alphaModFix/>
          </a:blip>
          <a:srcRect l="17884" t="25876"/>
          <a:stretch/>
        </p:blipFill>
        <p:spPr>
          <a:xfrm>
            <a:off x="1537538" y="1123153"/>
            <a:ext cx="7075745" cy="289719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34d381db2d5_0_7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15000"/>
              </a:lnSpc>
            </a:pPr>
            <a:r>
              <a:rPr lang="en-US" sz="2400">
                <a:solidFill>
                  <a:srgbClr val="434343"/>
                </a:solidFill>
              </a:rPr>
              <a:t>Status on BIBFRAME adoption and implementation (n=33)</a:t>
            </a:r>
            <a:endParaRPr sz="2400"/>
          </a:p>
          <a:p>
            <a:pPr>
              <a:lnSpc>
                <a:spcPct val="115000"/>
              </a:lnSpc>
            </a:pP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d381db2d5_0_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3000"/>
              <a:t>Topics</a:t>
            </a:r>
            <a:endParaRPr sz="3000"/>
          </a:p>
        </p:txBody>
      </p:sp>
      <p:sp>
        <p:nvSpPr>
          <p:cNvPr id="91" name="Google Shape;91;g34d381db2d5_0_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dirty="0">
                <a:latin typeface="Calibri"/>
                <a:ea typeface="Calibri"/>
                <a:cs typeface="Calibri"/>
                <a:sym typeface="Calibri"/>
              </a:rPr>
              <a:t>Part I: Working Group updates</a:t>
            </a:r>
            <a:endParaRPr sz="1950" dirty="0">
              <a:latin typeface="Calibri"/>
              <a:ea typeface="Calibri"/>
              <a:cs typeface="Calibri"/>
              <a:sym typeface="Calibri"/>
            </a:endParaRPr>
          </a:p>
          <a:p>
            <a:pPr marL="514350" indent="-157163">
              <a:lnSpc>
                <a:spcPct val="100000"/>
              </a:lnSpc>
              <a:spcBef>
                <a:spcPts val="0"/>
              </a:spcBef>
              <a:buClr>
                <a:srgbClr val="56000E"/>
              </a:buClr>
              <a:buSzPts val="2500"/>
              <a:buFont typeface="Calibri"/>
              <a:buChar char="•"/>
            </a:pPr>
            <a:r>
              <a:rPr lang="en-US" sz="1875" dirty="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514350" indent="-15716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1875" dirty="0">
                <a:latin typeface="Calibri"/>
                <a:ea typeface="Calibri"/>
                <a:cs typeface="Calibri"/>
                <a:sym typeface="Calibri"/>
              </a:rPr>
              <a:t>What have we accomplished 2024/2025?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514350" indent="-157163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500"/>
              <a:buFont typeface="Calibri"/>
              <a:buChar char="•"/>
            </a:pPr>
            <a:r>
              <a:rPr lang="en-US" sz="1875" dirty="0">
                <a:latin typeface="Calibri"/>
                <a:ea typeface="Calibri"/>
                <a:cs typeface="Calibri"/>
                <a:sym typeface="Calibri"/>
              </a:rPr>
              <a:t>Work areas for 2025/2026</a:t>
            </a:r>
            <a:endParaRPr sz="1875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sz="195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dirty="0">
                <a:latin typeface="Calibri"/>
                <a:ea typeface="Calibri"/>
                <a:cs typeface="Calibri"/>
                <a:sym typeface="Calibri"/>
              </a:rPr>
              <a:t>Part II: Key findings of the community survey on linked data</a:t>
            </a:r>
            <a:endParaRPr sz="1950" dirty="0">
              <a:latin typeface="Calibri"/>
              <a:ea typeface="Calibri"/>
              <a:cs typeface="Calibri"/>
              <a:sym typeface="Calibri"/>
            </a:endParaRPr>
          </a:p>
          <a:p>
            <a:pPr marL="514350" indent="0">
              <a:lnSpc>
                <a:spcPct val="100000"/>
              </a:lnSpc>
              <a:spcBef>
                <a:spcPts val="0"/>
              </a:spcBef>
              <a:buNone/>
            </a:pPr>
            <a:endParaRPr sz="195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950" dirty="0">
                <a:latin typeface="Calibri"/>
                <a:ea typeface="Calibri"/>
                <a:cs typeface="Calibri"/>
                <a:sym typeface="Calibri"/>
              </a:rPr>
              <a:t>Part III: Q&amp;A</a:t>
            </a:r>
            <a:endParaRPr sz="195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4d381db2d5_0_10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625"/>
              <a:t>Why not using linked data tools and services provided by Ex Libris (n=6)</a:t>
            </a:r>
            <a:endParaRPr sz="2625"/>
          </a:p>
          <a:p>
            <a:pPr>
              <a:lnSpc>
                <a:spcPct val="115000"/>
              </a:lnSpc>
            </a:pPr>
            <a:endParaRPr sz="2400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202" name="Google Shape;202;g34d381db2d5_0_10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285750">
              <a:lnSpc>
                <a:spcPct val="115000"/>
              </a:lnSpc>
              <a:spcBef>
                <a:spcPts val="90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No plan to transition away from MARC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Current workloads that prioritize ongoing projects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Concerns about infrastructure adequacy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Insufficient management commitment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Existing limitations imposed by union catalogs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4d381db2d5_0_10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541"/>
              <a:t>Challenges for utilizing Ex Libris linked data features (n=27) </a:t>
            </a:r>
            <a:endParaRPr sz="2541"/>
          </a:p>
          <a:p>
            <a:pPr>
              <a:lnSpc>
                <a:spcPct val="115000"/>
              </a:lnSpc>
            </a:pPr>
            <a:endParaRPr sz="2400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208" name="Google Shape;208;g34d381db2d5_0_10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276225">
              <a:lnSpc>
                <a:spcPct val="115000"/>
              </a:lnSpc>
              <a:spcBef>
                <a:spcPts val="90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Unclear documentation and language barriers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Insufficient features and unclear functionality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A general need for clearer guidance that considers varying levels of technical knowledge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Skepticism about the tangible benefits of these features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Staffing shortages and lack of time to effectively explore and implement new features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42900" indent="-276225">
              <a:lnSpc>
                <a:spcPct val="115000"/>
              </a:lnSpc>
              <a:spcBef>
                <a:spcPts val="0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Limited support for workflows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4d381db2d5_0_1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625"/>
              <a:t>Wish List for Ex Libris's linked data editor (n=22)</a:t>
            </a:r>
            <a:endParaRPr sz="2625"/>
          </a:p>
          <a:p>
            <a:pPr>
              <a:lnSpc>
                <a:spcPct val="115000"/>
              </a:lnSpc>
            </a:pPr>
            <a:endParaRPr sz="2400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214" name="Google Shape;214;g34d381db2d5_0_11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285750">
              <a:lnSpc>
                <a:spcPct val="115000"/>
              </a:lnSpc>
              <a:spcBef>
                <a:spcPts val="90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Accommodate multiple ontologies, such as BIBFRAME and RDA in RDF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a variety of external entities and vocabularies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Enable batch editing of records and visualization of linked data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BIBFRAME implementation by separating Work, Instance, and Item entities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for collaboration with NACO and SACO to create new linked data entities</a:t>
            </a:r>
            <a:endParaRPr sz="825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5b14e3ca79_2_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r>
              <a:rPr lang="en-US" sz="2550"/>
              <a:t>Additional linked data features/services most important to your library (n=18)</a:t>
            </a:r>
            <a:endParaRPr sz="2550"/>
          </a:p>
          <a:p>
            <a:pPr>
              <a:lnSpc>
                <a:spcPct val="115000"/>
              </a:lnSpc>
            </a:pPr>
            <a:endParaRPr sz="2400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220" name="Google Shape;220;g35b14e3ca79_2_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342900" indent="-285750">
              <a:lnSpc>
                <a:spcPct val="115000"/>
              </a:lnSpc>
              <a:spcBef>
                <a:spcPts val="900"/>
              </a:spcBef>
              <a:buSzPts val="2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for BIBFRAME and copy cataloging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Entity URI management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SPARQL and query functionality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Integration with external sources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for large-scale workflows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User experience enhancements through linked data capabilities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900"/>
              </a:spcBef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381db2d5_0_1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171450">
              <a:lnSpc>
                <a:spcPct val="100000"/>
              </a:lnSpc>
            </a:pPr>
            <a:endParaRPr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625"/>
              <a:t>Additional feedback (n=13) </a:t>
            </a:r>
            <a:endParaRPr sz="2625"/>
          </a:p>
          <a:p>
            <a:pPr>
              <a:lnSpc>
                <a:spcPct val="115000"/>
              </a:lnSpc>
            </a:pPr>
            <a:endParaRPr sz="2400"/>
          </a:p>
          <a:p>
            <a:pPr marL="171450">
              <a:lnSpc>
                <a:spcPct val="100000"/>
              </a:lnSpc>
            </a:pPr>
            <a:endParaRPr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226" name="Google Shape;226;g34d381db2d5_0_1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900"/>
              </a:spcBef>
              <a:buClr>
                <a:schemeClr val="dk1"/>
              </a:buClr>
              <a:buSzPts val="1100"/>
              <a:buNone/>
            </a:pPr>
            <a:r>
              <a:rPr lang="en-US" sz="1950">
                <a:latin typeface="Calibri"/>
                <a:ea typeface="Calibri"/>
                <a:cs typeface="Calibri"/>
                <a:sym typeface="Calibri"/>
              </a:rPr>
              <a:t>The responses reflect a mix of interest in collaboration, questions about linked data's immediate and practical benefits, and a strong desire for practical guidance and effective implementation.</a:t>
            </a: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spcBef>
                <a:spcPts val="900"/>
              </a:spcBef>
              <a:buNone/>
            </a:pPr>
            <a:endParaRPr sz="1500" b="1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Respondents thanked the working group for training opportunities!</a:t>
            </a:r>
            <a:endParaRPr sz="18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4d381db2d5_0_6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 marL="171450">
              <a:lnSpc>
                <a:spcPct val="100000"/>
              </a:lnSpc>
            </a:pPr>
            <a:endParaRPr sz="1950"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100000"/>
              </a:lnSpc>
            </a:pPr>
            <a:r>
              <a:rPr lang="en-US" sz="3000"/>
              <a:t>Stay connected</a:t>
            </a:r>
            <a:endParaRPr sz="3000"/>
          </a:p>
          <a:p>
            <a:pPr>
              <a:lnSpc>
                <a:spcPct val="115000"/>
              </a:lnSpc>
            </a:pPr>
            <a:endParaRPr sz="2400"/>
          </a:p>
        </p:txBody>
      </p:sp>
      <p:sp>
        <p:nvSpPr>
          <p:cNvPr id="232" name="Google Shape;232;g34d381db2d5_0_6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Web page: 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  <a:hlinkClick r:id="rId3"/>
              </a:rPr>
              <a:t>https://igelu.org/products-and-initiatives/communities-of-practice/linked-open-data/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Mailing list: 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  <a:hlinkClick r:id="rId4"/>
              </a:rPr>
              <a:t>https://exlibrisusers.org/postorius/lists/lod.exlibrisusers.org/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Slack channel: 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  <a:hlinkClick r:id="rId5"/>
              </a:rPr>
              <a:t>https://tinyurl.com/2p8zprvb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YouTube channel: </a:t>
            </a:r>
            <a:r>
              <a:rPr lang="en-US" sz="1500" u="sng">
                <a:latin typeface="Calibri"/>
                <a:ea typeface="Calibri"/>
                <a:cs typeface="Calibri"/>
                <a:sym typeface="Calibri"/>
                <a:hlinkClick r:id="rId6"/>
              </a:rPr>
              <a:t>https://www.youtube.com/playlist?list=PLr6LDe01r7vI9mkp_b8yqEOtU_k9TI4VH</a:t>
            </a:r>
            <a:endParaRPr sz="1500">
              <a:solidFill>
                <a:srgbClr val="1D1C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solidFill>
                <a:srgbClr val="1D1C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500">
                <a:solidFill>
                  <a:srgbClr val="1D1C1D"/>
                </a:solidFill>
                <a:latin typeface="Calibri"/>
                <a:ea typeface="Calibri"/>
                <a:cs typeface="Calibri"/>
                <a:sym typeface="Calibri"/>
              </a:rPr>
              <a:t>Coordinator: Xiaoli Li, </a:t>
            </a:r>
            <a:r>
              <a:rPr lang="en-US" sz="1500" u="sng">
                <a:solidFill>
                  <a:srgbClr val="1D1C1D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xlli@ucdavis.edu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500">
              <a:latin typeface="Calibri"/>
              <a:ea typeface="Calibri"/>
              <a:cs typeface="Calibri"/>
              <a:sym typeface="Calibr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2700">
                <a:latin typeface="Play"/>
                <a:ea typeface="Play"/>
                <a:cs typeface="Play"/>
                <a:sym typeface="Play"/>
              </a:rPr>
              <a:t>Thank you! </a:t>
            </a:r>
            <a:endParaRPr sz="27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53c8ee36b5_0_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25"/>
          </a:xfrm>
          <a:prstGeom prst="rect">
            <a:avLst/>
          </a:prstGeom>
        </p:spPr>
        <p:txBody>
          <a:bodyPr spcFirstLastPara="1" wrap="square" lIns="68569" tIns="34275" rIns="68569" bIns="34275" anchor="b" anchorCtr="0">
            <a:normAutofit/>
          </a:bodyPr>
          <a:lstStyle/>
          <a:p>
            <a:r>
              <a:rPr lang="en-US" sz="3000"/>
              <a:t>Part I: Working Group updates</a:t>
            </a:r>
            <a:endParaRPr sz="3000"/>
          </a:p>
          <a:p>
            <a:endParaRPr/>
          </a:p>
        </p:txBody>
      </p:sp>
      <p:sp>
        <p:nvSpPr>
          <p:cNvPr id="97" name="Google Shape;97;g353c8ee36b5_0_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225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750"/>
              </a:spcBef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d381db2d5_0_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2700" dirty="0"/>
              <a:t>Introduction - who we are</a:t>
            </a:r>
            <a:endParaRPr sz="2700" dirty="0"/>
          </a:p>
        </p:txBody>
      </p:sp>
      <p:sp>
        <p:nvSpPr>
          <p:cNvPr id="103" name="Google Shape;103;g34d381db2d5_0_9"/>
          <p:cNvSpPr txBox="1">
            <a:spLocks noGrp="1"/>
          </p:cNvSpPr>
          <p:nvPr>
            <p:ph type="body" idx="1"/>
          </p:nvPr>
        </p:nvSpPr>
        <p:spPr>
          <a:xfrm>
            <a:off x="595294" y="1198444"/>
            <a:ext cx="4189725" cy="300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700"/>
              <a:buNone/>
            </a:pP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ELUNA:</a:t>
            </a:r>
            <a:endParaRPr sz="1200" b="1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Xiaoli Li (University of California, Davis) - Coordinator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15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Amanda Xu (National Agricultural Library)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Greta Heng (San Diego State University)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Jim Hahn (University of Pennsylvania)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00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Ken Varnum (University of Michigan)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15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Lihong Zhu (Washington State University)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15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Laura Akerman (Emory University)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600"/>
              <a:buNone/>
            </a:pP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200" b="1" dirty="0" err="1">
                <a:latin typeface="Calibri"/>
                <a:ea typeface="Calibri"/>
                <a:cs typeface="Calibri"/>
                <a:sym typeface="Calibri"/>
              </a:rPr>
              <a:t>IGeLU</a:t>
            </a:r>
            <a:r>
              <a:rPr lang="en-US" sz="1200" b="1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15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Hans Schürmann (Swiss Library Service Platform)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15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Stefan Schuh (Austrian Library Network and Service Ltd)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  <a:p>
            <a:pPr marL="342900" indent="-252413">
              <a:lnSpc>
                <a:spcPct val="115000"/>
              </a:lnSpc>
              <a:spcBef>
                <a:spcPts val="0"/>
              </a:spcBef>
              <a:buSzPts val="1700"/>
              <a:buFont typeface="Calibri"/>
              <a:buChar char="•"/>
            </a:pP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Verónica R.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Parsiale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(International </a:t>
            </a:r>
            <a:r>
              <a:rPr lang="en-US" sz="1200" dirty="0" err="1">
                <a:latin typeface="Calibri"/>
                <a:ea typeface="Calibri"/>
                <a:cs typeface="Calibri"/>
                <a:sym typeface="Calibri"/>
              </a:rPr>
              <a:t>Labour</a:t>
            </a:r>
            <a:r>
              <a:rPr lang="en-US" sz="1200" dirty="0">
                <a:latin typeface="Calibri"/>
                <a:ea typeface="Calibri"/>
                <a:cs typeface="Calibri"/>
                <a:sym typeface="Calibri"/>
              </a:rPr>
              <a:t> Organization Library)</a:t>
            </a:r>
            <a:endParaRPr sz="1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34d381db2d5_0_9"/>
          <p:cNvSpPr txBox="1"/>
          <p:nvPr/>
        </p:nvSpPr>
        <p:spPr>
          <a:xfrm>
            <a:off x="4785019" y="1123407"/>
            <a:ext cx="3968775" cy="28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spAutoFit/>
          </a:bodyPr>
          <a:lstStyle/>
          <a:p>
            <a:r>
              <a:rPr lang="en-US" sz="1200" b="1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Liaison to other working groups:</a:t>
            </a:r>
            <a:endParaRPr sz="1200" b="1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52413"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Joanne Rowan (University of Auckland) - Community Zone Management Group*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52413"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Catherine Grove (Northwestern University) - Alma 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52413">
              <a:lnSpc>
                <a:spcPct val="115000"/>
              </a:lnSpc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Heather Pretty (Memorial University of Newfoundland) - Alma Authority FG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47650">
              <a:lnSpc>
                <a:spcPct val="115000"/>
              </a:lnSpc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Corinna Baksik (Harvard Library) - </a:t>
            </a: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ELUNA Primo  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47650">
              <a:lnSpc>
                <a:spcPct val="115000"/>
              </a:lnSpc>
              <a:buClr>
                <a:schemeClr val="dk1"/>
              </a:buClr>
              <a:buSzPts val="16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 </a:t>
            </a:r>
            <a:r>
              <a:rPr lang="en-US" sz="1200" dirty="0" err="1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Kluzek</a:t>
            </a: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University College London) - </a:t>
            </a:r>
            <a:r>
              <a:rPr lang="en-US" sz="1200" dirty="0" err="1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IGeLU</a:t>
            </a: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Primo  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52413"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Vickie Kline (York College of Pennsylvania) - Summon 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52413">
              <a:buClr>
                <a:schemeClr val="dk1"/>
              </a:buClr>
              <a:buSzPts val="1700"/>
              <a:buFont typeface="Calibri"/>
              <a:buChar char="•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Wendy Robertson (University of Iowa) - </a:t>
            </a:r>
            <a:r>
              <a:rPr lang="en-US" sz="1200" dirty="0" err="1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Esploro</a:t>
            </a:r>
            <a:endParaRPr sz="1200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endParaRPr sz="1200" b="1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r>
              <a:rPr lang="en-US" sz="1200" b="1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Liaison to Steering Committee:</a:t>
            </a:r>
            <a:endParaRPr sz="1200" b="1" dirty="0">
              <a:solidFill>
                <a:srgbClr val="96715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219075">
              <a:buClr>
                <a:schemeClr val="dk1"/>
              </a:buClr>
              <a:buSzPts val="1000"/>
              <a:buFont typeface="Calibri"/>
              <a:buChar char="●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Tabitha </a:t>
            </a:r>
            <a:r>
              <a:rPr lang="en-US" sz="1200" dirty="0" err="1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Ochtera</a:t>
            </a: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(Molloy University) </a:t>
            </a: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- ELUNA</a:t>
            </a:r>
          </a:p>
          <a:p>
            <a:pPr marL="342900" indent="-219075">
              <a:buClr>
                <a:schemeClr val="dk1"/>
              </a:buClr>
              <a:buSzPts val="1000"/>
              <a:buFont typeface="Lato"/>
              <a:buChar char="●"/>
            </a:pP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Wei Xuan (University of Manitoba Libraries) - </a:t>
            </a:r>
            <a:r>
              <a:rPr lang="en-US" sz="1200" dirty="0" err="1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IGeLU</a:t>
            </a:r>
            <a:r>
              <a:rPr lang="en-US" sz="1200" dirty="0">
                <a:solidFill>
                  <a:srgbClr val="96715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Lato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20E5B6-18F7-CFAF-825B-2EC2C3D16187}"/>
              </a:ext>
            </a:extLst>
          </p:cNvPr>
          <p:cNvSpPr txBox="1"/>
          <p:nvPr/>
        </p:nvSpPr>
        <p:spPr>
          <a:xfrm>
            <a:off x="809194" y="4499553"/>
            <a:ext cx="53394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Ebe Kartus (until April 2025), Kirsten Clark (until June 2025) </a:t>
            </a:r>
            <a:endParaRPr lang="en-US" sz="1200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599FF2-46B5-C669-D62E-FDDF56687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393" y="4483832"/>
            <a:ext cx="572513" cy="3858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4d381db2d5_0_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2700"/>
              <a:t>Introduction - what we do</a:t>
            </a:r>
            <a:endParaRPr sz="2700"/>
          </a:p>
        </p:txBody>
      </p:sp>
      <p:sp>
        <p:nvSpPr>
          <p:cNvPr id="110" name="Google Shape;110;g34d381db2d5_0_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257175" indent="-209550">
              <a:lnSpc>
                <a:spcPct val="115000"/>
              </a:lnSpc>
              <a:spcBef>
                <a:spcPts val="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Monitor and support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 Ex Libris linked data development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marL="257175" indent="-20955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Promote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the implementation of linked data features in Ex Libris products and services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marL="257175" indent="-20955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Encourage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discussions and information exchange among the user community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marL="257175" indent="-20955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training and learning opportunities through town hall meetings and conference presentations, etc.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marL="257175" indent="-20955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Solicit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linked open data use cases, ideas and examples from the community 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marL="257175" indent="-20955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Communicate and collaborate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with other working groups to develop common strategies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  <a:p>
            <a:pPr marL="257175" indent="-209550">
              <a:lnSpc>
                <a:spcPct val="115000"/>
              </a:lnSpc>
              <a:spcBef>
                <a:spcPts val="600"/>
              </a:spcBef>
              <a:buSzPts val="1800"/>
              <a:buFont typeface="Calibri"/>
              <a:buChar char="•"/>
            </a:pPr>
            <a:r>
              <a:rPr lang="en-US" sz="1350" b="1">
                <a:latin typeface="Calibri"/>
                <a:ea typeface="Calibri"/>
                <a:cs typeface="Calibri"/>
                <a:sym typeface="Calibri"/>
              </a:rPr>
              <a:t>Monitor and report</a:t>
            </a:r>
            <a:r>
              <a:rPr lang="en-US" sz="1350">
                <a:latin typeface="Calibri"/>
                <a:ea typeface="Calibri"/>
                <a:cs typeface="Calibri"/>
                <a:sym typeface="Calibri"/>
              </a:rPr>
              <a:t> on external developments and projects related to linked data in libraries</a:t>
            </a:r>
            <a:endParaRPr sz="13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4d381db2d5_0_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sz="2700"/>
              <a:t>What we have accomplished</a:t>
            </a:r>
            <a:endParaRPr sz="2700"/>
          </a:p>
        </p:txBody>
      </p:sp>
      <p:sp>
        <p:nvSpPr>
          <p:cNvPr id="116" name="Google Shape;116;g34d381db2d5_0_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75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Work areas for 2024/25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42900" indent="-257175">
              <a:lnSpc>
                <a:spcPct val="115000"/>
              </a:lnSpc>
              <a:spcBef>
                <a:spcPts val="0"/>
              </a:spcBef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education, training, and community meetings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57175">
              <a:lnSpc>
                <a:spcPct val="115000"/>
              </a:lnSpc>
              <a:spcBef>
                <a:spcPts val="0"/>
              </a:spcBef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Support the implementation of BIBFRAME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57175">
              <a:lnSpc>
                <a:spcPct val="115000"/>
              </a:lnSpc>
              <a:spcBef>
                <a:spcPts val="0"/>
              </a:spcBef>
              <a:buSzPts val="18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Monitor new linked data features in Ex Libris discovery services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Advocate for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supporting official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RDA in Alma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indent="-285750">
              <a:lnSpc>
                <a:spcPct val="115000"/>
              </a:lnSpc>
              <a:spcBef>
                <a:spcPts val="0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Explore the intersection of linked data, knowledge graphs, and AI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4d381db2d5_0_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700"/>
              <a:t>Support education </a:t>
            </a:r>
            <a:endParaRPr sz="2700"/>
          </a:p>
        </p:txBody>
      </p:sp>
      <p:sp>
        <p:nvSpPr>
          <p:cNvPr id="122" name="Google Shape;122;g34d381db2d5_0_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Clr>
                <a:srgbClr val="56000E"/>
              </a:buClr>
              <a:buSzPts val="20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Highlights of the subgroup’s work: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Designed a survey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Organized a community meeting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857250" lvl="2" indent="-190500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Topic: Getting Started with LC BIBFRAME Data in Alma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57250" lvl="2" indent="-209550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Date: April 22, 2025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857250" lvl="2" indent="-209550">
              <a:lnSpc>
                <a:spcPct val="115000"/>
              </a:lnSpc>
              <a:spcBef>
                <a:spcPts val="375"/>
              </a:spcBef>
              <a:buSzPts val="2400"/>
              <a:buFont typeface="Calibri"/>
              <a:buChar char="•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Meeting recording: </a:t>
            </a:r>
            <a:r>
              <a:rPr lang="en-US" sz="18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https://youtu.be/ASTLkWXNwPE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171825" indent="-2143125">
              <a:spcBef>
                <a:spcPts val="750"/>
              </a:spcBef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Subgroup members: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	Catherine Grove, Ken Varnum (convener),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Xiaoli Li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d381db2d5_0_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700"/>
              <a:t>Support the implementation of BIBFRAME</a:t>
            </a:r>
            <a:r>
              <a:rPr lang="en-US" sz="3000"/>
              <a:t> </a:t>
            </a:r>
            <a:endParaRPr sz="3000"/>
          </a:p>
        </p:txBody>
      </p:sp>
      <p:sp>
        <p:nvSpPr>
          <p:cNvPr id="128" name="Google Shape;128;g34d381db2d5_0_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95000"/>
              </a:lnSpc>
              <a:spcBef>
                <a:spcPts val="0"/>
              </a:spcBef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Highlights of the subgroup’s work: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90500">
              <a:lnSpc>
                <a:spcPct val="95000"/>
              </a:lnSpc>
              <a:spcBef>
                <a:spcPts val="375"/>
              </a:spcBef>
              <a:buSzPts val="2200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Contributed to the Town Hall Meeting “</a:t>
            </a:r>
            <a:r>
              <a:rPr lang="en-US" sz="16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Getting Started with LC BIBFRAME Data in Alma</a:t>
            </a: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90500">
              <a:lnSpc>
                <a:spcPct val="95000"/>
              </a:lnSpc>
              <a:spcBef>
                <a:spcPts val="375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Developing </a:t>
            </a:r>
            <a:r>
              <a:rPr lang="en-US" sz="165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documentation</a:t>
            </a: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 to support Alma users in the implementation of BIBFRAME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90500">
              <a:lnSpc>
                <a:spcPct val="95000"/>
              </a:lnSpc>
              <a:spcBef>
                <a:spcPts val="375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Testing BIBFRAME features in Alma and bringing BIBFRAME related issues to Ex Libris’ attention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190500">
              <a:lnSpc>
                <a:spcPct val="95000"/>
              </a:lnSpc>
              <a:spcBef>
                <a:spcPts val="375"/>
              </a:spcBef>
              <a:buSzPts val="2200"/>
              <a:buFont typeface="Calibri"/>
              <a:buChar char="•"/>
            </a:pP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Contributing to Ex Libris Linked Data co-development initiatives (e.g. Alma Linked Data Editor)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  <a:p>
            <a:pPr marL="3171825" indent="-2143125">
              <a:lnSpc>
                <a:spcPct val="70000"/>
              </a:lnSpc>
              <a:spcBef>
                <a:spcPts val="750"/>
              </a:spcBef>
              <a:buNone/>
            </a:pPr>
            <a:r>
              <a:rPr lang="en-US" sz="1650" b="1">
                <a:latin typeface="Calibri"/>
                <a:ea typeface="Calibri"/>
                <a:cs typeface="Calibri"/>
                <a:sym typeface="Calibri"/>
              </a:rPr>
              <a:t>Subgroup members:</a:t>
            </a: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	Amanda Xu, Greta Heng (convener),</a:t>
            </a:r>
            <a:br>
              <a:rPr lang="en-US" sz="165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650">
                <a:latin typeface="Calibri"/>
                <a:ea typeface="Calibri"/>
                <a:cs typeface="Calibri"/>
                <a:sym typeface="Calibri"/>
              </a:rPr>
              <a:t>Heather Pretty, Stefan Schuh</a:t>
            </a:r>
            <a:endParaRPr sz="165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4d381db2d5_0_4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2700"/>
              <a:t>Monitor new linked data features in discovery </a:t>
            </a:r>
            <a:endParaRPr sz="2700"/>
          </a:p>
        </p:txBody>
      </p:sp>
      <p:sp>
        <p:nvSpPr>
          <p:cNvPr id="134" name="Google Shape;134;g34d381db2d5_0_4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Highlights of the subgroup’s work: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Monitoring new linked data features and issues in discovery interfaces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Working on a cheat sheet to support Alma users in the implementation of Person Entity in Primo VE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514350" lvl="1" indent="-200025">
              <a:lnSpc>
                <a:spcPct val="115000"/>
              </a:lnSpc>
              <a:spcBef>
                <a:spcPts val="375"/>
              </a:spcBef>
              <a:buSzPts val="2400"/>
              <a:buFont typeface="Calibri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Working on a white paper related to linked data in discovery interfaces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3171825" indent="-2143125">
              <a:spcBef>
                <a:spcPts val="750"/>
              </a:spcBef>
              <a:buNone/>
            </a:pPr>
            <a:r>
              <a:rPr lang="en-US" sz="1800" b="1">
                <a:latin typeface="Calibri"/>
                <a:ea typeface="Calibri"/>
                <a:cs typeface="Calibri"/>
                <a:sym typeface="Calibri"/>
              </a:rPr>
              <a:t>Subgroup members: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	Lihong Zhu (convener), Joanne Rowan, Laura Akerman, Vickie Kline, </a:t>
            </a:r>
            <a:r>
              <a:rPr lang="en-US" sz="1800"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Ebe Kartus</a:t>
            </a: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 (until April 2025)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Yellow Orange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1391</Words>
  <Application>Microsoft Office PowerPoint</Application>
  <PresentationFormat>On-screen Show (16:9)</PresentationFormat>
  <Paragraphs>187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Calibri</vt:lpstr>
      <vt:lpstr>Arial</vt:lpstr>
      <vt:lpstr>Libre Franklin Medium</vt:lpstr>
      <vt:lpstr>Libre Franklin</vt:lpstr>
      <vt:lpstr>Lato</vt:lpstr>
      <vt:lpstr>Play</vt:lpstr>
      <vt:lpstr>Simple Light</vt:lpstr>
      <vt:lpstr>Office Theme</vt:lpstr>
      <vt:lpstr>Linked Open Data Community of Practice Working Group Updates</vt:lpstr>
      <vt:lpstr>Topics</vt:lpstr>
      <vt:lpstr>Part I: Working Group updates </vt:lpstr>
      <vt:lpstr>Introduction - who we are</vt:lpstr>
      <vt:lpstr>Introduction - what we do</vt:lpstr>
      <vt:lpstr>What we have accomplished</vt:lpstr>
      <vt:lpstr>Support education </vt:lpstr>
      <vt:lpstr>Support the implementation of BIBFRAME </vt:lpstr>
      <vt:lpstr>Monitor new linked data features in discovery </vt:lpstr>
      <vt:lpstr>Advocate for supporting official RDA in Alma</vt:lpstr>
      <vt:lpstr>Explore the intersection of LOD, knowledge graphs, &amp; AI </vt:lpstr>
      <vt:lpstr>Work areas for 2025/2026 </vt:lpstr>
      <vt:lpstr> Need your linked data use cases/user stories  </vt:lpstr>
      <vt:lpstr>Part II:  Key findings of the community survey </vt:lpstr>
      <vt:lpstr> Which country is your institution located in? (n=33) </vt:lpstr>
      <vt:lpstr>Level of expertise with respect to linked data  (n=33)</vt:lpstr>
      <vt:lpstr>   Have plans or desire to transition from MARC to linked data for cataloging? (n=22)      </vt:lpstr>
      <vt:lpstr>  Missing components or barriers for transition from MARC to linked data for cataloging (n=32)   </vt:lpstr>
      <vt:lpstr> Status on BIBFRAME adoption and implementation (n=33) </vt:lpstr>
      <vt:lpstr>   Why not using linked data tools and services provided by Ex Libris (n=6)   </vt:lpstr>
      <vt:lpstr>   Challenges for utilizing Ex Libris linked data features (n=27)    </vt:lpstr>
      <vt:lpstr>   Wish List for Ex Libris's linked data editor (n=22)   </vt:lpstr>
      <vt:lpstr>   Additional linked data features/services most important to your library (n=18)   </vt:lpstr>
      <vt:lpstr>   Additional feedback (n=13)    </vt:lpstr>
      <vt:lpstr> Stay connected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Xiaoli Li</cp:lastModifiedBy>
  <cp:revision>4</cp:revision>
  <dcterms:modified xsi:type="dcterms:W3CDTF">2025-09-14T09:22:30Z</dcterms:modified>
</cp:coreProperties>
</file>