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 id="285" r:id="rId5"/>
    <p:sldId id="277" r:id="rId6"/>
    <p:sldId id="278" r:id="rId7"/>
    <p:sldId id="284" r:id="rId8"/>
    <p:sldId id="279" r:id="rId9"/>
    <p:sldId id="257" r:id="rId10"/>
    <p:sldId id="258" r:id="rId11"/>
    <p:sldId id="280" r:id="rId12"/>
    <p:sldId id="270" r:id="rId13"/>
    <p:sldId id="272" r:id="rId14"/>
    <p:sldId id="269" r:id="rId15"/>
    <p:sldId id="281" r:id="rId16"/>
    <p:sldId id="286" r:id="rId17"/>
    <p:sldId id="282" r:id="rId18"/>
    <p:sldId id="287" r:id="rId19"/>
    <p:sldId id="283" r:id="rId20"/>
    <p:sldId id="273" r:id="rId21"/>
    <p:sldId id="274" r:id="rId22"/>
    <p:sldId id="271" r:id="rId23"/>
    <p:sldId id="26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4E1E-4681-B2AA-61B0-E7A2ADD9F8A0}"/>
              </a:ext>
            </a:extLst>
          </p:cNvPr>
          <p:cNvSpPr>
            <a:spLocks noGrp="1"/>
          </p:cNvSpPr>
          <p:nvPr>
            <p:ph type="ctrTitle"/>
          </p:nvPr>
        </p:nvSpPr>
        <p:spPr>
          <a:xfrm>
            <a:off x="1524000" y="1122363"/>
            <a:ext cx="9144000" cy="2387600"/>
          </a:xfrm>
        </p:spPr>
        <p:txBody>
          <a:bodyPr anchor="b"/>
          <a:lstStyle>
            <a:lvl1pPr algn="l">
              <a:defRPr sz="6000">
                <a:solidFill>
                  <a:srgbClr val="730B06"/>
                </a:solidFill>
              </a:defRPr>
            </a:lvl1pPr>
          </a:lstStyle>
          <a:p>
            <a:r>
              <a:rPr lang="en-US"/>
              <a:t>Click to edit Master title style</a:t>
            </a:r>
            <a:endParaRPr lang="en-SG" dirty="0"/>
          </a:p>
        </p:txBody>
      </p:sp>
      <p:sp>
        <p:nvSpPr>
          <p:cNvPr id="3" name="Subtitle 2">
            <a:extLst>
              <a:ext uri="{FF2B5EF4-FFF2-40B4-BE49-F238E27FC236}">
                <a16:creationId xmlns:a16="http://schemas.microsoft.com/office/drawing/2014/main" id="{D6D46B06-7E22-16E1-696D-70345963A465}"/>
              </a:ext>
            </a:extLst>
          </p:cNvPr>
          <p:cNvSpPr>
            <a:spLocks noGrp="1"/>
          </p:cNvSpPr>
          <p:nvPr>
            <p:ph type="subTitle" idx="1"/>
          </p:nvPr>
        </p:nvSpPr>
        <p:spPr>
          <a:xfrm>
            <a:off x="1524000" y="3602038"/>
            <a:ext cx="4949952" cy="1655762"/>
          </a:xfrm>
        </p:spPr>
        <p:txBody>
          <a:bodyPr/>
          <a:lstStyle>
            <a:lvl1pPr marL="0" indent="0" algn="l">
              <a:buNone/>
              <a:defRPr sz="2400">
                <a:solidFill>
                  <a:schemeClr val="tx2">
                    <a:lumMod val="60000"/>
                    <a:lumOff val="4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dirty="0"/>
          </a:p>
        </p:txBody>
      </p:sp>
      <p:sp>
        <p:nvSpPr>
          <p:cNvPr id="4" name="Date Placeholder 3">
            <a:extLst>
              <a:ext uri="{FF2B5EF4-FFF2-40B4-BE49-F238E27FC236}">
                <a16:creationId xmlns:a16="http://schemas.microsoft.com/office/drawing/2014/main" id="{DF4CDCB6-FC78-66EA-3425-4CD284E6F40E}"/>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5" name="Footer Placeholder 4">
            <a:extLst>
              <a:ext uri="{FF2B5EF4-FFF2-40B4-BE49-F238E27FC236}">
                <a16:creationId xmlns:a16="http://schemas.microsoft.com/office/drawing/2014/main" id="{87775FD4-B9B2-144F-16A2-C25B7DF932E3}"/>
              </a:ext>
            </a:extLst>
          </p:cNvPr>
          <p:cNvSpPr>
            <a:spLocks noGrp="1"/>
          </p:cNvSpPr>
          <p:nvPr>
            <p:ph type="ftr" sz="quarter" idx="11"/>
          </p:nvPr>
        </p:nvSpPr>
        <p:spPr/>
        <p:txBody>
          <a:bodyPr/>
          <a:lstStyle>
            <a:lvl1pPr>
              <a:defRPr>
                <a:solidFill>
                  <a:srgbClr val="730B06"/>
                </a:solidFill>
              </a:defRPr>
            </a:lvl1pPr>
          </a:lstStyle>
          <a:p>
            <a:endParaRPr lang="en-US"/>
          </a:p>
        </p:txBody>
      </p:sp>
      <p:pic>
        <p:nvPicPr>
          <p:cNvPr id="12" name="Picture 11" descr="A black background with red text and a silhouette of a city&#10;&#10;AI-generated content may be incorrect.">
            <a:extLst>
              <a:ext uri="{FF2B5EF4-FFF2-40B4-BE49-F238E27FC236}">
                <a16:creationId xmlns:a16="http://schemas.microsoft.com/office/drawing/2014/main" id="{7BD3E2D4-C3C6-B461-E1EC-C23076F5A8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4727" y="4178073"/>
            <a:ext cx="6367272" cy="2178277"/>
          </a:xfrm>
          <a:prstGeom prst="rect">
            <a:avLst/>
          </a:prstGeom>
        </p:spPr>
      </p:pic>
    </p:spTree>
    <p:extLst>
      <p:ext uri="{BB962C8B-B14F-4D97-AF65-F5344CB8AC3E}">
        <p14:creationId xmlns:p14="http://schemas.microsoft.com/office/powerpoint/2010/main" val="1021921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03899-16BC-7DAB-B63C-9DBB0828BE96}"/>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8BBEE7DD-98E2-3346-B766-0425EBFF6FB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3DD44A28-AF3C-4F9F-7D42-C629D452C43A}"/>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5" name="Footer Placeholder 4">
            <a:extLst>
              <a:ext uri="{FF2B5EF4-FFF2-40B4-BE49-F238E27FC236}">
                <a16:creationId xmlns:a16="http://schemas.microsoft.com/office/drawing/2014/main" id="{B8F572C5-F787-2DB5-A63F-72B9B0B861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453025-D2E0-CC72-CD03-81F7147DB1F7}"/>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8" name="Picture 7" descr="A black background with red text and a silhouette of a city&#10;&#10;AI-generated content may be incorrect.">
            <a:extLst>
              <a:ext uri="{FF2B5EF4-FFF2-40B4-BE49-F238E27FC236}">
                <a16:creationId xmlns:a16="http://schemas.microsoft.com/office/drawing/2014/main" id="{4E0D69AF-9506-06F5-136E-A3F2DB516A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1649" y="185738"/>
            <a:ext cx="3657600" cy="1251284"/>
          </a:xfrm>
          <a:prstGeom prst="rect">
            <a:avLst/>
          </a:prstGeom>
        </p:spPr>
      </p:pic>
    </p:spTree>
    <p:extLst>
      <p:ext uri="{BB962C8B-B14F-4D97-AF65-F5344CB8AC3E}">
        <p14:creationId xmlns:p14="http://schemas.microsoft.com/office/powerpoint/2010/main" val="578209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75DA16-8C42-7EC9-4585-FCFDB4E725B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C496D29D-AAE4-30AA-683B-942B11D86FE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97629B32-009E-C827-4B43-6DCF9B4A66CA}"/>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5" name="Footer Placeholder 4">
            <a:extLst>
              <a:ext uri="{FF2B5EF4-FFF2-40B4-BE49-F238E27FC236}">
                <a16:creationId xmlns:a16="http://schemas.microsoft.com/office/drawing/2014/main" id="{5B1661BF-3C84-5ECD-3ABC-203A12F282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D0298A-EFB3-16FE-C97C-8E12C3AA76F7}"/>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8" name="Picture 7" descr="A black background with red text and a silhouette of a city&#10;&#10;AI-generated content may be incorrect.">
            <a:extLst>
              <a:ext uri="{FF2B5EF4-FFF2-40B4-BE49-F238E27FC236}">
                <a16:creationId xmlns:a16="http://schemas.microsoft.com/office/drawing/2014/main" id="{0AFE3C8D-8133-1318-D901-A4F815B51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5476247"/>
            <a:ext cx="3657600" cy="1251284"/>
          </a:xfrm>
          <a:prstGeom prst="rect">
            <a:avLst/>
          </a:prstGeom>
        </p:spPr>
      </p:pic>
    </p:spTree>
    <p:extLst>
      <p:ext uri="{BB962C8B-B14F-4D97-AF65-F5344CB8AC3E}">
        <p14:creationId xmlns:p14="http://schemas.microsoft.com/office/powerpoint/2010/main" val="1317846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7EE4E-C2E5-994A-0F4C-3F71AF48CDDD}"/>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150C2ACD-85AC-372E-2671-3BE75FD94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5FD0DB71-C24F-D49E-5BF0-429C4DBEA69B}"/>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5" name="Footer Placeholder 4">
            <a:extLst>
              <a:ext uri="{FF2B5EF4-FFF2-40B4-BE49-F238E27FC236}">
                <a16:creationId xmlns:a16="http://schemas.microsoft.com/office/drawing/2014/main" id="{570EF29D-D478-5F0E-2B14-58C843854B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956C29-9078-EE1E-F188-B0908CF57C40}"/>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8" name="Picture 7" descr="A black background with red text and a silhouette of a city&#10;&#10;AI-generated content may be incorrect.">
            <a:extLst>
              <a:ext uri="{FF2B5EF4-FFF2-40B4-BE49-F238E27FC236}">
                <a16:creationId xmlns:a16="http://schemas.microsoft.com/office/drawing/2014/main" id="{9073B384-E0E6-C4B9-153B-435914BE6E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159035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21DE0-B7B6-3872-F865-94EB47AC73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EFEC49A1-CD4C-21FC-A4EF-CB054612EDD5}"/>
              </a:ext>
            </a:extLst>
          </p:cNvPr>
          <p:cNvSpPr>
            <a:spLocks noGrp="1"/>
          </p:cNvSpPr>
          <p:nvPr>
            <p:ph type="body" idx="1"/>
          </p:nvPr>
        </p:nvSpPr>
        <p:spPr>
          <a:xfrm>
            <a:off x="831850" y="4589463"/>
            <a:ext cx="7961020" cy="1500187"/>
          </a:xfrm>
        </p:spPr>
        <p:txBody>
          <a:bodyPr/>
          <a:lstStyle>
            <a:lvl1pPr marL="0" indent="0">
              <a:buNone/>
              <a:defRPr sz="2400">
                <a:solidFill>
                  <a:schemeClr val="tx2">
                    <a:lumMod val="60000"/>
                    <a:lumOff val="40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EDC48E6-32CC-E3C2-105F-6DCF9A826B74}"/>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5" name="Footer Placeholder 4">
            <a:extLst>
              <a:ext uri="{FF2B5EF4-FFF2-40B4-BE49-F238E27FC236}">
                <a16:creationId xmlns:a16="http://schemas.microsoft.com/office/drawing/2014/main" id="{97B96795-204C-B63E-FB79-D7BA810AC1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138D0-B195-0649-9C12-B63C73F905FC}"/>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8" name="Picture 7" descr="A black background with red text and a silhouette of a city&#10;&#10;AI-generated content may be incorrect.">
            <a:extLst>
              <a:ext uri="{FF2B5EF4-FFF2-40B4-BE49-F238E27FC236}">
                <a16:creationId xmlns:a16="http://schemas.microsoft.com/office/drawing/2014/main" id="{736528D1-9738-E2FB-D056-D9F940A041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266714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B6ABE-01EC-9831-FFFE-211A1D5DA993}"/>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58A38A5D-6050-65E0-1A67-DED12BED6C4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5994283-8938-5C55-FA20-22E60A3D21E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ECB5E4D-BC22-0B5B-AAA9-2C4D74C37B9F}"/>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6" name="Footer Placeholder 5">
            <a:extLst>
              <a:ext uri="{FF2B5EF4-FFF2-40B4-BE49-F238E27FC236}">
                <a16:creationId xmlns:a16="http://schemas.microsoft.com/office/drawing/2014/main" id="{E9E0C1ED-3A45-006C-ABBB-D55CDF8202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5F097B-BC03-2B4A-2741-DBF8B939399A}"/>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9" name="Picture 8" descr="A black background with red text and a silhouette of a city&#10;&#10;AI-generated content may be incorrect.">
            <a:extLst>
              <a:ext uri="{FF2B5EF4-FFF2-40B4-BE49-F238E27FC236}">
                <a16:creationId xmlns:a16="http://schemas.microsoft.com/office/drawing/2014/main" id="{B901A80B-A42D-F6E6-D893-E647D76778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2556182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3FC7-58B7-A13E-65DA-DCE00525C7F6}"/>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08D35582-3704-6786-5F05-2CD0F8E489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52D5F53-6E7A-99D8-62B3-2D9F3DE32B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9E6DDD9B-F299-03EE-ACF7-FC0C361A07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A5945B3-9B4D-4F2E-FE36-17614B815E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1FA1FEF8-5A36-D541-6F2E-03264A580751}"/>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8" name="Footer Placeholder 7">
            <a:extLst>
              <a:ext uri="{FF2B5EF4-FFF2-40B4-BE49-F238E27FC236}">
                <a16:creationId xmlns:a16="http://schemas.microsoft.com/office/drawing/2014/main" id="{CE589310-E892-DF26-6983-9ECDFDB677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75D732-6083-1397-5D00-A4C393093342}"/>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11" name="Picture 10" descr="A black background with red text and a silhouette of a city&#10;&#10;AI-generated content may be incorrect.">
            <a:extLst>
              <a:ext uri="{FF2B5EF4-FFF2-40B4-BE49-F238E27FC236}">
                <a16:creationId xmlns:a16="http://schemas.microsoft.com/office/drawing/2014/main" id="{372E172F-8845-5C15-44BB-487532B5EE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333448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92F52-4F45-EE26-E2F6-22F6BE3E9718}"/>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8017693C-F85C-167A-753C-F4AD06F6CB03}"/>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4" name="Footer Placeholder 3">
            <a:extLst>
              <a:ext uri="{FF2B5EF4-FFF2-40B4-BE49-F238E27FC236}">
                <a16:creationId xmlns:a16="http://schemas.microsoft.com/office/drawing/2014/main" id="{61E65690-7403-803A-BEF6-A9CF1DA8F1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4C4F1B-9309-0968-8F95-B86BCA1CE381}"/>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7" name="Picture 6" descr="A black background with red text and a silhouette of a city&#10;&#10;AI-generated content may be incorrect.">
            <a:extLst>
              <a:ext uri="{FF2B5EF4-FFF2-40B4-BE49-F238E27FC236}">
                <a16:creationId xmlns:a16="http://schemas.microsoft.com/office/drawing/2014/main" id="{B468F558-E11E-BFC7-AF9E-060CE61F75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40821"/>
            <a:ext cx="3657600" cy="1251284"/>
          </a:xfrm>
          <a:prstGeom prst="rect">
            <a:avLst/>
          </a:prstGeom>
        </p:spPr>
      </p:pic>
    </p:spTree>
    <p:extLst>
      <p:ext uri="{BB962C8B-B14F-4D97-AF65-F5344CB8AC3E}">
        <p14:creationId xmlns:p14="http://schemas.microsoft.com/office/powerpoint/2010/main" val="3309349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BE7629-53F0-EABA-7669-B227A4775020}"/>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3" name="Footer Placeholder 2">
            <a:extLst>
              <a:ext uri="{FF2B5EF4-FFF2-40B4-BE49-F238E27FC236}">
                <a16:creationId xmlns:a16="http://schemas.microsoft.com/office/drawing/2014/main" id="{BADB0331-27EC-7CC1-5E7C-32EC076C21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791DCE-AEF6-A008-2295-A51302765366}"/>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6" name="Picture 5" descr="A black background with red text and a silhouette of a city&#10;&#10;AI-generated content may be incorrect.">
            <a:extLst>
              <a:ext uri="{FF2B5EF4-FFF2-40B4-BE49-F238E27FC236}">
                <a16:creationId xmlns:a16="http://schemas.microsoft.com/office/drawing/2014/main" id="{B75382D0-6F62-B845-783C-D44DA6EA38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81114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5BFBD-F324-1232-3BCD-6589F5A5E6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61E7615C-95E1-DCC9-18C6-12F6A2E28D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937C118A-26F4-F11F-FB26-58F2544420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BA85B56-B8DE-5D97-E6C2-12E5BFE44BDA}"/>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6" name="Footer Placeholder 5">
            <a:extLst>
              <a:ext uri="{FF2B5EF4-FFF2-40B4-BE49-F238E27FC236}">
                <a16:creationId xmlns:a16="http://schemas.microsoft.com/office/drawing/2014/main" id="{CDD1DF62-2E0E-43BB-BF6F-00925CAA87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E5479E-5635-83EB-C221-084B3EA2E06D}"/>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9" name="Picture 8" descr="A black background with red text and a silhouette of a city&#10;&#10;AI-generated content may be incorrect.">
            <a:extLst>
              <a:ext uri="{FF2B5EF4-FFF2-40B4-BE49-F238E27FC236}">
                <a16:creationId xmlns:a16="http://schemas.microsoft.com/office/drawing/2014/main" id="{F71B33AA-52CC-C836-86A1-AC824ECD20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3167337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9F923-5B62-5000-1AE5-7939C9882C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8B93942D-7139-70EF-9819-198F919D58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SG"/>
          </a:p>
        </p:txBody>
      </p:sp>
      <p:sp>
        <p:nvSpPr>
          <p:cNvPr id="4" name="Text Placeholder 3">
            <a:extLst>
              <a:ext uri="{FF2B5EF4-FFF2-40B4-BE49-F238E27FC236}">
                <a16:creationId xmlns:a16="http://schemas.microsoft.com/office/drawing/2014/main" id="{9B690B1E-EE2B-D618-468C-40696B0702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4AB3CAC-4658-FB6F-E7F3-794EEE182EBF}"/>
              </a:ext>
            </a:extLst>
          </p:cNvPr>
          <p:cNvSpPr>
            <a:spLocks noGrp="1"/>
          </p:cNvSpPr>
          <p:nvPr>
            <p:ph type="dt" sz="half" idx="10"/>
          </p:nvPr>
        </p:nvSpPr>
        <p:spPr/>
        <p:txBody>
          <a:bodyPr/>
          <a:lstStyle/>
          <a:p>
            <a:fld id="{3C4ECB0C-2A1F-4661-A6A6-9F894D326BE4}" type="datetimeFigureOut">
              <a:rPr lang="en-US" smtClean="0"/>
              <a:t>9/9/2025</a:t>
            </a:fld>
            <a:endParaRPr lang="en-US"/>
          </a:p>
        </p:txBody>
      </p:sp>
      <p:sp>
        <p:nvSpPr>
          <p:cNvPr id="6" name="Footer Placeholder 5">
            <a:extLst>
              <a:ext uri="{FF2B5EF4-FFF2-40B4-BE49-F238E27FC236}">
                <a16:creationId xmlns:a16="http://schemas.microsoft.com/office/drawing/2014/main" id="{9EF96BF8-BE1A-B016-262E-1B0E1948B7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764686-C415-CD01-928F-C537CDFCD283}"/>
              </a:ext>
            </a:extLst>
          </p:cNvPr>
          <p:cNvSpPr>
            <a:spLocks noGrp="1"/>
          </p:cNvSpPr>
          <p:nvPr>
            <p:ph type="sldNum" sz="quarter" idx="12"/>
          </p:nvPr>
        </p:nvSpPr>
        <p:spPr/>
        <p:txBody>
          <a:bodyPr/>
          <a:lstStyle/>
          <a:p>
            <a:fld id="{73BBACAE-1390-4E0F-A62F-E1C81355FB94}" type="slidenum">
              <a:rPr lang="en-US" smtClean="0"/>
              <a:t>‹#›</a:t>
            </a:fld>
            <a:endParaRPr lang="en-US"/>
          </a:p>
        </p:txBody>
      </p:sp>
      <p:pic>
        <p:nvPicPr>
          <p:cNvPr id="9" name="Picture 8" descr="A black background with red text and a silhouette of a city&#10;&#10;AI-generated content may be incorrect.">
            <a:extLst>
              <a:ext uri="{FF2B5EF4-FFF2-40B4-BE49-F238E27FC236}">
                <a16:creationId xmlns:a16="http://schemas.microsoft.com/office/drawing/2014/main" id="{1F939200-ACF7-3562-D065-D00B16A9D8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534765"/>
            <a:ext cx="3657600" cy="1251284"/>
          </a:xfrm>
          <a:prstGeom prst="rect">
            <a:avLst/>
          </a:prstGeom>
        </p:spPr>
      </p:pic>
    </p:spTree>
    <p:extLst>
      <p:ext uri="{BB962C8B-B14F-4D97-AF65-F5344CB8AC3E}">
        <p14:creationId xmlns:p14="http://schemas.microsoft.com/office/powerpoint/2010/main" val="2843774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3A22AC-D06F-68A7-02EF-D9966FDB0A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dirty="0"/>
          </a:p>
        </p:txBody>
      </p:sp>
      <p:sp>
        <p:nvSpPr>
          <p:cNvPr id="3" name="Text Placeholder 2">
            <a:extLst>
              <a:ext uri="{FF2B5EF4-FFF2-40B4-BE49-F238E27FC236}">
                <a16:creationId xmlns:a16="http://schemas.microsoft.com/office/drawing/2014/main" id="{462F71BA-9DC1-C87A-98E8-35EA555F8F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dirty="0"/>
          </a:p>
        </p:txBody>
      </p:sp>
      <p:sp>
        <p:nvSpPr>
          <p:cNvPr id="4" name="Date Placeholder 3">
            <a:extLst>
              <a:ext uri="{FF2B5EF4-FFF2-40B4-BE49-F238E27FC236}">
                <a16:creationId xmlns:a16="http://schemas.microsoft.com/office/drawing/2014/main" id="{83A4C806-6F19-ABC2-EE5D-B9BFC9130F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730B06"/>
                </a:solidFill>
              </a:defRPr>
            </a:lvl1pPr>
          </a:lstStyle>
          <a:p>
            <a:fld id="{3C4ECB0C-2A1F-4661-A6A6-9F894D326BE4}" type="datetimeFigureOut">
              <a:rPr lang="en-US" smtClean="0"/>
              <a:t>9/9/2025</a:t>
            </a:fld>
            <a:endParaRPr lang="en-US"/>
          </a:p>
        </p:txBody>
      </p:sp>
      <p:sp>
        <p:nvSpPr>
          <p:cNvPr id="5" name="Footer Placeholder 4">
            <a:extLst>
              <a:ext uri="{FF2B5EF4-FFF2-40B4-BE49-F238E27FC236}">
                <a16:creationId xmlns:a16="http://schemas.microsoft.com/office/drawing/2014/main" id="{EFA328D2-D6D9-1303-6ED3-CA8097723D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730B06"/>
                </a:solidFill>
              </a:defRPr>
            </a:lvl1pPr>
          </a:lstStyle>
          <a:p>
            <a:endParaRPr lang="en-US"/>
          </a:p>
        </p:txBody>
      </p:sp>
      <p:sp>
        <p:nvSpPr>
          <p:cNvPr id="6" name="Slide Number Placeholder 5">
            <a:extLst>
              <a:ext uri="{FF2B5EF4-FFF2-40B4-BE49-F238E27FC236}">
                <a16:creationId xmlns:a16="http://schemas.microsoft.com/office/drawing/2014/main" id="{F7BBD586-D00C-280A-76C5-17848463EE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730B06"/>
                </a:solidFill>
              </a:defRPr>
            </a:lvl1pPr>
          </a:lstStyle>
          <a:p>
            <a:fld id="{73BBACAE-1390-4E0F-A62F-E1C81355FB94}" type="slidenum">
              <a:rPr lang="en-US" smtClean="0"/>
              <a:t>‹#›</a:t>
            </a:fld>
            <a:endParaRPr lang="en-US"/>
          </a:p>
        </p:txBody>
      </p:sp>
    </p:spTree>
    <p:extLst>
      <p:ext uri="{BB962C8B-B14F-4D97-AF65-F5344CB8AC3E}">
        <p14:creationId xmlns:p14="http://schemas.microsoft.com/office/powerpoint/2010/main" val="325705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730B0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730B0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730B0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730B0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730B0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730B0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edwardre@laccd.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ibguides.wlac.edu/ld.php?content_id=82220192" TargetMode="External"/><Relationship Id="rId2" Type="http://schemas.openxmlformats.org/officeDocument/2006/relationships/hyperlink" Target="https://libguides.wlac.edu/ld.php?content_id=8222018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79EA-A8F5-4503-89AA-5EAED9CA11F9}"/>
              </a:ext>
            </a:extLst>
          </p:cNvPr>
          <p:cNvSpPr>
            <a:spLocks noGrp="1"/>
          </p:cNvSpPr>
          <p:nvPr>
            <p:ph type="ctrTitle"/>
          </p:nvPr>
        </p:nvSpPr>
        <p:spPr/>
        <p:txBody>
          <a:bodyPr>
            <a:normAutofit fontScale="90000"/>
          </a:bodyPr>
          <a:lstStyle/>
          <a:p>
            <a:r>
              <a:rPr lang="en-US" dirty="0"/>
              <a:t>Empowering Innovation: A Deep Dive into Aha Ideas Advanced CERV</a:t>
            </a:r>
          </a:p>
        </p:txBody>
      </p:sp>
      <p:sp>
        <p:nvSpPr>
          <p:cNvPr id="3" name="Subtitle 2">
            <a:extLst>
              <a:ext uri="{FF2B5EF4-FFF2-40B4-BE49-F238E27FC236}">
                <a16:creationId xmlns:a16="http://schemas.microsoft.com/office/drawing/2014/main" id="{1D3DBEE4-4C80-4823-ADEF-A231300C65CD}"/>
              </a:ext>
            </a:extLst>
          </p:cNvPr>
          <p:cNvSpPr>
            <a:spLocks noGrp="1"/>
          </p:cNvSpPr>
          <p:nvPr>
            <p:ph type="subTitle" idx="1"/>
          </p:nvPr>
        </p:nvSpPr>
        <p:spPr/>
        <p:txBody>
          <a:bodyPr>
            <a:normAutofit lnSpcReduction="10000"/>
          </a:bodyPr>
          <a:lstStyle/>
          <a:p>
            <a:r>
              <a:rPr lang="en-US" dirty="0"/>
              <a:t>Ryan Edwards</a:t>
            </a:r>
          </a:p>
          <a:p>
            <a:r>
              <a:rPr lang="en-US" dirty="0"/>
              <a:t>ELUNA Aha Admin and Systems Librarian</a:t>
            </a:r>
          </a:p>
          <a:p>
            <a:r>
              <a:rPr lang="en-US" dirty="0"/>
              <a:t>September 2025</a:t>
            </a:r>
          </a:p>
        </p:txBody>
      </p:sp>
    </p:spTree>
    <p:extLst>
      <p:ext uri="{BB962C8B-B14F-4D97-AF65-F5344CB8AC3E}">
        <p14:creationId xmlns:p14="http://schemas.microsoft.com/office/powerpoint/2010/main" val="3079831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4E3FB-9353-A95B-DD68-26CC917A05AB}"/>
              </a:ext>
            </a:extLst>
          </p:cNvPr>
          <p:cNvSpPr>
            <a:spLocks noGrp="1"/>
          </p:cNvSpPr>
          <p:nvPr>
            <p:ph type="title"/>
          </p:nvPr>
        </p:nvSpPr>
        <p:spPr/>
        <p:txBody>
          <a:bodyPr/>
          <a:lstStyle/>
          <a:p>
            <a:r>
              <a:rPr lang="en-US" dirty="0"/>
              <a:t>Transition</a:t>
            </a:r>
          </a:p>
        </p:txBody>
      </p:sp>
      <p:sp>
        <p:nvSpPr>
          <p:cNvPr id="3" name="Content Placeholder 2">
            <a:extLst>
              <a:ext uri="{FF2B5EF4-FFF2-40B4-BE49-F238E27FC236}">
                <a16:creationId xmlns:a16="http://schemas.microsoft.com/office/drawing/2014/main" id="{917D87AB-1EC5-2A1A-0050-9AF8F3E4AA09}"/>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In 2022, PHP7 was end of life, writing a new version of NERS was significant development task</a:t>
            </a:r>
          </a:p>
          <a:p>
            <a:r>
              <a:rPr lang="en-US" sz="2400" dirty="0">
                <a:latin typeface="Arial" panose="020B0604020202020204" pitchFamily="34" charset="0"/>
                <a:cs typeface="Arial" panose="020B0604020202020204" pitchFamily="34" charset="0"/>
              </a:rPr>
              <a:t>Steering committee asked about the business continuity strategy of relying on a single volunteer to support a core function of the user organizations</a:t>
            </a:r>
          </a:p>
          <a:p>
            <a:r>
              <a:rPr lang="en-US" sz="2400" dirty="0">
                <a:latin typeface="Arial" panose="020B0604020202020204" pitchFamily="34" charset="0"/>
                <a:cs typeface="Arial" panose="020B0604020202020204" pitchFamily="34" charset="0"/>
              </a:rPr>
              <a:t>2023 - Commissioned to look for a NERS replacement, but could not find a software that could meet all of </a:t>
            </a:r>
            <a:r>
              <a:rPr lang="en-US" sz="2400" dirty="0" err="1">
                <a:latin typeface="Arial" panose="020B0604020202020204" pitchFamily="34" charset="0"/>
                <a:cs typeface="Arial" panose="020B0604020202020204" pitchFamily="34" charset="0"/>
              </a:rPr>
              <a:t>IGeLU</a:t>
            </a:r>
            <a:r>
              <a:rPr lang="en-US" sz="2400" dirty="0">
                <a:latin typeface="Arial" panose="020B0604020202020204" pitchFamily="34" charset="0"/>
                <a:cs typeface="Arial" panose="020B0604020202020204" pitchFamily="34" charset="0"/>
              </a:rPr>
              <a:t> and ELUNA’s functional requirements</a:t>
            </a:r>
          </a:p>
        </p:txBody>
      </p:sp>
    </p:spTree>
    <p:extLst>
      <p:ext uri="{BB962C8B-B14F-4D97-AF65-F5344CB8AC3E}">
        <p14:creationId xmlns:p14="http://schemas.microsoft.com/office/powerpoint/2010/main" val="3303371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25EE9-FBE6-4BE1-8F2D-B98D918646C4}"/>
              </a:ext>
            </a:extLst>
          </p:cNvPr>
          <p:cNvSpPr>
            <a:spLocks noGrp="1"/>
          </p:cNvSpPr>
          <p:nvPr>
            <p:ph type="title"/>
          </p:nvPr>
        </p:nvSpPr>
        <p:spPr/>
        <p:txBody>
          <a:bodyPr/>
          <a:lstStyle/>
          <a:p>
            <a:r>
              <a:rPr lang="en-US" dirty="0"/>
              <a:t>Recommendations</a:t>
            </a:r>
          </a:p>
        </p:txBody>
      </p:sp>
      <p:sp>
        <p:nvSpPr>
          <p:cNvPr id="3" name="Content Placeholder 2">
            <a:extLst>
              <a:ext uri="{FF2B5EF4-FFF2-40B4-BE49-F238E27FC236}">
                <a16:creationId xmlns:a16="http://schemas.microsoft.com/office/drawing/2014/main" id="{807D54E6-7A24-444F-A2C7-FEE33F9F501A}"/>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Aha and refactoring the current system NERS are the only viable candidates to move forward for consideration as potential replacement products, with additional review for final selection</a:t>
            </a:r>
          </a:p>
          <a:p>
            <a:pPr lvl="0"/>
            <a:r>
              <a:rPr lang="en-US" sz="2400" dirty="0">
                <a:latin typeface="Arial" panose="020B0604020202020204" pitchFamily="34" charset="0"/>
                <a:cs typeface="Arial" panose="020B0604020202020204" pitchFamily="34" charset="0"/>
              </a:rPr>
              <a:t>Consultation is necessary with Working Groups and Communities of Practice using the current system for yearly Enhancements processes and member elections, to determine the required number of administrators for each group. Guidelines should be developed to assist the groups in this determination, with the key consideration of one of the replacement products (Aha) partially basing the cost of subscription on the number of such user accounts</a:t>
            </a:r>
          </a:p>
          <a:p>
            <a:endParaRPr lang="en-US" dirty="0"/>
          </a:p>
        </p:txBody>
      </p:sp>
    </p:spTree>
    <p:extLst>
      <p:ext uri="{BB962C8B-B14F-4D97-AF65-F5344CB8AC3E}">
        <p14:creationId xmlns:p14="http://schemas.microsoft.com/office/powerpoint/2010/main" val="2378751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E6EF5-5EB3-4861-82FE-CBA9FA0A042A}"/>
              </a:ext>
            </a:extLst>
          </p:cNvPr>
          <p:cNvSpPr>
            <a:spLocks noGrp="1"/>
          </p:cNvSpPr>
          <p:nvPr>
            <p:ph type="title"/>
          </p:nvPr>
        </p:nvSpPr>
        <p:spPr/>
        <p:txBody>
          <a:bodyPr/>
          <a:lstStyle/>
          <a:p>
            <a:r>
              <a:rPr lang="en-US" dirty="0"/>
              <a:t>Why was Aha selected as a platform?</a:t>
            </a:r>
          </a:p>
        </p:txBody>
      </p:sp>
      <p:sp>
        <p:nvSpPr>
          <p:cNvPr id="3" name="Content Placeholder 2">
            <a:extLst>
              <a:ext uri="{FF2B5EF4-FFF2-40B4-BE49-F238E27FC236}">
                <a16:creationId xmlns:a16="http://schemas.microsoft.com/office/drawing/2014/main" id="{649CEAA1-EA38-425C-848C-1E59167EBD11}"/>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Most affordable platform</a:t>
            </a:r>
          </a:p>
        </p:txBody>
      </p:sp>
    </p:spTree>
    <p:extLst>
      <p:ext uri="{BB962C8B-B14F-4D97-AF65-F5344CB8AC3E}">
        <p14:creationId xmlns:p14="http://schemas.microsoft.com/office/powerpoint/2010/main" val="1346455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A7FC1-3C63-422C-8899-AC3BD52A6921}"/>
              </a:ext>
            </a:extLst>
          </p:cNvPr>
          <p:cNvSpPr>
            <a:spLocks noGrp="1"/>
          </p:cNvSpPr>
          <p:nvPr>
            <p:ph type="title"/>
          </p:nvPr>
        </p:nvSpPr>
        <p:spPr/>
        <p:txBody>
          <a:bodyPr/>
          <a:lstStyle/>
          <a:p>
            <a:r>
              <a:rPr lang="en-US" dirty="0"/>
              <a:t>How Does Aha Support our Community Processes?</a:t>
            </a:r>
          </a:p>
        </p:txBody>
      </p:sp>
      <p:sp>
        <p:nvSpPr>
          <p:cNvPr id="3" name="Content Placeholder 2">
            <a:extLst>
              <a:ext uri="{FF2B5EF4-FFF2-40B4-BE49-F238E27FC236}">
                <a16:creationId xmlns:a16="http://schemas.microsoft.com/office/drawing/2014/main" id="{99DD80E5-7489-4C5D-865E-8583EDE83C2E}"/>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active members to submit enhancement requests for their contracted products with Ex Libris, in accordance with the ELUNA and </a:t>
            </a:r>
            <a:r>
              <a:rPr lang="en-US" sz="2400" dirty="0" err="1">
                <a:latin typeface="Arial" panose="020B0604020202020204" pitchFamily="34" charset="0"/>
                <a:cs typeface="Arial" panose="020B0604020202020204" pitchFamily="34" charset="0"/>
              </a:rPr>
              <a:t>IGeLU</a:t>
            </a:r>
            <a:r>
              <a:rPr lang="en-US" sz="2400" dirty="0">
                <a:latin typeface="Arial" panose="020B0604020202020204" pitchFamily="34" charset="0"/>
                <a:cs typeface="Arial" panose="020B0604020202020204" pitchFamily="34" charset="0"/>
              </a:rPr>
              <a:t> Product Development Collaboration Agreements</a:t>
            </a:r>
          </a:p>
          <a:p>
            <a:r>
              <a:rPr lang="en-US" sz="2400" dirty="0">
                <a:latin typeface="Arial" panose="020B0604020202020204" pitchFamily="34" charset="0"/>
                <a:cs typeface="Arial" panose="020B0604020202020204" pitchFamily="34" charset="0"/>
              </a:rPr>
              <a:t>edit requests and track conversations including comments from Ex Libris</a:t>
            </a:r>
          </a:p>
          <a:p>
            <a:r>
              <a:rPr lang="en-US" sz="2400" dirty="0">
                <a:latin typeface="Arial" panose="020B0604020202020204" pitchFamily="34" charset="0"/>
                <a:cs typeface="Arial" panose="020B0604020202020204" pitchFamily="34" charset="0"/>
              </a:rPr>
              <a:t>Be able to export requests or ballot to Excel or email</a:t>
            </a:r>
          </a:p>
          <a:p>
            <a:r>
              <a:rPr lang="en-US" sz="2400" dirty="0">
                <a:latin typeface="Arial" panose="020B0604020202020204" pitchFamily="34" charset="0"/>
                <a:cs typeface="Arial" panose="020B0604020202020204" pitchFamily="34" charset="0"/>
              </a:rPr>
              <a:t>Be able to attach videos, screenshots, etc. to requests</a:t>
            </a:r>
          </a:p>
          <a:p>
            <a:r>
              <a:rPr lang="en-US" sz="2400" dirty="0">
                <a:latin typeface="Arial" panose="020B0604020202020204" pitchFamily="34" charset="0"/>
                <a:cs typeface="Arial" panose="020B0604020202020204" pitchFamily="34" charset="0"/>
              </a:rPr>
              <a:t>Have the ability to tag requests/comments and search for them.</a:t>
            </a:r>
          </a:p>
        </p:txBody>
      </p:sp>
    </p:spTree>
    <p:extLst>
      <p:ext uri="{BB962C8B-B14F-4D97-AF65-F5344CB8AC3E}">
        <p14:creationId xmlns:p14="http://schemas.microsoft.com/office/powerpoint/2010/main" val="3230143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30A97-B761-42EE-AC35-A0B15D4FF74D}"/>
              </a:ext>
            </a:extLst>
          </p:cNvPr>
          <p:cNvSpPr>
            <a:spLocks noGrp="1"/>
          </p:cNvSpPr>
          <p:nvPr>
            <p:ph type="title"/>
          </p:nvPr>
        </p:nvSpPr>
        <p:spPr/>
        <p:txBody>
          <a:bodyPr/>
          <a:lstStyle/>
          <a:p>
            <a:r>
              <a:rPr lang="en-US" dirty="0"/>
              <a:t>Guidelines for Creating an Actionable Enhancement Request</a:t>
            </a:r>
          </a:p>
        </p:txBody>
      </p:sp>
      <p:sp>
        <p:nvSpPr>
          <p:cNvPr id="3" name="Content Placeholder 2">
            <a:extLst>
              <a:ext uri="{FF2B5EF4-FFF2-40B4-BE49-F238E27FC236}">
                <a16:creationId xmlns:a16="http://schemas.microsoft.com/office/drawing/2014/main" id="{10D1C465-27B4-4CE5-989E-D7394EB52575}"/>
              </a:ext>
            </a:extLst>
          </p:cNvPr>
          <p:cNvSpPr>
            <a:spLocks noGrp="1"/>
          </p:cNvSpPr>
          <p:nvPr>
            <p:ph idx="1"/>
          </p:nvPr>
        </p:nvSpPr>
        <p:spPr/>
        <p:txBody>
          <a:bodyPr>
            <a:normAutofit lnSpcReduction="10000"/>
          </a:bodyPr>
          <a:lstStyle/>
          <a:p>
            <a:pPr marL="0" indent="0">
              <a:buNone/>
            </a:pPr>
            <a:r>
              <a:rPr lang="en-US" sz="2400" dirty="0">
                <a:latin typeface="Arial" panose="020B0604020202020204" pitchFamily="34" charset="0"/>
                <a:cs typeface="Arial" panose="020B0604020202020204" pitchFamily="34" charset="0"/>
              </a:rPr>
              <a:t>1. Check the Enhancement Portal to see something like your request has already been submitted. If not, carry on. </a:t>
            </a:r>
          </a:p>
          <a:p>
            <a:pPr marL="0" indent="0">
              <a:buNone/>
            </a:pPr>
            <a:r>
              <a:rPr lang="en-US" sz="2400" dirty="0">
                <a:latin typeface="Arial" panose="020B0604020202020204" pitchFamily="34" charset="0"/>
                <a:cs typeface="Arial" panose="020B0604020202020204" pitchFamily="34" charset="0"/>
              </a:rPr>
              <a:t>2. Create a short and descriptive title. </a:t>
            </a:r>
          </a:p>
          <a:p>
            <a:pPr marL="0" indent="0">
              <a:buNone/>
            </a:pPr>
            <a:r>
              <a:rPr lang="en-US" sz="2400" dirty="0">
                <a:latin typeface="Arial" panose="020B0604020202020204" pitchFamily="34" charset="0"/>
                <a:cs typeface="Arial" panose="020B0604020202020204" pitchFamily="34" charset="0"/>
              </a:rPr>
              <a:t>3. Describe the functionality being requested, in detail, including: a.) Technical requirements b.) Non-technical requirements c.) Clear, concise user story- As a &lt;&lt;patron, staff, system administrator&gt;&gt;, I would like to &lt;&lt;xxx&gt;&gt; so that I can &lt;&lt;</a:t>
            </a:r>
            <a:r>
              <a:rPr lang="en-US" sz="2400" dirty="0" err="1">
                <a:latin typeface="Arial" panose="020B0604020202020204" pitchFamily="34" charset="0"/>
                <a:cs typeface="Arial" panose="020B0604020202020204" pitchFamily="34" charset="0"/>
              </a:rPr>
              <a:t>yyy</a:t>
            </a:r>
            <a:r>
              <a:rPr lang="en-US" sz="2400" dirty="0">
                <a:latin typeface="Arial" panose="020B0604020202020204" pitchFamily="34" charset="0"/>
                <a:cs typeface="Arial" panose="020B0604020202020204" pitchFamily="34" charset="0"/>
              </a:rPr>
              <a:t>&gt;&gt; d.) Justification/impact–Why is this enhancement important? What is the impact if this is developed or not developed? </a:t>
            </a:r>
            <a:r>
              <a:rPr lang="en-US" sz="2400" dirty="0" err="1">
                <a:latin typeface="Arial" panose="020B0604020202020204" pitchFamily="34" charset="0"/>
                <a:cs typeface="Arial" panose="020B0604020202020204" pitchFamily="34" charset="0"/>
              </a:rPr>
              <a:t>e.</a:t>
            </a:r>
            <a:r>
              <a:rPr lang="en-US" sz="2400" dirty="0">
                <a:latin typeface="Arial" panose="020B0604020202020204" pitchFamily="34" charset="0"/>
                <a:cs typeface="Arial" panose="020B0604020202020204" pitchFamily="34" charset="0"/>
              </a:rPr>
              <a:t>) Replicate steps with screenshots and attachments if available/appropriate </a:t>
            </a:r>
          </a:p>
          <a:p>
            <a:pPr marL="0" indent="0">
              <a:buNone/>
            </a:pPr>
            <a:r>
              <a:rPr lang="en-US" sz="2400" dirty="0">
                <a:latin typeface="Arial" panose="020B0604020202020204" pitchFamily="34" charset="0"/>
                <a:cs typeface="Arial" panose="020B0604020202020204" pitchFamily="34" charset="0"/>
              </a:rPr>
              <a:t>4. Once you’re ready, follow the instructions for how to submit your enhancement idea.</a:t>
            </a:r>
          </a:p>
        </p:txBody>
      </p:sp>
    </p:spTree>
    <p:extLst>
      <p:ext uri="{BB962C8B-B14F-4D97-AF65-F5344CB8AC3E}">
        <p14:creationId xmlns:p14="http://schemas.microsoft.com/office/powerpoint/2010/main" val="3246778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68DA5-5BE0-4FA9-93FA-938B6224C8FD}"/>
              </a:ext>
            </a:extLst>
          </p:cNvPr>
          <p:cNvSpPr>
            <a:spLocks noGrp="1"/>
          </p:cNvSpPr>
          <p:nvPr>
            <p:ph type="title"/>
          </p:nvPr>
        </p:nvSpPr>
        <p:spPr>
          <a:xfrm>
            <a:off x="838200" y="138622"/>
            <a:ext cx="10515600" cy="1325563"/>
          </a:xfrm>
        </p:spPr>
        <p:txBody>
          <a:bodyPr/>
          <a:lstStyle/>
          <a:p>
            <a:r>
              <a:rPr lang="en-US" dirty="0"/>
              <a:t>Tips</a:t>
            </a:r>
          </a:p>
        </p:txBody>
      </p:sp>
      <p:sp>
        <p:nvSpPr>
          <p:cNvPr id="3" name="Content Placeholder 2">
            <a:extLst>
              <a:ext uri="{FF2B5EF4-FFF2-40B4-BE49-F238E27FC236}">
                <a16:creationId xmlns:a16="http://schemas.microsoft.com/office/drawing/2014/main" id="{EED0A3F1-CF9B-4CA5-9ADF-5F6EF95457D0}"/>
              </a:ext>
            </a:extLst>
          </p:cNvPr>
          <p:cNvSpPr>
            <a:spLocks noGrp="1"/>
          </p:cNvSpPr>
          <p:nvPr>
            <p:ph idx="1"/>
          </p:nvPr>
        </p:nvSpPr>
        <p:spPr>
          <a:xfrm>
            <a:off x="838200" y="1322286"/>
            <a:ext cx="10515600" cy="4351338"/>
          </a:xfrm>
        </p:spPr>
        <p:txBody>
          <a:bodyPr>
            <a:normAutofit/>
          </a:bodyPr>
          <a:lstStyle/>
          <a:p>
            <a:pPr marL="0" indent="0">
              <a:buNone/>
            </a:pPr>
            <a:r>
              <a:rPr lang="en-US" dirty="0">
                <a:latin typeface="Arial" panose="020B0604020202020204" pitchFamily="34" charset="0"/>
                <a:cs typeface="Arial" panose="020B0604020202020204" pitchFamily="34" charset="0"/>
              </a:rPr>
              <a:t>● </a:t>
            </a:r>
            <a:r>
              <a:rPr lang="en-US" sz="3100" dirty="0">
                <a:latin typeface="Arial" panose="020B0604020202020204" pitchFamily="34" charset="0"/>
                <a:cs typeface="Arial" panose="020B0604020202020204" pitchFamily="34" charset="0"/>
              </a:rPr>
              <a:t>Write the problem in a positive statement </a:t>
            </a:r>
          </a:p>
          <a:p>
            <a:pPr lvl="1"/>
            <a:r>
              <a:rPr lang="en-US" dirty="0">
                <a:latin typeface="Arial" panose="020B0604020202020204" pitchFamily="34" charset="0"/>
                <a:cs typeface="Arial" panose="020B0604020202020204" pitchFamily="34" charset="0"/>
              </a:rPr>
              <a:t>NOT-‘There is no...’ or ‘We can’t...’ </a:t>
            </a:r>
          </a:p>
          <a:p>
            <a:pPr lvl="1"/>
            <a:r>
              <a:rPr lang="en-US" dirty="0">
                <a:latin typeface="Arial" panose="020B0604020202020204" pitchFamily="34" charset="0"/>
                <a:cs typeface="Arial" panose="020B0604020202020204" pitchFamily="34" charset="0"/>
              </a:rPr>
              <a:t>RATHER-‘We would like the ability to..’ or ‘Allow option for…’ </a:t>
            </a:r>
          </a:p>
          <a:p>
            <a:pPr lvl="1"/>
            <a:r>
              <a:rPr lang="en-US" dirty="0">
                <a:latin typeface="Arial" panose="020B0604020202020204" pitchFamily="34" charset="0"/>
                <a:cs typeface="Arial" panose="020B0604020202020204" pitchFamily="34" charset="0"/>
              </a:rPr>
              <a:t>Do not include multiple requests within a single enhancement submission. </a:t>
            </a:r>
          </a:p>
          <a:p>
            <a:pPr lvl="1"/>
            <a:r>
              <a:rPr lang="en-US" dirty="0">
                <a:latin typeface="Arial" panose="020B0604020202020204" pitchFamily="34" charset="0"/>
                <a:cs typeface="Arial" panose="020B0604020202020204" pitchFamily="34" charset="0"/>
              </a:rPr>
              <a:t>Do not rely on referring to an Idea Exchange request to explain the requested functionality; provide all the information a user needs to evaluate the request via the Enhancement Portal. </a:t>
            </a:r>
          </a:p>
        </p:txBody>
      </p:sp>
    </p:spTree>
    <p:extLst>
      <p:ext uri="{BB962C8B-B14F-4D97-AF65-F5344CB8AC3E}">
        <p14:creationId xmlns:p14="http://schemas.microsoft.com/office/powerpoint/2010/main" val="1438756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7998E-7C40-43EE-9BBB-47D38B9164AD}"/>
              </a:ext>
            </a:extLst>
          </p:cNvPr>
          <p:cNvSpPr>
            <a:spLocks noGrp="1"/>
          </p:cNvSpPr>
          <p:nvPr>
            <p:ph type="title"/>
          </p:nvPr>
        </p:nvSpPr>
        <p:spPr/>
        <p:txBody>
          <a:bodyPr/>
          <a:lstStyle/>
          <a:p>
            <a:r>
              <a:rPr lang="en-US" dirty="0"/>
              <a:t>Tips</a:t>
            </a:r>
          </a:p>
        </p:txBody>
      </p:sp>
      <p:sp>
        <p:nvSpPr>
          <p:cNvPr id="3" name="Content Placeholder 2">
            <a:extLst>
              <a:ext uri="{FF2B5EF4-FFF2-40B4-BE49-F238E27FC236}">
                <a16:creationId xmlns:a16="http://schemas.microsoft.com/office/drawing/2014/main" id="{1954498E-358E-4044-BC2C-3FF634F01277}"/>
              </a:ext>
            </a:extLst>
          </p:cNvPr>
          <p:cNvSpPr>
            <a:spLocks noGrp="1"/>
          </p:cNvSpPr>
          <p:nvPr>
            <p:ph idx="1"/>
          </p:nvPr>
        </p:nvSpPr>
        <p:spPr/>
        <p:txBody>
          <a:bodyPr>
            <a:normAutofit/>
          </a:bodyPr>
          <a:lstStyle/>
          <a:p>
            <a:pPr lvl="1"/>
            <a:r>
              <a:rPr lang="en-US" dirty="0">
                <a:latin typeface="Arial" panose="020B0604020202020204" pitchFamily="34" charset="0"/>
                <a:cs typeface="Arial" panose="020B0604020202020204" pitchFamily="34" charset="0"/>
              </a:rPr>
              <a:t>Do describe the desired outcome of the enhancement but do not specify how it should be done; Ex Libris will need to determine development paths and possibilities.</a:t>
            </a:r>
          </a:p>
          <a:p>
            <a:pPr lvl="1"/>
            <a:r>
              <a:rPr lang="en-US" dirty="0">
                <a:latin typeface="Arial" panose="020B0604020202020204" pitchFamily="34" charset="0"/>
                <a:cs typeface="Arial" panose="020B0604020202020204" pitchFamily="34" charset="0"/>
              </a:rPr>
              <a:t>Once you’ve created a draft, have someone who is not familiar with the workflow read the document. Incorporate their feedback to make the document clearer. </a:t>
            </a:r>
          </a:p>
          <a:p>
            <a:pPr lvl="1"/>
            <a:r>
              <a:rPr lang="en-US" dirty="0">
                <a:latin typeface="Arial" panose="020B0604020202020204" pitchFamily="34" charset="0"/>
                <a:cs typeface="Arial" panose="020B0604020202020204" pitchFamily="34" charset="0"/>
              </a:rPr>
              <a:t>Bugs or functions that don't work as expected should be submitted as a support case. If your submission is the result of a support case, include the case number for Ex Libris' reference.</a:t>
            </a:r>
          </a:p>
          <a:p>
            <a:endParaRPr lang="en-US" dirty="0"/>
          </a:p>
        </p:txBody>
      </p:sp>
    </p:spTree>
    <p:extLst>
      <p:ext uri="{BB962C8B-B14F-4D97-AF65-F5344CB8AC3E}">
        <p14:creationId xmlns:p14="http://schemas.microsoft.com/office/powerpoint/2010/main" val="66539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2BCB9-3FBB-4B47-88C3-0B5930EC9B69}"/>
              </a:ext>
            </a:extLst>
          </p:cNvPr>
          <p:cNvSpPr>
            <a:spLocks noGrp="1"/>
          </p:cNvSpPr>
          <p:nvPr>
            <p:ph type="title"/>
          </p:nvPr>
        </p:nvSpPr>
        <p:spPr/>
        <p:txBody>
          <a:bodyPr/>
          <a:lstStyle/>
          <a:p>
            <a:r>
              <a:rPr lang="en-US" dirty="0"/>
              <a:t>How to Submit an Enhancement Request in the Enhancements Portal</a:t>
            </a:r>
          </a:p>
        </p:txBody>
      </p:sp>
      <p:sp>
        <p:nvSpPr>
          <p:cNvPr id="3" name="Content Placeholder 2">
            <a:extLst>
              <a:ext uri="{FF2B5EF4-FFF2-40B4-BE49-F238E27FC236}">
                <a16:creationId xmlns:a16="http://schemas.microsoft.com/office/drawing/2014/main" id="{64508EA8-8B4E-43E8-8237-132F0E2A9140}"/>
              </a:ext>
            </a:extLst>
          </p:cNvPr>
          <p:cNvSpPr>
            <a:spLocks noGrp="1"/>
          </p:cNvSpPr>
          <p:nvPr>
            <p:ph idx="1"/>
          </p:nvPr>
        </p:nvSpPr>
        <p:spPr/>
        <p:txBody>
          <a:bodyPr>
            <a:noAutofit/>
          </a:bodyPr>
          <a:lstStyle/>
          <a:p>
            <a:r>
              <a:rPr lang="en-US" sz="2400" dirty="0">
                <a:latin typeface="Arial" panose="020B0604020202020204" pitchFamily="34" charset="0"/>
                <a:cs typeface="Arial" panose="020B0604020202020204" pitchFamily="34" charset="0"/>
              </a:rPr>
              <a:t>Detailed instructions on how to create an Enhancements Portal account, navigate the system, etc., are provided in the Ex Libris Users Enhancements Portal Manual. The instructions below are a brief summary of that information. </a:t>
            </a:r>
          </a:p>
          <a:p>
            <a:r>
              <a:rPr lang="en-US" sz="2400" dirty="0">
                <a:latin typeface="Arial" panose="020B0604020202020204" pitchFamily="34" charset="0"/>
                <a:cs typeface="Arial" panose="020B0604020202020204" pitchFamily="34" charset="0"/>
              </a:rPr>
              <a:t>To submit your enhancement request, first browse and/or search the enhancements already present in the system to find out if someone else has already submitted something similar. </a:t>
            </a:r>
          </a:p>
          <a:p>
            <a:pPr lvl="1"/>
            <a:r>
              <a:rPr lang="en-US" dirty="0">
                <a:latin typeface="Arial" panose="020B0604020202020204" pitchFamily="34" charset="0"/>
                <a:cs typeface="Arial" panose="020B0604020202020204" pitchFamily="34" charset="0"/>
              </a:rPr>
              <a:t>1. Filter by Category to the desired product (example: Primo) </a:t>
            </a:r>
          </a:p>
          <a:p>
            <a:pPr lvl="1"/>
            <a:r>
              <a:rPr lang="en-US" dirty="0">
                <a:latin typeface="Arial" panose="020B0604020202020204" pitchFamily="34" charset="0"/>
                <a:cs typeface="Arial" panose="020B0604020202020204" pitchFamily="34" charset="0"/>
              </a:rPr>
              <a:t>2. You can browse all entries or Filter by Status </a:t>
            </a:r>
          </a:p>
          <a:p>
            <a:pPr lvl="1"/>
            <a:r>
              <a:rPr lang="en-US" dirty="0">
                <a:latin typeface="Arial" panose="020B0604020202020204" pitchFamily="34" charset="0"/>
                <a:cs typeface="Arial" panose="020B0604020202020204" pitchFamily="34" charset="0"/>
              </a:rPr>
              <a:t>3. You can also “Search all enhancements” and then filter by categories, browse, and filter by status </a:t>
            </a:r>
          </a:p>
        </p:txBody>
      </p:sp>
    </p:spTree>
    <p:extLst>
      <p:ext uri="{BB962C8B-B14F-4D97-AF65-F5344CB8AC3E}">
        <p14:creationId xmlns:p14="http://schemas.microsoft.com/office/powerpoint/2010/main" val="1360866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5B400-4926-4D44-899D-DB96DE07962B}"/>
              </a:ext>
            </a:extLst>
          </p:cNvPr>
          <p:cNvSpPr>
            <a:spLocks noGrp="1"/>
          </p:cNvSpPr>
          <p:nvPr>
            <p:ph type="title"/>
          </p:nvPr>
        </p:nvSpPr>
        <p:spPr/>
        <p:txBody>
          <a:bodyPr/>
          <a:lstStyle/>
          <a:p>
            <a:r>
              <a:rPr lang="en-US" dirty="0"/>
              <a:t>How to Submit an Enhancement Request in the Enhancements Portal</a:t>
            </a:r>
          </a:p>
        </p:txBody>
      </p:sp>
      <p:sp>
        <p:nvSpPr>
          <p:cNvPr id="3" name="Content Placeholder 2">
            <a:extLst>
              <a:ext uri="{FF2B5EF4-FFF2-40B4-BE49-F238E27FC236}">
                <a16:creationId xmlns:a16="http://schemas.microsoft.com/office/drawing/2014/main" id="{7D01BF56-1B70-424E-8DB5-1218B95F1694}"/>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If you find one and the status is something other than "Archived", stop and consider: does what you want differ significantly from what's been requested? Duplicate requests do not encourage Ex Libris to implement the requested functionality any faster.</a:t>
            </a:r>
          </a:p>
          <a:p>
            <a:r>
              <a:rPr lang="en-US" sz="2400" dirty="0">
                <a:latin typeface="Arial" panose="020B0604020202020204" pitchFamily="34" charset="0"/>
                <a:cs typeface="Arial" panose="020B0604020202020204" pitchFamily="34" charset="0"/>
              </a:rPr>
              <a:t>If you find one and the status is "Archived", that request is not active for the current voting round. You can copy the details, update as needed, and resubmit the request for voting or write your own new version of the request. </a:t>
            </a:r>
          </a:p>
        </p:txBody>
      </p:sp>
    </p:spTree>
    <p:extLst>
      <p:ext uri="{BB962C8B-B14F-4D97-AF65-F5344CB8AC3E}">
        <p14:creationId xmlns:p14="http://schemas.microsoft.com/office/powerpoint/2010/main" val="2624675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64B30-A1C6-4498-B6FA-8E8BB9E56413}"/>
              </a:ext>
            </a:extLst>
          </p:cNvPr>
          <p:cNvSpPr>
            <a:spLocks noGrp="1"/>
          </p:cNvSpPr>
          <p:nvPr>
            <p:ph type="title"/>
          </p:nvPr>
        </p:nvSpPr>
        <p:spPr/>
        <p:txBody>
          <a:bodyPr/>
          <a:lstStyle/>
          <a:p>
            <a:r>
              <a:rPr lang="en-US" dirty="0"/>
              <a:t>How to Submit an Enhancement Request in the Enhancements Portal</a:t>
            </a:r>
          </a:p>
        </p:txBody>
      </p:sp>
      <p:sp>
        <p:nvSpPr>
          <p:cNvPr id="3" name="Content Placeholder 2">
            <a:extLst>
              <a:ext uri="{FF2B5EF4-FFF2-40B4-BE49-F238E27FC236}">
                <a16:creationId xmlns:a16="http://schemas.microsoft.com/office/drawing/2014/main" id="{AEB40ABD-B3B1-4333-959F-9C623FF07190}"/>
              </a:ext>
            </a:extLst>
          </p:cNvPr>
          <p:cNvSpPr>
            <a:spLocks noGrp="1"/>
          </p:cNvSpPr>
          <p:nvPr>
            <p:ph idx="1"/>
          </p:nvPr>
        </p:nvSpPr>
        <p:spPr/>
        <p:txBody>
          <a:bodyPr>
            <a:normAutofit lnSpcReduction="10000"/>
          </a:bodyPr>
          <a:lstStyle/>
          <a:p>
            <a:r>
              <a:rPr lang="en-US" sz="2400" dirty="0">
                <a:latin typeface="Arial" panose="020B0604020202020204" pitchFamily="34" charset="0"/>
                <a:cs typeface="Arial" panose="020B0604020202020204" pitchFamily="34" charset="0"/>
              </a:rPr>
              <a:t>If you don't find one at all and want to submit a new request, follow these steps: </a:t>
            </a:r>
          </a:p>
          <a:p>
            <a:pPr lvl="1"/>
            <a:r>
              <a:rPr lang="en-US" dirty="0">
                <a:latin typeface="Arial" panose="020B0604020202020204" pitchFamily="34" charset="0"/>
                <a:cs typeface="Arial" panose="020B0604020202020204" pitchFamily="34" charset="0"/>
              </a:rPr>
              <a:t>1. Click the "Add a New Enhancement" button. </a:t>
            </a:r>
          </a:p>
          <a:p>
            <a:pPr lvl="1"/>
            <a:r>
              <a:rPr lang="en-US" dirty="0">
                <a:latin typeface="Arial" panose="020B0604020202020204" pitchFamily="34" charset="0"/>
                <a:cs typeface="Arial" panose="020B0604020202020204" pitchFamily="34" charset="0"/>
              </a:rPr>
              <a:t>2. Choose Primo as the product. </a:t>
            </a:r>
          </a:p>
          <a:p>
            <a:pPr lvl="1"/>
            <a:r>
              <a:rPr lang="en-US" dirty="0">
                <a:latin typeface="Arial" panose="020B0604020202020204" pitchFamily="34" charset="0"/>
                <a:cs typeface="Arial" panose="020B0604020202020204" pitchFamily="34" charset="0"/>
              </a:rPr>
              <a:t>3. Fill out the enhancement request form, providing a Request name and Request </a:t>
            </a:r>
            <a:r>
              <a:rPr lang="en-US" dirty="0" err="1">
                <a:latin typeface="Arial" panose="020B0604020202020204" pitchFamily="34" charset="0"/>
                <a:cs typeface="Arial" panose="020B0604020202020204" pitchFamily="34" charset="0"/>
              </a:rPr>
              <a:t>description→Use</a:t>
            </a:r>
            <a:r>
              <a:rPr lang="en-US" dirty="0">
                <a:latin typeface="Arial" panose="020B0604020202020204" pitchFamily="34" charset="0"/>
                <a:cs typeface="Arial" panose="020B0604020202020204" pitchFamily="34" charset="0"/>
              </a:rPr>
              <a:t> the Guidelines for Creating an Actionable Enhancement Request document as a guide for what to include. </a:t>
            </a:r>
          </a:p>
          <a:p>
            <a:pPr lvl="1"/>
            <a:r>
              <a:rPr lang="en-US" dirty="0">
                <a:latin typeface="Arial" panose="020B0604020202020204" pitchFamily="34" charset="0"/>
                <a:cs typeface="Arial" panose="020B0604020202020204" pitchFamily="34" charset="0"/>
              </a:rPr>
              <a:t>4. Attach files as desired to support your enhancement request. </a:t>
            </a:r>
          </a:p>
          <a:p>
            <a:pPr lvl="1"/>
            <a:r>
              <a:rPr lang="en-US" dirty="0">
                <a:latin typeface="Arial" panose="020B0604020202020204" pitchFamily="34" charset="0"/>
                <a:cs typeface="Arial" panose="020B0604020202020204" pitchFamily="34" charset="0"/>
              </a:rPr>
              <a:t>5. Choose ELUNA from the Group drop-down list. </a:t>
            </a:r>
          </a:p>
          <a:p>
            <a:pPr lvl="1"/>
            <a:r>
              <a:rPr lang="en-US" dirty="0">
                <a:latin typeface="Arial" panose="020B0604020202020204" pitchFamily="34" charset="0"/>
                <a:cs typeface="Arial" panose="020B0604020202020204" pitchFamily="34" charset="0"/>
              </a:rPr>
              <a:t>6. Add your Institution/Consortia Name. </a:t>
            </a:r>
          </a:p>
          <a:p>
            <a:pPr lvl="1"/>
            <a:r>
              <a:rPr lang="en-US" dirty="0">
                <a:latin typeface="Arial" panose="020B0604020202020204" pitchFamily="34" charset="0"/>
                <a:cs typeface="Arial" panose="020B0604020202020204" pitchFamily="34" charset="0"/>
              </a:rPr>
              <a:t>7. Click the "ADD ENHANCEMENT" button.</a:t>
            </a:r>
          </a:p>
        </p:txBody>
      </p:sp>
    </p:spTree>
    <p:extLst>
      <p:ext uri="{BB962C8B-B14F-4D97-AF65-F5344CB8AC3E}">
        <p14:creationId xmlns:p14="http://schemas.microsoft.com/office/powerpoint/2010/main" val="179007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243E2-5BDC-4BDD-9016-4E063C46D79D}"/>
              </a:ext>
            </a:extLst>
          </p:cNvPr>
          <p:cNvSpPr>
            <a:spLocks noGrp="1"/>
          </p:cNvSpPr>
          <p:nvPr>
            <p:ph type="title"/>
          </p:nvPr>
        </p:nvSpPr>
        <p:spPr/>
        <p:txBody>
          <a:bodyPr/>
          <a:lstStyle/>
          <a:p>
            <a:r>
              <a:rPr lang="en-US" dirty="0"/>
              <a:t>Enhancement Voting Task Force Report: Phase 1</a:t>
            </a:r>
          </a:p>
        </p:txBody>
      </p:sp>
      <p:sp>
        <p:nvSpPr>
          <p:cNvPr id="3" name="Content Placeholder 2">
            <a:extLst>
              <a:ext uri="{FF2B5EF4-FFF2-40B4-BE49-F238E27FC236}">
                <a16:creationId xmlns:a16="http://schemas.microsoft.com/office/drawing/2014/main" id="{FB329A0B-F096-4C1C-B350-7DCDDB0BABA0}"/>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Discuss whether the current approach (putting a portion of votes behind a set of enhancements) employed by </a:t>
            </a:r>
            <a:r>
              <a:rPr lang="en-US" sz="2400" dirty="0" err="1">
                <a:latin typeface="Arial" panose="020B0604020202020204" pitchFamily="34" charset="0"/>
                <a:cs typeface="Arial" panose="020B0604020202020204" pitchFamily="34" charset="0"/>
              </a:rPr>
              <a:t>IGeLU</a:t>
            </a:r>
            <a:r>
              <a:rPr lang="en-US" sz="2400" dirty="0">
                <a:latin typeface="Arial" panose="020B0604020202020204" pitchFamily="34" charset="0"/>
                <a:cs typeface="Arial" panose="020B0604020202020204" pitchFamily="34" charset="0"/>
              </a:rPr>
              <a:t> and ELUNA makes sense or whether other voting models may be more effective in the product enhancement voting process.</a:t>
            </a:r>
          </a:p>
          <a:p>
            <a:pPr lvl="0"/>
            <a:r>
              <a:rPr lang="en-US" sz="2400" dirty="0">
                <a:latin typeface="Arial" panose="020B0604020202020204" pitchFamily="34" charset="0"/>
                <a:cs typeface="Arial" panose="020B0604020202020204" pitchFamily="34" charset="0"/>
              </a:rPr>
              <a:t>Outline the current lifecycle of enhancement across different product enhancement procedures.  Survey all products that ELUNA and </a:t>
            </a:r>
            <a:r>
              <a:rPr lang="en-US" sz="2400" dirty="0" err="1">
                <a:latin typeface="Arial" panose="020B0604020202020204" pitchFamily="34" charset="0"/>
                <a:cs typeface="Arial" panose="020B0604020202020204" pitchFamily="34" charset="0"/>
              </a:rPr>
              <a:t>IGeLU</a:t>
            </a:r>
            <a:r>
              <a:rPr lang="en-US" sz="2400" dirty="0">
                <a:latin typeface="Arial" panose="020B0604020202020204" pitchFamily="34" charset="0"/>
                <a:cs typeface="Arial" panose="020B0604020202020204" pitchFamily="34" charset="0"/>
              </a:rPr>
              <a:t> are responsible for and note differences.</a:t>
            </a:r>
          </a:p>
          <a:p>
            <a:pPr lvl="0"/>
            <a:r>
              <a:rPr lang="en-US" sz="2400" dirty="0">
                <a:latin typeface="Arial" panose="020B0604020202020204" pitchFamily="34" charset="0"/>
                <a:cs typeface="Arial" panose="020B0604020202020204" pitchFamily="34" charset="0"/>
              </a:rPr>
              <a:t>Define the functional requirements of an enhancement voting system for the </a:t>
            </a:r>
            <a:r>
              <a:rPr lang="en-US" sz="2400" dirty="0" err="1">
                <a:latin typeface="Arial" panose="020B0604020202020204" pitchFamily="34" charset="0"/>
                <a:cs typeface="Arial" panose="020B0604020202020204" pitchFamily="34" charset="0"/>
              </a:rPr>
              <a:t>IGeLU</a:t>
            </a:r>
            <a:r>
              <a:rPr lang="en-US" sz="2400" dirty="0">
                <a:latin typeface="Arial" panose="020B0604020202020204" pitchFamily="34" charset="0"/>
                <a:cs typeface="Arial" panose="020B0604020202020204" pitchFamily="34" charset="0"/>
              </a:rPr>
              <a:t>/ELUNA user communities.</a:t>
            </a:r>
          </a:p>
        </p:txBody>
      </p:sp>
    </p:spTree>
    <p:extLst>
      <p:ext uri="{BB962C8B-B14F-4D97-AF65-F5344CB8AC3E}">
        <p14:creationId xmlns:p14="http://schemas.microsoft.com/office/powerpoint/2010/main" val="38293754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B2172-7DB0-464B-BFA4-099F59A64683}"/>
              </a:ext>
            </a:extLst>
          </p:cNvPr>
          <p:cNvSpPr>
            <a:spLocks noGrp="1"/>
          </p:cNvSpPr>
          <p:nvPr>
            <p:ph type="title"/>
          </p:nvPr>
        </p:nvSpPr>
        <p:spPr/>
        <p:txBody>
          <a:bodyPr/>
          <a:lstStyle/>
          <a:p>
            <a:r>
              <a:rPr lang="en-US" dirty="0"/>
              <a:t>What could be improved?</a:t>
            </a:r>
          </a:p>
        </p:txBody>
      </p:sp>
      <p:sp>
        <p:nvSpPr>
          <p:cNvPr id="3" name="Content Placeholder 2">
            <a:extLst>
              <a:ext uri="{FF2B5EF4-FFF2-40B4-BE49-F238E27FC236}">
                <a16:creationId xmlns:a16="http://schemas.microsoft.com/office/drawing/2014/main" id="{DDC80C3D-E154-4CB4-901A-ADE36BDD6162}"/>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Export feature</a:t>
            </a:r>
          </a:p>
        </p:txBody>
      </p:sp>
    </p:spTree>
    <p:extLst>
      <p:ext uri="{BB962C8B-B14F-4D97-AF65-F5344CB8AC3E}">
        <p14:creationId xmlns:p14="http://schemas.microsoft.com/office/powerpoint/2010/main" val="42030096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69B87-D0D2-4F23-A851-FF044FF5E764}"/>
              </a:ext>
            </a:extLst>
          </p:cNvPr>
          <p:cNvSpPr>
            <a:spLocks noGrp="1"/>
          </p:cNvSpPr>
          <p:nvPr>
            <p:ph type="title"/>
          </p:nvPr>
        </p:nvSpPr>
        <p:spPr/>
        <p:txBody>
          <a:bodyPr/>
          <a:lstStyle/>
          <a:p>
            <a:r>
              <a:rPr lang="en-US" dirty="0"/>
              <a:t>Which new functionalities are expected to be implemented in the short term?</a:t>
            </a:r>
          </a:p>
        </p:txBody>
      </p:sp>
      <p:sp>
        <p:nvSpPr>
          <p:cNvPr id="3" name="Content Placeholder 2">
            <a:extLst>
              <a:ext uri="{FF2B5EF4-FFF2-40B4-BE49-F238E27FC236}">
                <a16:creationId xmlns:a16="http://schemas.microsoft.com/office/drawing/2014/main" id="{3EE87EE4-5980-4A1F-B487-7EE4591B9279}"/>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AI improvements</a:t>
            </a:r>
          </a:p>
        </p:txBody>
      </p:sp>
    </p:spTree>
    <p:extLst>
      <p:ext uri="{BB962C8B-B14F-4D97-AF65-F5344CB8AC3E}">
        <p14:creationId xmlns:p14="http://schemas.microsoft.com/office/powerpoint/2010/main" val="2186984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51B0-4D18-4C90-8E91-9D4808A37C6D}"/>
              </a:ext>
            </a:extLst>
          </p:cNvPr>
          <p:cNvSpPr>
            <a:spLocks noGrp="1"/>
          </p:cNvSpPr>
          <p:nvPr>
            <p:ph type="title"/>
          </p:nvPr>
        </p:nvSpPr>
        <p:spPr/>
        <p:txBody>
          <a:bodyPr/>
          <a:lstStyle/>
          <a:p>
            <a:r>
              <a:rPr lang="en-US" dirty="0"/>
              <a:t>Lessons Learned</a:t>
            </a:r>
          </a:p>
        </p:txBody>
      </p:sp>
      <p:sp>
        <p:nvSpPr>
          <p:cNvPr id="3" name="Content Placeholder 2">
            <a:extLst>
              <a:ext uri="{FF2B5EF4-FFF2-40B4-BE49-F238E27FC236}">
                <a16:creationId xmlns:a16="http://schemas.microsoft.com/office/drawing/2014/main" id="{A21A6CEF-2281-45C7-8DD1-DB1493C1B8D1}"/>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Test, Test, Test configuration changes</a:t>
            </a:r>
          </a:p>
          <a:p>
            <a:r>
              <a:rPr lang="en-US" sz="2400" dirty="0">
                <a:latin typeface="Arial" panose="020B0604020202020204" pitchFamily="34" charset="0"/>
                <a:cs typeface="Arial" panose="020B0604020202020204" pitchFamily="34" charset="0"/>
              </a:rPr>
              <a:t>Can’t adopt/integrate third party tools without third party tool security policy</a:t>
            </a:r>
          </a:p>
          <a:p>
            <a:endParaRPr lang="en-US" dirty="0"/>
          </a:p>
        </p:txBody>
      </p:sp>
    </p:spTree>
    <p:extLst>
      <p:ext uri="{BB962C8B-B14F-4D97-AF65-F5344CB8AC3E}">
        <p14:creationId xmlns:p14="http://schemas.microsoft.com/office/powerpoint/2010/main" val="1291812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2B360-767A-4FC9-9D56-A41D3A3BB7CF}"/>
              </a:ext>
            </a:extLst>
          </p:cNvPr>
          <p:cNvSpPr>
            <a:spLocks noGrp="1"/>
          </p:cNvSpPr>
          <p:nvPr>
            <p:ph type="title"/>
          </p:nvPr>
        </p:nvSpPr>
        <p:spPr/>
        <p:txBody>
          <a:bodyPr/>
          <a:lstStyle/>
          <a:p>
            <a:r>
              <a:rPr lang="en-US" dirty="0"/>
              <a:t>Q/A</a:t>
            </a:r>
          </a:p>
        </p:txBody>
      </p:sp>
      <p:sp>
        <p:nvSpPr>
          <p:cNvPr id="3" name="Content Placeholder 2">
            <a:extLst>
              <a:ext uri="{FF2B5EF4-FFF2-40B4-BE49-F238E27FC236}">
                <a16:creationId xmlns:a16="http://schemas.microsoft.com/office/drawing/2014/main" id="{76211FD1-77C8-45B3-B36A-0CEBAEE5C825}"/>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Ryan Edwards, Systems Librarian, West Los Angeles College: </a:t>
            </a:r>
            <a:r>
              <a:rPr lang="en-US" sz="2400" dirty="0">
                <a:latin typeface="Arial" panose="020B0604020202020204" pitchFamily="34" charset="0"/>
                <a:cs typeface="Arial" panose="020B0604020202020204" pitchFamily="34" charset="0"/>
                <a:hlinkClick r:id="rId2"/>
              </a:rPr>
              <a:t>edwardre@laccd.edu</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38774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CC5BD-DB28-4D2F-8338-5112AE887447}"/>
              </a:ext>
            </a:extLst>
          </p:cNvPr>
          <p:cNvSpPr>
            <a:spLocks noGrp="1"/>
          </p:cNvSpPr>
          <p:nvPr>
            <p:ph type="title"/>
          </p:nvPr>
        </p:nvSpPr>
        <p:spPr/>
        <p:txBody>
          <a:bodyPr/>
          <a:lstStyle/>
          <a:p>
            <a:r>
              <a:rPr lang="en-US" dirty="0"/>
              <a:t>Enhancement Voting Task Force Report: Phase 2</a:t>
            </a:r>
          </a:p>
        </p:txBody>
      </p:sp>
      <p:sp>
        <p:nvSpPr>
          <p:cNvPr id="3" name="Content Placeholder 2">
            <a:extLst>
              <a:ext uri="{FF2B5EF4-FFF2-40B4-BE49-F238E27FC236}">
                <a16:creationId xmlns:a16="http://schemas.microsoft.com/office/drawing/2014/main" id="{431B4E8E-D904-4C21-BA7E-5D2DFDDB60C2}"/>
              </a:ext>
            </a:extLst>
          </p:cNvPr>
          <p:cNvSpPr>
            <a:spLocks noGrp="1"/>
          </p:cNvSpPr>
          <p:nvPr>
            <p:ph idx="1"/>
          </p:nvPr>
        </p:nvSpPr>
        <p:spPr/>
        <p:txBody>
          <a:bodyPr>
            <a:noAutofit/>
          </a:bodyPr>
          <a:lstStyle/>
          <a:p>
            <a:pPr lvl="0"/>
            <a:r>
              <a:rPr lang="en-US" sz="2400" dirty="0">
                <a:latin typeface="Arial" panose="020B0604020202020204" pitchFamily="34" charset="0"/>
                <a:cs typeface="Arial" panose="020B0604020202020204" pitchFamily="34" charset="0"/>
              </a:rPr>
              <a:t>Review the existing NERS platform and interview possible developers on the product's lifecycle, outstanding enhancements, and roadmap, make a recommendation about the product’s sustainability and business continuity strategy</a:t>
            </a:r>
          </a:p>
          <a:p>
            <a:pPr lvl="0"/>
            <a:r>
              <a:rPr lang="en-US" sz="2400" dirty="0">
                <a:latin typeface="Arial" panose="020B0604020202020204" pitchFamily="34" charset="0"/>
                <a:cs typeface="Arial" panose="020B0604020202020204" pitchFamily="34" charset="0"/>
              </a:rPr>
              <a:t>Prioritize the features from the above business requirements list and note areas of agreement and disagreement between stakeholders within </a:t>
            </a:r>
            <a:r>
              <a:rPr lang="en-US" sz="2400" dirty="0" err="1">
                <a:latin typeface="Arial" panose="020B0604020202020204" pitchFamily="34" charset="0"/>
                <a:cs typeface="Arial" panose="020B0604020202020204" pitchFamily="34" charset="0"/>
              </a:rPr>
              <a:t>IGeLU</a:t>
            </a:r>
            <a:r>
              <a:rPr lang="en-US" sz="2400" dirty="0">
                <a:latin typeface="Arial" panose="020B0604020202020204" pitchFamily="34" charset="0"/>
                <a:cs typeface="Arial" panose="020B0604020202020204" pitchFamily="34" charset="0"/>
              </a:rPr>
              <a:t> and ELUNA, including the community of practice working groups who may be contributing subject-area expertise to enhancement requests</a:t>
            </a:r>
          </a:p>
        </p:txBody>
      </p:sp>
    </p:spTree>
    <p:extLst>
      <p:ext uri="{BB962C8B-B14F-4D97-AF65-F5344CB8AC3E}">
        <p14:creationId xmlns:p14="http://schemas.microsoft.com/office/powerpoint/2010/main" val="2106901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8B364-355C-4DD9-8CE8-550E5E3B517B}"/>
              </a:ext>
            </a:extLst>
          </p:cNvPr>
          <p:cNvSpPr>
            <a:spLocks noGrp="1"/>
          </p:cNvSpPr>
          <p:nvPr>
            <p:ph type="title"/>
          </p:nvPr>
        </p:nvSpPr>
        <p:spPr/>
        <p:txBody>
          <a:bodyPr/>
          <a:lstStyle/>
          <a:p>
            <a:r>
              <a:rPr lang="en-US" dirty="0"/>
              <a:t>Enhancement Voting Task Force Report: Phase 2</a:t>
            </a:r>
          </a:p>
        </p:txBody>
      </p:sp>
      <p:sp>
        <p:nvSpPr>
          <p:cNvPr id="3" name="Content Placeholder 2">
            <a:extLst>
              <a:ext uri="{FF2B5EF4-FFF2-40B4-BE49-F238E27FC236}">
                <a16:creationId xmlns:a16="http://schemas.microsoft.com/office/drawing/2014/main" id="{75A6C338-9019-40D5-AE16-70A74DB642B4}"/>
              </a:ext>
            </a:extLst>
          </p:cNvPr>
          <p:cNvSpPr>
            <a:spLocks noGrp="1"/>
          </p:cNvSpPr>
          <p:nvPr>
            <p:ph idx="1"/>
          </p:nvPr>
        </p:nvSpPr>
        <p:spPr/>
        <p:txBody>
          <a:bodyPr>
            <a:normAutofit/>
          </a:bodyPr>
          <a:lstStyle/>
          <a:p>
            <a:pPr lvl="0"/>
            <a:r>
              <a:rPr lang="en-US" sz="2400" dirty="0">
                <a:latin typeface="Arial" panose="020B0604020202020204" pitchFamily="34" charset="0"/>
                <a:cs typeface="Arial" panose="020B0604020202020204" pitchFamily="34" charset="0"/>
              </a:rPr>
              <a:t>Survey the innovation/idea management market and compare feature set with NERS - evaluate software such as </a:t>
            </a:r>
            <a:r>
              <a:rPr lang="en-US" sz="2400" dirty="0" err="1">
                <a:latin typeface="Arial" panose="020B0604020202020204" pitchFamily="34" charset="0"/>
                <a:cs typeface="Arial" panose="020B0604020202020204" pitchFamily="34" charset="0"/>
              </a:rPr>
              <a:t>BrightIdea</a:t>
            </a:r>
            <a:r>
              <a:rPr lang="en-US" sz="2400" dirty="0">
                <a:latin typeface="Arial" panose="020B0604020202020204" pitchFamily="34" charset="0"/>
                <a:cs typeface="Arial" panose="020B0604020202020204" pitchFamily="34" charset="0"/>
              </a:rPr>
              <a:t>, Planview’s </a:t>
            </a:r>
            <a:r>
              <a:rPr lang="en-US" sz="2400" dirty="0" err="1">
                <a:latin typeface="Arial" panose="020B0604020202020204" pitchFamily="34" charset="0"/>
                <a:cs typeface="Arial" panose="020B0604020202020204" pitchFamily="34" charset="0"/>
              </a:rPr>
              <a:t>Spigit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Uservoice</a:t>
            </a:r>
            <a:r>
              <a:rPr lang="en-US" sz="2400" dirty="0">
                <a:latin typeface="Arial" panose="020B0604020202020204" pitchFamily="34" charset="0"/>
                <a:cs typeface="Arial" panose="020B0604020202020204" pitchFamily="34" charset="0"/>
              </a:rPr>
              <a:t>, Aha.io, and other platforms.  </a:t>
            </a:r>
          </a:p>
          <a:p>
            <a:pPr lvl="0"/>
            <a:r>
              <a:rPr lang="en-US" sz="2400" dirty="0">
                <a:latin typeface="Arial" panose="020B0604020202020204" pitchFamily="34" charset="0"/>
                <a:cs typeface="Arial" panose="020B0604020202020204" pitchFamily="34" charset="0"/>
              </a:rPr>
              <a:t>Gather direct and indirect costs for each platform reviewed</a:t>
            </a:r>
          </a:p>
          <a:p>
            <a:r>
              <a:rPr lang="en-US" sz="2400" dirty="0">
                <a:latin typeface="Arial" panose="020B0604020202020204" pitchFamily="34" charset="0"/>
                <a:cs typeface="Arial" panose="020B0604020202020204" pitchFamily="34" charset="0"/>
              </a:rPr>
              <a:t>If the recommendation is to pursue another platform besides NERS, create a grid of functional requirement alignment and costs and indicate group preference based on priority</a:t>
            </a:r>
          </a:p>
        </p:txBody>
      </p:sp>
    </p:spTree>
    <p:extLst>
      <p:ext uri="{BB962C8B-B14F-4D97-AF65-F5344CB8AC3E}">
        <p14:creationId xmlns:p14="http://schemas.microsoft.com/office/powerpoint/2010/main" val="637526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4109B-DBAB-47CA-889E-9FEF5DDC0189}"/>
              </a:ext>
            </a:extLst>
          </p:cNvPr>
          <p:cNvSpPr>
            <a:spLocks noGrp="1"/>
          </p:cNvSpPr>
          <p:nvPr>
            <p:ph type="title"/>
          </p:nvPr>
        </p:nvSpPr>
        <p:spPr/>
        <p:txBody>
          <a:bodyPr/>
          <a:lstStyle/>
          <a:p>
            <a:r>
              <a:rPr lang="en-US" dirty="0"/>
              <a:t>Task Force Work</a:t>
            </a:r>
          </a:p>
        </p:txBody>
      </p:sp>
      <p:sp>
        <p:nvSpPr>
          <p:cNvPr id="3" name="Content Placeholder 2">
            <a:extLst>
              <a:ext uri="{FF2B5EF4-FFF2-40B4-BE49-F238E27FC236}">
                <a16:creationId xmlns:a16="http://schemas.microsoft.com/office/drawing/2014/main" id="{C36CEAC5-F3D8-4758-9F9C-444446BB30F3}"/>
              </a:ext>
            </a:extLst>
          </p:cNvPr>
          <p:cNvSpPr>
            <a:spLocks noGrp="1"/>
          </p:cNvSpPr>
          <p:nvPr>
            <p:ph idx="1"/>
          </p:nvPr>
        </p:nvSpPr>
        <p:spPr/>
        <p:txBody>
          <a:bodyPr/>
          <a:lstStyle/>
          <a:p>
            <a:r>
              <a:rPr lang="en-US" sz="2400" dirty="0">
                <a:latin typeface="Arial" panose="020B0604020202020204" pitchFamily="34" charset="0"/>
                <a:cs typeface="Arial" panose="020B0604020202020204" pitchFamily="34" charset="0"/>
              </a:rPr>
              <a:t>The group collected information from the work groups and conducted a </a:t>
            </a:r>
            <a:r>
              <a:rPr lang="en-US" sz="2400" b="1" dirty="0">
                <a:latin typeface="Arial" panose="020B0604020202020204" pitchFamily="34" charset="0"/>
                <a:cs typeface="Arial" panose="020B0604020202020204" pitchFamily="34" charset="0"/>
                <a:hlinkClick r:id="rId2"/>
              </a:rPr>
              <a:t>survey</a:t>
            </a:r>
            <a:r>
              <a:rPr lang="en-US" sz="2400" dirty="0">
                <a:latin typeface="Arial" panose="020B0604020202020204" pitchFamily="34" charset="0"/>
                <a:cs typeface="Arial" panose="020B0604020202020204" pitchFamily="34" charset="0"/>
              </a:rPr>
              <a:t> of the user community.  The result of the feedback is the </a:t>
            </a:r>
            <a:r>
              <a:rPr lang="en-US" sz="2400" b="1" dirty="0">
                <a:latin typeface="Arial" panose="020B0604020202020204" pitchFamily="34" charset="0"/>
                <a:cs typeface="Arial" panose="020B0604020202020204" pitchFamily="34" charset="0"/>
                <a:hlinkClick r:id="rId3"/>
              </a:rPr>
              <a:t>matrix</a:t>
            </a:r>
            <a:r>
              <a:rPr lang="en-US" sz="2400" dirty="0">
                <a:latin typeface="Arial" panose="020B0604020202020204" pitchFamily="34" charset="0"/>
                <a:cs typeface="Arial" panose="020B0604020202020204" pitchFamily="34" charset="0"/>
              </a:rPr>
              <a:t> that includes a list of the requirements for the new enhancement request system.</a:t>
            </a:r>
          </a:p>
          <a:p>
            <a:endParaRPr lang="en-US" dirty="0"/>
          </a:p>
        </p:txBody>
      </p:sp>
    </p:spTree>
    <p:extLst>
      <p:ext uri="{BB962C8B-B14F-4D97-AF65-F5344CB8AC3E}">
        <p14:creationId xmlns:p14="http://schemas.microsoft.com/office/powerpoint/2010/main" val="1242509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0235F-ECDA-4EDB-8C87-1809AD4079F5}"/>
              </a:ext>
            </a:extLst>
          </p:cNvPr>
          <p:cNvSpPr>
            <a:spLocks noGrp="1"/>
          </p:cNvSpPr>
          <p:nvPr>
            <p:ph type="title"/>
          </p:nvPr>
        </p:nvSpPr>
        <p:spPr/>
        <p:txBody>
          <a:bodyPr/>
          <a:lstStyle/>
          <a:p>
            <a:r>
              <a:rPr lang="en-US" dirty="0"/>
              <a:t>Product Evaluation</a:t>
            </a:r>
          </a:p>
        </p:txBody>
      </p:sp>
      <p:sp>
        <p:nvSpPr>
          <p:cNvPr id="3" name="Content Placeholder 2">
            <a:extLst>
              <a:ext uri="{FF2B5EF4-FFF2-40B4-BE49-F238E27FC236}">
                <a16:creationId xmlns:a16="http://schemas.microsoft.com/office/drawing/2014/main" id="{1EFB9152-81E9-4B9A-BD62-55DA0852A81D}"/>
              </a:ext>
            </a:extLst>
          </p:cNvPr>
          <p:cNvSpPr>
            <a:spLocks noGrp="1"/>
          </p:cNvSpPr>
          <p:nvPr>
            <p:ph idx="1"/>
          </p:nvPr>
        </p:nvSpPr>
        <p:spPr>
          <a:xfrm>
            <a:off x="838200" y="1558925"/>
            <a:ext cx="10515600" cy="4351338"/>
          </a:xfrm>
        </p:spPr>
        <p:txBody>
          <a:bodyPr>
            <a:normAutofit fontScale="92500" lnSpcReduction="20000"/>
          </a:bodyPr>
          <a:lstStyle/>
          <a:p>
            <a:r>
              <a:rPr lang="en-US" sz="2600" dirty="0">
                <a:latin typeface="Arial" panose="020B0604020202020204" pitchFamily="34" charset="0"/>
                <a:cs typeface="Arial" panose="020B0604020202020204" pitchFamily="34" charset="0"/>
              </a:rPr>
              <a:t>The taskforce developed a list of products to evaluate and contacted the vendors. The products considered are </a:t>
            </a:r>
            <a:r>
              <a:rPr lang="en-US" sz="2600" dirty="0" err="1">
                <a:latin typeface="Arial" panose="020B0604020202020204" pitchFamily="34" charset="0"/>
                <a:cs typeface="Arial" panose="020B0604020202020204" pitchFamily="34" charset="0"/>
              </a:rPr>
              <a:t>BrightIdea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Spigit</a:t>
            </a:r>
            <a:r>
              <a:rPr lang="en-US" sz="2600" dirty="0">
                <a:latin typeface="Arial" panose="020B0604020202020204" pitchFamily="34" charset="0"/>
                <a:cs typeface="Arial" panose="020B0604020202020204" pitchFamily="34" charset="0"/>
              </a:rPr>
              <a:t>, Aha, </a:t>
            </a:r>
            <a:r>
              <a:rPr lang="en-US" sz="2600" dirty="0" err="1">
                <a:latin typeface="Arial" panose="020B0604020202020204" pitchFamily="34" charset="0"/>
                <a:cs typeface="Arial" panose="020B0604020202020204" pitchFamily="34" charset="0"/>
              </a:rPr>
              <a:t>Electionbuddy</a:t>
            </a:r>
            <a:r>
              <a:rPr lang="en-US" sz="2600" dirty="0">
                <a:latin typeface="Arial" panose="020B0604020202020204" pitchFamily="34" charset="0"/>
                <a:cs typeface="Arial" panose="020B0604020202020204" pitchFamily="34" charset="0"/>
              </a:rPr>
              <a:t>, with vendor provided demo presentations, in addition to the option of refactoring the current NERS system. </a:t>
            </a:r>
          </a:p>
          <a:p>
            <a:pPr lvl="1"/>
            <a:r>
              <a:rPr lang="en-US" sz="2600" b="1" dirty="0" err="1">
                <a:latin typeface="Arial" panose="020B0604020202020204" pitchFamily="34" charset="0"/>
                <a:cs typeface="Arial" panose="020B0604020202020204" pitchFamily="34" charset="0"/>
              </a:rPr>
              <a:t>Brightidea</a:t>
            </a:r>
            <a:r>
              <a:rPr lang="en-US" sz="2600" dirty="0">
                <a:latin typeface="Arial" panose="020B0604020202020204" pitchFamily="34" charset="0"/>
                <a:cs typeface="Arial" panose="020B0604020202020204" pitchFamily="34" charset="0"/>
              </a:rPr>
              <a:t>:  Everyone that attended the demo from </a:t>
            </a:r>
            <a:r>
              <a:rPr lang="en-US" sz="2600" dirty="0" err="1">
                <a:latin typeface="Arial" panose="020B0604020202020204" pitchFamily="34" charset="0"/>
                <a:cs typeface="Arial" panose="020B0604020202020204" pitchFamily="34" charset="0"/>
              </a:rPr>
              <a:t>BrightIdea</a:t>
            </a:r>
            <a:r>
              <a:rPr lang="en-US" sz="2600" dirty="0">
                <a:latin typeface="Arial" panose="020B0604020202020204" pitchFamily="34" charset="0"/>
                <a:cs typeface="Arial" panose="020B0604020202020204" pitchFamily="34" charset="0"/>
              </a:rPr>
              <a:t> liked the production and felt that it would meet all the criteria.   The group did not believe it was a viable option due to the starting price of $75,000.</a:t>
            </a:r>
          </a:p>
          <a:p>
            <a:pPr lvl="1"/>
            <a:r>
              <a:rPr lang="en-US" sz="2600" b="1" dirty="0" err="1">
                <a:latin typeface="Arial" panose="020B0604020202020204" pitchFamily="34" charset="0"/>
                <a:cs typeface="Arial" panose="020B0604020202020204" pitchFamily="34" charset="0"/>
              </a:rPr>
              <a:t>Spigit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Spigit</a:t>
            </a:r>
            <a:r>
              <a:rPr lang="en-US" sz="2600" dirty="0">
                <a:latin typeface="Arial" panose="020B0604020202020204" pitchFamily="34" charset="0"/>
                <a:cs typeface="Arial" panose="020B0604020202020204" pitchFamily="34" charset="0"/>
              </a:rPr>
              <a:t> received mixed reviews, but the group felt that it may do all the needed tasks. Like </a:t>
            </a:r>
            <a:r>
              <a:rPr lang="en-US" sz="2600" dirty="0" err="1">
                <a:latin typeface="Arial" panose="020B0604020202020204" pitchFamily="34" charset="0"/>
                <a:cs typeface="Arial" panose="020B0604020202020204" pitchFamily="34" charset="0"/>
              </a:rPr>
              <a:t>BrightIdea</a:t>
            </a:r>
            <a:r>
              <a:rPr lang="en-US" sz="2600" dirty="0">
                <a:latin typeface="Arial" panose="020B0604020202020204" pitchFamily="34" charset="0"/>
                <a:cs typeface="Arial" panose="020B0604020202020204" pitchFamily="34" charset="0"/>
              </a:rPr>
              <a:t>, the starting costs of $50,000 did not seem to be a viable option.</a:t>
            </a:r>
          </a:p>
          <a:p>
            <a:pPr lvl="1"/>
            <a:r>
              <a:rPr lang="en-US" sz="2600" b="1" dirty="0">
                <a:latin typeface="Arial" panose="020B0604020202020204" pitchFamily="34" charset="0"/>
                <a:cs typeface="Arial" panose="020B0604020202020204" pitchFamily="34" charset="0"/>
              </a:rPr>
              <a:t>Aha</a:t>
            </a:r>
            <a:r>
              <a:rPr lang="en-US" sz="2600" dirty="0">
                <a:latin typeface="Arial" panose="020B0604020202020204" pitchFamily="34" charset="0"/>
                <a:cs typeface="Arial" panose="020B0604020202020204" pitchFamily="34" charset="0"/>
              </a:rPr>
              <a:t>: Aha received positive feedback from those who attended the demo and worked with the demo site.  The cost starting at $7,800 also seems reasonable and the group recommends it be considered as a finalist.</a:t>
            </a:r>
          </a:p>
          <a:p>
            <a:endParaRPr lang="en-US" dirty="0"/>
          </a:p>
        </p:txBody>
      </p:sp>
    </p:spTree>
    <p:extLst>
      <p:ext uri="{BB962C8B-B14F-4D97-AF65-F5344CB8AC3E}">
        <p14:creationId xmlns:p14="http://schemas.microsoft.com/office/powerpoint/2010/main" val="4223806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0A167-65B1-4CD2-9EFB-20BD8114E435}"/>
              </a:ext>
            </a:extLst>
          </p:cNvPr>
          <p:cNvSpPr>
            <a:spLocks noGrp="1"/>
          </p:cNvSpPr>
          <p:nvPr>
            <p:ph type="title"/>
          </p:nvPr>
        </p:nvSpPr>
        <p:spPr/>
        <p:txBody>
          <a:bodyPr/>
          <a:lstStyle/>
          <a:p>
            <a:r>
              <a:rPr lang="en-US" dirty="0"/>
              <a:t>Product Evaluation</a:t>
            </a:r>
          </a:p>
        </p:txBody>
      </p:sp>
      <p:sp>
        <p:nvSpPr>
          <p:cNvPr id="3" name="Content Placeholder 2">
            <a:extLst>
              <a:ext uri="{FF2B5EF4-FFF2-40B4-BE49-F238E27FC236}">
                <a16:creationId xmlns:a16="http://schemas.microsoft.com/office/drawing/2014/main" id="{11EEEF74-D7BA-4EF5-BEF7-4AF890651B71}"/>
              </a:ext>
            </a:extLst>
          </p:cNvPr>
          <p:cNvSpPr>
            <a:spLocks noGrp="1"/>
          </p:cNvSpPr>
          <p:nvPr>
            <p:ph idx="1"/>
          </p:nvPr>
        </p:nvSpPr>
        <p:spPr/>
        <p:txBody>
          <a:bodyPr/>
          <a:lstStyle/>
          <a:p>
            <a:pPr lvl="1"/>
            <a:r>
              <a:rPr lang="en-US" b="1" dirty="0" err="1">
                <a:latin typeface="Arial" panose="020B0604020202020204" pitchFamily="34" charset="0"/>
                <a:cs typeface="Arial" panose="020B0604020202020204" pitchFamily="34" charset="0"/>
              </a:rPr>
              <a:t>Electionbuddy</a:t>
            </a:r>
            <a:r>
              <a:rPr lang="en-US" dirty="0">
                <a:latin typeface="Arial" panose="020B0604020202020204" pitchFamily="34" charset="0"/>
                <a:cs typeface="Arial" panose="020B0604020202020204" pitchFamily="34" charset="0"/>
              </a:rPr>
              <a:t>:  Although this was the cheapest option starting at $2,687, the group was concerned about the lack of work group control of the voting cycles and limited functionality, and it therefore did not seem to be a viable option.</a:t>
            </a:r>
          </a:p>
          <a:p>
            <a:pPr lvl="1"/>
            <a:r>
              <a:rPr lang="en-US" b="1" dirty="0">
                <a:latin typeface="Arial" panose="020B0604020202020204" pitchFamily="34" charset="0"/>
                <a:cs typeface="Arial" panose="020B0604020202020204" pitchFamily="34" charset="0"/>
              </a:rPr>
              <a:t>Refactor current system NERS</a:t>
            </a:r>
            <a:r>
              <a:rPr lang="en-US" dirty="0">
                <a:latin typeface="Arial" panose="020B0604020202020204" pitchFamily="34" charset="0"/>
                <a:cs typeface="Arial" panose="020B0604020202020204" pitchFamily="34" charset="0"/>
              </a:rPr>
              <a:t>: The group recommends this option as being a finalist also.  The initial development costs range from $18,000 to $24,000.  This option would also require pulling together community developers to assure that the system is sustainable.</a:t>
            </a:r>
          </a:p>
        </p:txBody>
      </p:sp>
    </p:spTree>
    <p:extLst>
      <p:ext uri="{BB962C8B-B14F-4D97-AF65-F5344CB8AC3E}">
        <p14:creationId xmlns:p14="http://schemas.microsoft.com/office/powerpoint/2010/main" val="2807146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64073-26AE-40E4-A0F9-ACEF177719A3}"/>
              </a:ext>
            </a:extLst>
          </p:cNvPr>
          <p:cNvSpPr>
            <a:spLocks noGrp="1"/>
          </p:cNvSpPr>
          <p:nvPr>
            <p:ph type="title"/>
          </p:nvPr>
        </p:nvSpPr>
        <p:spPr/>
        <p:txBody>
          <a:bodyPr/>
          <a:lstStyle/>
          <a:p>
            <a:r>
              <a:rPr lang="en-US" dirty="0"/>
              <a:t>Additional products not considered further, with no vendor demonstration</a:t>
            </a:r>
          </a:p>
        </p:txBody>
      </p:sp>
      <p:sp>
        <p:nvSpPr>
          <p:cNvPr id="3" name="Content Placeholder 2">
            <a:extLst>
              <a:ext uri="{FF2B5EF4-FFF2-40B4-BE49-F238E27FC236}">
                <a16:creationId xmlns:a16="http://schemas.microsoft.com/office/drawing/2014/main" id="{10CA41CF-BFBF-4B0A-8631-518748120E20}"/>
              </a:ext>
            </a:extLst>
          </p:cNvPr>
          <p:cNvSpPr>
            <a:spLocks noGrp="1"/>
          </p:cNvSpPr>
          <p:nvPr>
            <p:ph idx="1"/>
          </p:nvPr>
        </p:nvSpPr>
        <p:spPr/>
        <p:txBody>
          <a:bodyPr>
            <a:normAutofit/>
          </a:bodyPr>
          <a:lstStyle/>
          <a:p>
            <a:pPr lvl="0"/>
            <a:r>
              <a:rPr lang="en-US" sz="2400" b="1" dirty="0">
                <a:latin typeface="Arial" panose="020B0604020202020204" pitchFamily="34" charset="0"/>
                <a:cs typeface="Arial" panose="020B0604020202020204" pitchFamily="34" charset="0"/>
              </a:rPr>
              <a:t>UserVoice</a:t>
            </a:r>
            <a:r>
              <a:rPr lang="en-US" sz="2400" dirty="0">
                <a:latin typeface="Arial" panose="020B0604020202020204" pitchFamily="34" charset="0"/>
                <a:cs typeface="Arial" panose="020B0604020202020204" pitchFamily="34" charset="0"/>
              </a:rPr>
              <a:t>: Not suitable as built to be integrated into SaaS/software products which are internally owned and developed, rather than vendor provided products such as Alma &amp; Primo</a:t>
            </a:r>
          </a:p>
          <a:p>
            <a:pPr lvl="0"/>
            <a:r>
              <a:rPr lang="en-US" sz="2400" b="1" dirty="0" err="1">
                <a:latin typeface="Arial" panose="020B0604020202020204" pitchFamily="34" charset="0"/>
                <a:cs typeface="Arial" panose="020B0604020202020204" pitchFamily="34" charset="0"/>
              </a:rPr>
              <a:t>HelloNext</a:t>
            </a: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The vendor did not reply after multiple attempts to contact.</a:t>
            </a:r>
          </a:p>
        </p:txBody>
      </p:sp>
    </p:spTree>
    <p:extLst>
      <p:ext uri="{BB962C8B-B14F-4D97-AF65-F5344CB8AC3E}">
        <p14:creationId xmlns:p14="http://schemas.microsoft.com/office/powerpoint/2010/main" val="102478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3CA9C-1345-8761-6E3F-47DF05F77492}"/>
              </a:ext>
            </a:extLst>
          </p:cNvPr>
          <p:cNvSpPr>
            <a:spLocks noGrp="1"/>
          </p:cNvSpPr>
          <p:nvPr>
            <p:ph type="title"/>
          </p:nvPr>
        </p:nvSpPr>
        <p:spPr/>
        <p:txBody>
          <a:bodyPr/>
          <a:lstStyle/>
          <a:p>
            <a:r>
              <a:rPr lang="en-US" dirty="0"/>
              <a:t>NERS – </a:t>
            </a:r>
            <a:br>
              <a:rPr lang="en-US" dirty="0"/>
            </a:br>
            <a:r>
              <a:rPr lang="en-US" dirty="0"/>
              <a:t>a blended voting/enhancement software</a:t>
            </a:r>
          </a:p>
        </p:txBody>
      </p:sp>
      <p:sp>
        <p:nvSpPr>
          <p:cNvPr id="3" name="Content Placeholder 2">
            <a:extLst>
              <a:ext uri="{FF2B5EF4-FFF2-40B4-BE49-F238E27FC236}">
                <a16:creationId xmlns:a16="http://schemas.microsoft.com/office/drawing/2014/main" id="{1F730331-DBF5-AD87-8434-C4D6A364D86B}"/>
              </a:ext>
            </a:extLst>
          </p:cNvPr>
          <p:cNvSpPr>
            <a:spLocks noGrp="1"/>
          </p:cNvSpPr>
          <p:nvPr>
            <p:ph idx="1"/>
          </p:nvPr>
        </p:nvSpPr>
        <p:spPr>
          <a:xfrm>
            <a:off x="1743740" y="1825625"/>
            <a:ext cx="9610060" cy="4351338"/>
          </a:xfrm>
        </p:spPr>
        <p:txBody>
          <a:bodyPr>
            <a:normAutofit/>
          </a:bodyPr>
          <a:lstStyle/>
          <a:p>
            <a:r>
              <a:rPr lang="en-US" sz="2400" dirty="0">
                <a:latin typeface="Arial" panose="020B0604020202020204" pitchFamily="34" charset="0"/>
                <a:cs typeface="Arial" panose="020B0604020202020204" pitchFamily="34" charset="0"/>
              </a:rPr>
              <a:t>Written principally by Mark Dehmlow from Notre Dame</a:t>
            </a:r>
          </a:p>
          <a:p>
            <a:r>
              <a:rPr lang="en-US" sz="2400" dirty="0">
                <a:latin typeface="Arial" panose="020B0604020202020204" pitchFamily="34" charset="0"/>
                <a:cs typeface="Arial" panose="020B0604020202020204" pitchFamily="34" charset="0"/>
              </a:rPr>
              <a:t>Very customized to local organizational needs</a:t>
            </a:r>
          </a:p>
          <a:p>
            <a:pPr marL="0" indent="0">
              <a:buNone/>
            </a:pPr>
            <a:r>
              <a:rPr lang="en-US" sz="2400" dirty="0">
                <a:latin typeface="Arial" panose="020B0604020202020204" pitchFamily="34" charset="0"/>
                <a:cs typeface="Arial" panose="020B0604020202020204" pitchFamily="34" charset="0"/>
              </a:rPr>
              <a:t>Challenges:</a:t>
            </a:r>
          </a:p>
          <a:p>
            <a:pPr lvl="1"/>
            <a:r>
              <a:rPr lang="en-US" dirty="0">
                <a:latin typeface="Arial" panose="020B0604020202020204" pitchFamily="34" charset="0"/>
                <a:cs typeface="Arial" panose="020B0604020202020204" pitchFamily="34" charset="0"/>
              </a:rPr>
              <a:t>Required authentication to vote</a:t>
            </a:r>
          </a:p>
          <a:p>
            <a:pPr lvl="1"/>
            <a:r>
              <a:rPr lang="en-US" dirty="0">
                <a:latin typeface="Arial" panose="020B0604020202020204" pitchFamily="34" charset="0"/>
                <a:cs typeface="Arial" panose="020B0604020202020204" pitchFamily="34" charset="0"/>
              </a:rPr>
              <a:t>Member organizations had challenges – they had to share ELUNA or </a:t>
            </a:r>
            <a:r>
              <a:rPr lang="en-US" dirty="0" err="1">
                <a:latin typeface="Arial" panose="020B0604020202020204" pitchFamily="34" charset="0"/>
                <a:cs typeface="Arial" panose="020B0604020202020204" pitchFamily="34" charset="0"/>
              </a:rPr>
              <a:t>IGeLU</a:t>
            </a:r>
            <a:r>
              <a:rPr lang="en-US" dirty="0">
                <a:latin typeface="Arial" panose="020B0604020202020204" pitchFamily="34" charset="0"/>
                <a:cs typeface="Arial" panose="020B0604020202020204" pitchFamily="34" charset="0"/>
              </a:rPr>
              <a:t> credentials</a:t>
            </a:r>
          </a:p>
          <a:p>
            <a:pPr lvl="1"/>
            <a:r>
              <a:rPr lang="en-US" dirty="0">
                <a:latin typeface="Arial" panose="020B0604020202020204" pitchFamily="34" charset="0"/>
                <a:cs typeface="Arial" panose="020B0604020202020204" pitchFamily="34" charset="0"/>
              </a:rPr>
              <a:t>Based on the honor system – anyone could potentially vote in any election</a:t>
            </a:r>
          </a:p>
          <a:p>
            <a:pPr lvl="1"/>
            <a:r>
              <a:rPr lang="en-US" dirty="0">
                <a:latin typeface="Arial" panose="020B0604020202020204" pitchFamily="34" charset="0"/>
                <a:cs typeface="Arial" panose="020B0604020202020204" pitchFamily="34" charset="0"/>
              </a:rPr>
              <a:t>Some members who were members of both </a:t>
            </a:r>
            <a:r>
              <a:rPr lang="en-US" dirty="0" err="1">
                <a:latin typeface="Arial" panose="020B0604020202020204" pitchFamily="34" charset="0"/>
                <a:cs typeface="Arial" panose="020B0604020202020204" pitchFamily="34" charset="0"/>
              </a:rPr>
              <a:t>IGeLU</a:t>
            </a:r>
            <a:r>
              <a:rPr lang="en-US" dirty="0">
                <a:latin typeface="Arial" panose="020B0604020202020204" pitchFamily="34" charset="0"/>
                <a:cs typeface="Arial" panose="020B0604020202020204" pitchFamily="34" charset="0"/>
              </a:rPr>
              <a:t> and ELUNA could vote potentially vote twice </a:t>
            </a:r>
          </a:p>
        </p:txBody>
      </p:sp>
    </p:spTree>
    <p:extLst>
      <p:ext uri="{BB962C8B-B14F-4D97-AF65-F5344CB8AC3E}">
        <p14:creationId xmlns:p14="http://schemas.microsoft.com/office/powerpoint/2010/main" val="1896730685"/>
      </p:ext>
    </p:extLst>
  </p:cSld>
  <p:clrMapOvr>
    <a:masterClrMapping/>
  </p:clrMapOvr>
</p:sld>
</file>

<file path=ppt/theme/theme1.xml><?xml version="1.0" encoding="utf-8"?>
<a:theme xmlns:a="http://schemas.openxmlformats.org/drawingml/2006/main" name="IGeLU 2025 slide template">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IGeLU 2025 slide template</Template>
  <TotalTime>115</TotalTime>
  <Words>1682</Words>
  <Application>Microsoft Office PowerPoint</Application>
  <PresentationFormat>Widescreen</PresentationFormat>
  <Paragraphs>93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Franklin Gothic Book</vt:lpstr>
      <vt:lpstr>Franklin Gothic Medium</vt:lpstr>
      <vt:lpstr>IGeLU 2025 slide template</vt:lpstr>
      <vt:lpstr>Empowering Innovation: A Deep Dive into Aha Ideas Advanced CERV</vt:lpstr>
      <vt:lpstr>Enhancement Voting Task Force Report: Phase 1</vt:lpstr>
      <vt:lpstr>Enhancement Voting Task Force Report: Phase 2</vt:lpstr>
      <vt:lpstr>Enhancement Voting Task Force Report: Phase 2</vt:lpstr>
      <vt:lpstr>Task Force Work</vt:lpstr>
      <vt:lpstr>Product Evaluation</vt:lpstr>
      <vt:lpstr>Product Evaluation</vt:lpstr>
      <vt:lpstr>Additional products not considered further, with no vendor demonstration</vt:lpstr>
      <vt:lpstr>NERS –  a blended voting/enhancement software</vt:lpstr>
      <vt:lpstr>Transition</vt:lpstr>
      <vt:lpstr>Recommendations</vt:lpstr>
      <vt:lpstr>Why was Aha selected as a platform?</vt:lpstr>
      <vt:lpstr>How Does Aha Support our Community Processes?</vt:lpstr>
      <vt:lpstr>Guidelines for Creating an Actionable Enhancement Request</vt:lpstr>
      <vt:lpstr>Tips</vt:lpstr>
      <vt:lpstr>Tips</vt:lpstr>
      <vt:lpstr>How to Submit an Enhancement Request in the Enhancements Portal</vt:lpstr>
      <vt:lpstr>How to Submit an Enhancement Request in the Enhancements Portal</vt:lpstr>
      <vt:lpstr>How to Submit an Enhancement Request in the Enhancements Portal</vt:lpstr>
      <vt:lpstr>What could be improved?</vt:lpstr>
      <vt:lpstr>Which new functionalities are expected to be implemented in the short term?</vt:lpstr>
      <vt:lpstr>Lessons Learned</vt:lpstr>
      <vt:lpstr>Q/A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Empowering Innovation: A Deep Dive into Aha Ideas Advanced CERV</dc:title>
  <dc:creator>Edwards,Ryan E.</dc:creator>
  <cp:lastModifiedBy>Edwards,Ryan E.</cp:lastModifiedBy>
  <cp:revision>62</cp:revision>
  <dcterms:created xsi:type="dcterms:W3CDTF">2025-02-27T19:59:27Z</dcterms:created>
  <dcterms:modified xsi:type="dcterms:W3CDTF">2025-09-09T15:41:03Z</dcterms:modified>
</cp:coreProperties>
</file>