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2" r:id="rId2"/>
    <p:sldId id="291" r:id="rId3"/>
    <p:sldId id="257" r:id="rId4"/>
    <p:sldId id="259" r:id="rId5"/>
    <p:sldId id="260" r:id="rId6"/>
    <p:sldId id="261" r:id="rId7"/>
    <p:sldId id="265" r:id="rId8"/>
    <p:sldId id="266" r:id="rId9"/>
    <p:sldId id="263" r:id="rId10"/>
    <p:sldId id="264" r:id="rId11"/>
    <p:sldId id="267" r:id="rId12"/>
    <p:sldId id="258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2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onardo Bassanini" initials="LB" lastIdx="1" clrIdx="0">
    <p:extLst>
      <p:ext uri="{19B8F6BF-5375-455C-9EA6-DF929625EA0E}">
        <p15:presenceInfo xmlns:p15="http://schemas.microsoft.com/office/powerpoint/2012/main" userId="S-1-5-21-4199145366-2807856130-156294752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0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Usage</a:t>
            </a:r>
            <a:r>
              <a:rPr lang="en-US" sz="3200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efore</a:t>
            </a:r>
            <a:r>
              <a:rPr lang="en-US" sz="3200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after integration into Alma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572704046822014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9.2849597095787856E-2"/>
          <c:y val="0.14318847356769623"/>
          <c:w val="0.87062341219040862"/>
          <c:h val="0.732596452202204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Number of file visualization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Foglio1!$B$1:$K$1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Foglio1!$B$2:$K$2</c:f>
              <c:numCache>
                <c:formatCode>General</c:formatCode>
                <c:ptCount val="10"/>
                <c:pt idx="0">
                  <c:v>15</c:v>
                </c:pt>
                <c:pt idx="1">
                  <c:v>12</c:v>
                </c:pt>
                <c:pt idx="2">
                  <c:v>30</c:v>
                </c:pt>
                <c:pt idx="3">
                  <c:v>24</c:v>
                </c:pt>
                <c:pt idx="4">
                  <c:v>2</c:v>
                </c:pt>
                <c:pt idx="5">
                  <c:v>0</c:v>
                </c:pt>
                <c:pt idx="6">
                  <c:v>11</c:v>
                </c:pt>
                <c:pt idx="7">
                  <c:v>25</c:v>
                </c:pt>
                <c:pt idx="8">
                  <c:v>25000</c:v>
                </c:pt>
                <c:pt idx="9">
                  <c:v>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33-427C-8703-6EF17CA7A4D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69862783"/>
        <c:axId val="1318643919"/>
      </c:barChart>
      <c:catAx>
        <c:axId val="13698627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Year</a:t>
                </a:r>
              </a:p>
            </c:rich>
          </c:tx>
          <c:layout>
            <c:manualLayout>
              <c:xMode val="edge"/>
              <c:yMode val="edge"/>
              <c:x val="0.51669452762817136"/>
              <c:y val="0.934307864940983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18643919"/>
        <c:crosses val="autoZero"/>
        <c:auto val="1"/>
        <c:lblAlgn val="ctr"/>
        <c:lblOffset val="100"/>
        <c:noMultiLvlLbl val="0"/>
      </c:catAx>
      <c:valAx>
        <c:axId val="1318643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it-IT" sz="18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2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rPr>
                  <a:t>Number of views</a:t>
                </a:r>
              </a:p>
            </c:rich>
          </c:tx>
          <c:layout>
            <c:manualLayout>
              <c:xMode val="edge"/>
              <c:yMode val="edge"/>
              <c:x val="2.7319589070357408E-3"/>
              <c:y val="0.390429491491097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it-IT" sz="18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69862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CC195-5A0F-495A-9C10-E3DB51B720D1}" type="datetimeFigureOut">
              <a:rPr lang="it-IT" smtClean="0"/>
              <a:t>12/09/2025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D8540-9D3A-4AC9-B742-FBB180017A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4018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morning, my name is Leonardo Bassanini (coordinator of the Italian </a:t>
            </a:r>
            <a:r>
              <a:rPr lang="en-US" dirty="0" err="1"/>
              <a:t>AlmaD</a:t>
            </a:r>
            <a:r>
              <a:rPr lang="en-US" dirty="0"/>
              <a:t> working group), and in the next ten minutes I will present the main configurations in Alma that allow us to make the entire thesis collection accessible to </a:t>
            </a:r>
            <a:r>
              <a:rPr lang="en-US" dirty="0" err="1"/>
              <a:t>users.In</a:t>
            </a:r>
            <a:r>
              <a:rPr lang="en-US" dirty="0"/>
              <a:t> Alma we created the Top Level Thesis Archive collection, along with four sub-collections, one for each format: digital, print, microfiche, and one specifically for Ph.D. </a:t>
            </a:r>
            <a:r>
              <a:rPr lang="en-US" dirty="0" err="1"/>
              <a:t>theses.On</a:t>
            </a:r>
            <a:r>
              <a:rPr lang="en-US" dirty="0"/>
              <a:t> this slide, we can see the result in Primo VE, where the resources are grouped together and accessible both from the Collection Discovery section and from the New Search.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265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not to “clutter” the search results page with theses, we adjusted the ranking configuration, assigning a lower relevance value to dissertations.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855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started by </a:t>
            </a:r>
            <a:r>
              <a:rPr lang="en-US" b="1" dirty="0"/>
              <a:t>extracting the thesis from the old custom database</a:t>
            </a:r>
            <a:r>
              <a:rPr lang="en-US" dirty="0"/>
              <a:t>, and we organized them by type and by level of accessibility.</a:t>
            </a:r>
            <a:br>
              <a:rPr lang="en-US" dirty="0"/>
            </a:br>
            <a:r>
              <a:rPr lang="en-US" dirty="0"/>
              <a:t>What you see here is a </a:t>
            </a:r>
            <a:r>
              <a:rPr lang="en-US" b="1" dirty="0"/>
              <a:t>template with the metadata</a:t>
            </a:r>
            <a:r>
              <a:rPr lang="en-US" dirty="0"/>
              <a:t> for the physical theses.</a:t>
            </a:r>
          </a:p>
          <a:p>
            <a:r>
              <a:rPr lang="en-US" dirty="0"/>
              <a:t>In this structure the </a:t>
            </a:r>
            <a:r>
              <a:rPr lang="en-US" i="1" dirty="0"/>
              <a:t>UNIMARC 035</a:t>
            </a:r>
            <a:r>
              <a:rPr lang="en-US" dirty="0"/>
              <a:t> field contains the </a:t>
            </a:r>
            <a:r>
              <a:rPr lang="en-US" b="1" dirty="0"/>
              <a:t>primary identifier</a:t>
            </a:r>
            <a:r>
              <a:rPr lang="en-US" dirty="0"/>
              <a:t> coming from the old system. Then, of course, we have the series of fields with the usual bibliographic details: title, author, year of publication, and so on.</a:t>
            </a:r>
          </a:p>
          <a:p>
            <a:r>
              <a:rPr lang="en-US" dirty="0"/>
              <a:t>The </a:t>
            </a:r>
            <a:r>
              <a:rPr lang="en-US" i="1" dirty="0"/>
              <a:t>950</a:t>
            </a:r>
            <a:r>
              <a:rPr lang="en-US" dirty="0"/>
              <a:t> field, on the other hand, is what we use to </a:t>
            </a:r>
            <a:r>
              <a:rPr lang="en-US" b="1" dirty="0"/>
              <a:t>create the holding</a:t>
            </a:r>
            <a:r>
              <a:rPr lang="en-US" dirty="0"/>
              <a:t>—and this allows us to link the circulation rules.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2394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each type of thesis (print and microfiche) and accessibility (Open, Restricted, and by author’s permission ), we created 6 </a:t>
            </a:r>
            <a:r>
              <a:rPr lang="en-US" b="1" dirty="0"/>
              <a:t>different import profiles</a:t>
            </a:r>
            <a:r>
              <a:rPr lang="en-US" b="0" dirty="0"/>
              <a:t>.</a:t>
            </a:r>
            <a:br>
              <a:rPr lang="en-US" dirty="0"/>
            </a:br>
            <a:r>
              <a:rPr lang="en-US" dirty="0"/>
              <a:t>These allow us to generate the records in Alma—together with the holdings and the items—so that we can properly </a:t>
            </a:r>
            <a:r>
              <a:rPr lang="en-US" b="1" dirty="0"/>
              <a:t>manage their circulation</a:t>
            </a:r>
            <a:r>
              <a:rPr lang="en-US" dirty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4418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let’s look in more detail at one of the </a:t>
            </a:r>
            <a:r>
              <a:rPr lang="en-US" b="1" dirty="0"/>
              <a:t>Import Profiles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I’d like to show you at least the </a:t>
            </a:r>
            <a:r>
              <a:rPr lang="en-US" b="1" dirty="0"/>
              <a:t>Inventory Information tab</a:t>
            </a:r>
            <a:r>
              <a:rPr lang="en-US" dirty="0"/>
              <a:t>, because this is where we can define some of the key aspects related to the item.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9877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the </a:t>
            </a:r>
            <a:r>
              <a:rPr lang="en-US" b="1" dirty="0"/>
              <a:t>location</a:t>
            </a:r>
            <a:r>
              <a:rPr lang="en-US" dirty="0"/>
              <a:t>, and therefore to the </a:t>
            </a:r>
            <a:r>
              <a:rPr lang="en-US" b="1" dirty="0"/>
              <a:t>circulation policies</a:t>
            </a:r>
            <a:r>
              <a:rPr lang="en-US" dirty="0"/>
              <a:t> that are applied.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982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the </a:t>
            </a:r>
            <a:r>
              <a:rPr lang="en-US" b="1" dirty="0"/>
              <a:t>composition of the holding record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This is done by mapping the content of the </a:t>
            </a:r>
            <a:r>
              <a:rPr lang="en-US" b="1" dirty="0"/>
              <a:t>UNIMARC 950 field</a:t>
            </a:r>
            <a:r>
              <a:rPr lang="en-US" dirty="0"/>
              <a:t> to the </a:t>
            </a:r>
            <a:r>
              <a:rPr lang="en-US" b="1" dirty="0"/>
              <a:t>852 field in MARC21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running these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 Import Profiles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imported to its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 location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around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300,000 theses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into Alma. 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090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for the </a:t>
            </a:r>
            <a:r>
              <a:rPr lang="en-US" b="1" dirty="0"/>
              <a:t>born-digital theses</a:t>
            </a:r>
            <a:r>
              <a:rPr lang="en-US" dirty="0"/>
              <a:t>—those submitted after 2013—students upload them directly to the servers of the student offices.</a:t>
            </a:r>
            <a:br>
              <a:rPr lang="en-US" dirty="0"/>
            </a:br>
            <a:r>
              <a:rPr lang="en-US" dirty="0"/>
              <a:t>We created a script that </a:t>
            </a:r>
            <a:r>
              <a:rPr lang="en-US" b="1" dirty="0"/>
              <a:t>fetches these files</a:t>
            </a:r>
            <a:r>
              <a:rPr lang="en-US" dirty="0"/>
              <a:t> and copies them into the </a:t>
            </a:r>
            <a:r>
              <a:rPr lang="en-US" b="1" dirty="0"/>
              <a:t>S3 bucket connected to Alma D</a:t>
            </a:r>
            <a:r>
              <a:rPr lang="en-US" dirty="0"/>
              <a:t>. Once the operation is complete, the script </a:t>
            </a:r>
            <a:r>
              <a:rPr lang="en-US" b="1" dirty="0"/>
              <a:t>calls the API</a:t>
            </a:r>
            <a:r>
              <a:rPr lang="en-US" dirty="0"/>
              <a:t> to trigger the import.</a:t>
            </a:r>
          </a:p>
          <a:p>
            <a:r>
              <a:rPr lang="en-US" dirty="0"/>
              <a:t>Inside the bucket, we have all the </a:t>
            </a:r>
            <a:r>
              <a:rPr lang="en-US" b="1" dirty="0"/>
              <a:t>PDF files to be transferred</a:t>
            </a:r>
            <a:r>
              <a:rPr lang="en-US" dirty="0"/>
              <a:t>, plus an </a:t>
            </a:r>
            <a:r>
              <a:rPr lang="en-US" b="1" dirty="0"/>
              <a:t>Excel file with the related metadata</a:t>
            </a:r>
            <a:r>
              <a:rPr lang="en-US" dirty="0"/>
              <a:t>. This Excel file is very similar to the one we already saw for the physical theses, with just a few differences that I’ll show you now: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UNIMARC 333 field</a:t>
            </a:r>
            <a:r>
              <a:rPr lang="en-US" dirty="0"/>
              <a:t>, used to manage the </a:t>
            </a:r>
            <a:r>
              <a:rPr lang="en-US" b="1" dirty="0"/>
              <a:t>access rights policy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And the </a:t>
            </a:r>
            <a:r>
              <a:rPr lang="en-US" b="1" dirty="0"/>
              <a:t>856 field</a:t>
            </a:r>
            <a:r>
              <a:rPr lang="en-US" dirty="0"/>
              <a:t>, used to link the </a:t>
            </a:r>
            <a:r>
              <a:rPr lang="en-US" b="1" dirty="0"/>
              <a:t>digital representation</a:t>
            </a:r>
            <a:r>
              <a:rPr lang="en-US" dirty="0"/>
              <a:t> to the record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A199A0-7F49-478A-BFFC-80A0D02E074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311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</a:rPr>
              <a:t>For the 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Aptos"/>
              </a:rPr>
              <a:t>digital theses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</a:rPr>
              <a:t>, we only need 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Aptos"/>
              </a:rPr>
              <a:t>one Import Profile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</a:rPr>
              <a:t>.</a:t>
            </a:r>
            <a:r>
              <a:rPr lang="it-IT" sz="1200" b="0" i="0" dirty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it-IT" sz="1200" b="0" i="0" dirty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</a:rPr>
              <a:t>That’s because the 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Aptos"/>
              </a:rPr>
              <a:t>access rights policy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</a:rPr>
              <a:t> is already expressed in the 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Aptos"/>
              </a:rPr>
              <a:t>333 field of the metadata file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</a:rPr>
              <a:t>.</a:t>
            </a:r>
            <a:r>
              <a:rPr lang="it-IT" sz="1200" b="0" i="0" dirty="0">
                <a:solidFill>
                  <a:srgbClr val="000000"/>
                </a:solidFill>
                <a:effectLst/>
                <a:latin typeface="Aptos"/>
              </a:rPr>
              <a:t> </a:t>
            </a:r>
            <a:endParaRPr lang="it-I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</a:rPr>
              <a:t>In this file, each thesis—or each row—records the author’s choice regarding accessibility:</a:t>
            </a:r>
            <a:r>
              <a:rPr lang="it-IT" sz="1200" b="0" i="0" dirty="0">
                <a:solidFill>
                  <a:srgbClr val="000000"/>
                </a:solidFill>
                <a:effectLst/>
                <a:latin typeface="Aptos"/>
              </a:rPr>
              <a:t> </a:t>
            </a:r>
            <a:endParaRPr lang="it-I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</a:rPr>
              <a:t>fully accessible,</a:t>
            </a:r>
            <a:r>
              <a:rPr lang="it-IT" sz="1200" b="0" i="0" dirty="0">
                <a:solidFill>
                  <a:srgbClr val="000000"/>
                </a:solidFill>
                <a:effectLst/>
                <a:latin typeface="Aptos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</a:rPr>
              <a:t>not accessible,</a:t>
            </a:r>
            <a:r>
              <a:rPr lang="it-IT" sz="1200" b="0" i="0" dirty="0">
                <a:solidFill>
                  <a:srgbClr val="000000"/>
                </a:solidFill>
                <a:effectLst/>
                <a:latin typeface="Aptos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</a:rPr>
              <a:t>or accessible after an embargo period.</a:t>
            </a:r>
            <a:r>
              <a:rPr lang="it-IT" sz="1200" b="0" i="0" dirty="0">
                <a:solidFill>
                  <a:srgbClr val="000000"/>
                </a:solidFill>
                <a:effectLst/>
                <a:latin typeface="Aptos"/>
              </a:rPr>
              <a:t> </a:t>
            </a: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</a:rPr>
              <a:t>The Import Profile reads this field and assigns the 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Aptos"/>
              </a:rPr>
              <a:t>appropriate access policy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</a:rPr>
              <a:t> to the thesis.</a:t>
            </a:r>
            <a:r>
              <a:rPr lang="it-IT" sz="1200" b="0" i="0" dirty="0">
                <a:solidFill>
                  <a:srgbClr val="000000"/>
                </a:solidFill>
                <a:effectLst/>
                <a:latin typeface="Aptos"/>
              </a:rPr>
              <a:t> </a:t>
            </a:r>
            <a:endParaRPr lang="it-I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A199A0-7F49-478A-BFFC-80A0D02E074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015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58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as we were saying, we created </a:t>
            </a:r>
            <a:r>
              <a:rPr lang="en-US" b="1" dirty="0"/>
              <a:t>three different access right policies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The </a:t>
            </a:r>
            <a:r>
              <a:rPr lang="en-US" b="1" dirty="0"/>
              <a:t>name of the policy</a:t>
            </a:r>
            <a:r>
              <a:rPr lang="en-US" dirty="0"/>
              <a:t> has to match exactly what is written in the </a:t>
            </a:r>
            <a:r>
              <a:rPr lang="en-US" b="1" dirty="0"/>
              <a:t>333 column of the metadata file</a:t>
            </a:r>
            <a:r>
              <a:rPr lang="en-US" dirty="0"/>
              <a:t>.</a:t>
            </a:r>
          </a:p>
          <a:p>
            <a:r>
              <a:rPr lang="en-US" dirty="0"/>
              <a:t>That’s why I didn’t translate the names themselves—rather, I simply </a:t>
            </a:r>
            <a:r>
              <a:rPr lang="en-US" b="1" dirty="0"/>
              <a:t>overlaid the English version in red on the slides</a:t>
            </a:r>
            <a:r>
              <a:rPr lang="en-US" dirty="0"/>
              <a:t>.</a:t>
            </a:r>
          </a:p>
          <a:p>
            <a:r>
              <a:rPr lang="en-US" dirty="0"/>
              <a:t>In just a moment, we’ll look at the result in </a:t>
            </a:r>
            <a:r>
              <a:rPr lang="en-US" b="1" dirty="0"/>
              <a:t>Primo VE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But before that, let’s take a closer look at the </a:t>
            </a:r>
            <a:r>
              <a:rPr lang="en-US" b="1" dirty="0"/>
              <a:t>“Long term digital loan” policy</a:t>
            </a:r>
            <a:r>
              <a:rPr lang="en-US" dirty="0"/>
              <a:t>, which is the one assigned to the accessible theses.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027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our policy, we can set up specific </a:t>
            </a:r>
            <a:r>
              <a:rPr lang="en-US" b="1" dirty="0"/>
              <a:t>Rules</a:t>
            </a:r>
            <a:r>
              <a:rPr lang="en-US" dirty="0"/>
              <a:t> that define </a:t>
            </a:r>
            <a:r>
              <a:rPr lang="en-US" b="1" dirty="0"/>
              <a:t>who can access </a:t>
            </a:r>
            <a:r>
              <a:rPr lang="en-US" dirty="0"/>
              <a:t>the material (based on user groups), </a:t>
            </a:r>
            <a:r>
              <a:rPr lang="en-US" b="1" dirty="0"/>
              <a:t>for how long</a:t>
            </a:r>
            <a:r>
              <a:rPr lang="en-US" dirty="0"/>
              <a:t>, and </a:t>
            </a:r>
            <a:r>
              <a:rPr lang="en-US" b="1" dirty="0"/>
              <a:t>what they are allowed to do </a:t>
            </a:r>
            <a:r>
              <a:rPr lang="en-US" dirty="0"/>
              <a:t>— whether just viewing or also downloading.</a:t>
            </a:r>
          </a:p>
          <a:p>
            <a:r>
              <a:rPr lang="en-US" dirty="0"/>
              <a:t>We have activated the </a:t>
            </a:r>
            <a:r>
              <a:rPr lang="en-US" i="1" dirty="0"/>
              <a:t>Long-term Digital Loan</a:t>
            </a:r>
            <a:r>
              <a:rPr lang="en-US" dirty="0"/>
              <a:t> option 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705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which allows us, directly in Alma and in real time, to see how many theses are being accessed, by whom, and in what status — for example, whether they are on the waiting list, in the grace period, and so on.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762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More recently, Ex Libris has also made it possible to view these requests in </a:t>
            </a:r>
            <a:r>
              <a:rPr lang="en-US" b="1" i="1" dirty="0"/>
              <a:t>Manage Fulfillment Activity</a:t>
            </a:r>
            <a:r>
              <a:rPr lang="en-US" dirty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8034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we’ve reviewed the main configurations in Alma, we can move to Primo VE and see the result, focusing on the digital sub-collection: Thesis in PDF format.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9964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click on the first thesis…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0770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we see that the author has denied access.</a:t>
            </a:r>
            <a:br>
              <a:rPr lang="en-US" dirty="0"/>
            </a:br>
            <a:r>
              <a:rPr lang="en-US" dirty="0"/>
              <a:t>This decision is reflected through the </a:t>
            </a:r>
            <a:r>
              <a:rPr lang="en-US" i="1" dirty="0"/>
              <a:t>denied note</a:t>
            </a:r>
            <a:r>
              <a:rPr lang="en-US" dirty="0"/>
              <a:t> we set up in the corresponding access right policy.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1631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 to this other thesis, instead, </a:t>
            </a:r>
            <a:r>
              <a:rPr lang="en-US" b="1" dirty="0"/>
              <a:t>is allowed </a:t>
            </a:r>
            <a:r>
              <a:rPr lang="en-US" dirty="0"/>
              <a:t>— and we can click on the </a:t>
            </a:r>
            <a:r>
              <a:rPr lang="en-US" i="1" dirty="0"/>
              <a:t>View Online</a:t>
            </a:r>
            <a:r>
              <a:rPr lang="en-US" dirty="0"/>
              <a:t> box.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5172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screen we see is the result of the </a:t>
            </a:r>
            <a:r>
              <a:rPr lang="en-US" i="1" dirty="0"/>
              <a:t>Long-term Digital Loan</a:t>
            </a:r>
            <a:r>
              <a:rPr lang="en-US" dirty="0"/>
              <a:t> policy, while the notes come from the rules we configured.</a:t>
            </a:r>
            <a:br>
              <a:rPr lang="en-US" dirty="0"/>
            </a:br>
            <a:r>
              <a:rPr lang="en-US" dirty="0"/>
              <a:t>Now we can move on to the actual viewing.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069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accessing the content of the thesis, the user must read the copyright statement and accept its conditions.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565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finally, we reach the PDF view of the thesis, for which we chose to use the </a:t>
            </a:r>
            <a:r>
              <a:rPr lang="en-US" b="1" dirty="0"/>
              <a:t>Digital Viewer</a:t>
            </a:r>
            <a:r>
              <a:rPr lang="en-US" dirty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96313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Results / analytics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results went far beyond our expectations: users really appreciated being able to find the thesis collection directly in Primo VE. We moved from just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few dozen views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year in the old system to more than 25,000 digital file views in 2024 — and this year we’ve already passed 30,000. 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top of this great response from our users, there’s also a big gain in efficiency for us as librarians, since we can now manage everything within a single system.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199A0-7F49-478A-BFFC-80A0D02E074F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608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E01C2F-5072-41C8-9EE7-A41998C59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BB4B9D-EDF4-46CD-9468-C4A86E269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D09019-11C0-46E0-B609-14A7BB8A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7856-B6FF-4FA2-9513-BADECEE88C85}" type="datetimeFigureOut">
              <a:rPr lang="it-IT" smtClean="0"/>
              <a:t>12/09/2025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18D068-C22F-4BB1-97FC-6B598627C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C37862-8D46-46F5-A959-6E9FF51D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007C5-6160-46AE-9C08-99D4664F7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691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3C6F58-F120-4577-B6FA-0A87C0B9E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7A72FDE-87D1-457E-83DF-682228A6F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A5F2C5-2875-4998-A20E-B327D787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7856-B6FF-4FA2-9513-BADECEE88C85}" type="datetimeFigureOut">
              <a:rPr lang="it-IT" smtClean="0"/>
              <a:t>12/09/2025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4CFA11-7776-43EB-BB07-6380DD05C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692040-7E37-4C5F-9396-E8AC306AA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007C5-6160-46AE-9C08-99D4664F7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485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7695509-717D-474C-A37E-6A8DBFBA76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14792AA-2D7D-46AB-BD10-58175A61E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8CD23E-9D35-42BD-BF8C-09D56762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7856-B6FF-4FA2-9513-BADECEE88C85}" type="datetimeFigureOut">
              <a:rPr lang="it-IT" smtClean="0"/>
              <a:t>12/09/2025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9C5C6B-1685-4610-A76E-FDD16DAA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8F16B8-E0BA-48C1-9F92-3536D36F4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007C5-6160-46AE-9C08-99D4664F7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294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06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20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7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96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57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52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7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60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A00EB1-E34A-4EFF-A2C7-A20D395A7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3F5147-CB59-4F24-804F-F2E0D6A02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5FB11D-EBE7-4C26-B796-B17C12849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7856-B6FF-4FA2-9513-BADECEE88C85}" type="datetimeFigureOut">
              <a:rPr lang="it-IT" smtClean="0"/>
              <a:t>12/09/2025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896816-4E1B-4AEB-982A-F416D73CF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3BCE42-E8CD-421A-A878-4671FF2FD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007C5-6160-46AE-9C08-99D4664F7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492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44C80C-AE58-4F85-9A15-222FC9E20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C368C2-1AFE-4437-9C99-47153F1C1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0B802A-241B-4F78-9AF1-79BF7FC49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7856-B6FF-4FA2-9513-BADECEE88C85}" type="datetimeFigureOut">
              <a:rPr lang="it-IT" smtClean="0"/>
              <a:t>12/09/2025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B79E6A-CB38-4C57-9713-82EDF3361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6BAF3F-EF28-4F57-A992-66A15329C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007C5-6160-46AE-9C08-99D4664F7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93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800621-23D6-4BE8-A263-CBAA8AC37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1AD343-B5E8-44CF-BD96-58D00684C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EB22900-106F-4D63-A18B-5DEFE7DBC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53B5377-ADB5-44CC-965C-E5B01A4C8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7856-B6FF-4FA2-9513-BADECEE88C85}" type="datetimeFigureOut">
              <a:rPr lang="it-IT" smtClean="0"/>
              <a:t>12/09/2025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E9212F-7F3D-4993-A63C-65E78119B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0361BB-68CB-407F-BAC6-B29FFBFC9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007C5-6160-46AE-9C08-99D4664F7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63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77889C-310D-40E4-A226-594FB1EB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C9215C-37B6-4FD4-AB94-070C540E4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6624C9D-6448-44EC-B29D-7143C6559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E42D291-2B51-4778-8FE4-A7B90B3F7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E950D95-7523-479F-8CD6-72A8DA78A0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558C625-6CA2-431D-898B-5A95DF0F3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7856-B6FF-4FA2-9513-BADECEE88C85}" type="datetimeFigureOut">
              <a:rPr lang="it-IT" smtClean="0"/>
              <a:t>12/09/2025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5C1D337-03CE-4B59-A246-161CA3D3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C201FEB-B885-4223-BABB-6856A0416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007C5-6160-46AE-9C08-99D4664F7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489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DC2DB0-61B1-44B7-B7B5-360CE6C36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7ED460F-B63D-44F1-BA4B-4CC415A67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7856-B6FF-4FA2-9513-BADECEE88C85}" type="datetimeFigureOut">
              <a:rPr lang="it-IT" smtClean="0"/>
              <a:t>12/09/2025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41E052B-B90B-4C8F-8089-23E3E6F8D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AC0185-D0B9-4653-B6F6-98075243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007C5-6160-46AE-9C08-99D4664F7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32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CCD180F-CDEC-4AFC-9F72-8B6ECA753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7856-B6FF-4FA2-9513-BADECEE88C85}" type="datetimeFigureOut">
              <a:rPr lang="it-IT" smtClean="0"/>
              <a:t>12/09/2025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606BFDF-3A14-4EE1-B0C6-287EDC4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2D8FA7-FDAF-4B6B-A1CE-52D68E03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007C5-6160-46AE-9C08-99D4664F7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202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C0A422-B422-4EB0-A3F2-DC66E76CE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45C010-A932-4011-A191-1863AE8A2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9CB1903-1571-4E14-A09C-F726F5DF0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B89542-DFC8-416E-B1C6-0B348B2A8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7856-B6FF-4FA2-9513-BADECEE88C85}" type="datetimeFigureOut">
              <a:rPr lang="it-IT" smtClean="0"/>
              <a:t>12/09/2025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0985D59-AE64-4931-8463-7987B8F2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FC8464-A95D-42A8-9E57-2C983BC1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007C5-6160-46AE-9C08-99D4664F7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43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F4A5F5-949C-438D-A649-5844EAB5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1126850-0149-4978-B6DD-1595E0071D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EC61E0-CF03-45CB-A610-00DE748B1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CF6B566-0961-4494-8166-A331031F1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7856-B6FF-4FA2-9513-BADECEE88C85}" type="datetimeFigureOut">
              <a:rPr lang="it-IT" smtClean="0"/>
              <a:t>12/09/2025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B0A61E-0B5D-4B9E-BF7F-97D25BA88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D11841-CB7D-495F-8238-B4D2A4B35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007C5-6160-46AE-9C08-99D4664F7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5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F85B913-3670-48FF-B5FB-03DC6D22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9906A4-D26F-4DB2-A2D5-1D006B680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8030F1-CD13-48A2-9204-07897ECCE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E7856-B6FF-4FA2-9513-BADECEE88C85}" type="datetimeFigureOut">
              <a:rPr lang="it-IT" smtClean="0"/>
              <a:t>12/09/2025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D1D7AF-DE84-44E2-9B14-FD410C3FB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719DAF-D22A-45DA-86BE-823BC5148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007C5-6160-46AE-9C08-99D4664F7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36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Product_Documentation/010Alma_Online_Help_(English)/040Resource_Management/050Inventory/050Managing_Collections" TargetMode="External"/><Relationship Id="rId2" Type="http://schemas.openxmlformats.org/officeDocument/2006/relationships/hyperlink" Target="https://www.unimi.it/en/node/4739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nowledge.exlibrisgroup.com/Alma/Product_Documentation/010Alma_Online_Help_(English)/030Fulfillment/080Configuring_Fulfillment/080General/Configuring_Copyright_Management#Configuring_Copyright_Statements_.E2.80.93_Digital" TargetMode="External"/><Relationship Id="rId5" Type="http://schemas.openxmlformats.org/officeDocument/2006/relationships/hyperlink" Target="https://knowledge.exlibrisgroup.com/Alma/Product_Documentation/010Alma_Online_Help_(English)/Digital_Resource_Management/030Delivery/020Access_Rights_Policies_for_Digital_Objects" TargetMode="External"/><Relationship Id="rId4" Type="http://schemas.openxmlformats.org/officeDocument/2006/relationships/hyperlink" Target="https://knowledge.exlibrisgroup.com/Alma/Product_Documentation/010Alma_Online_Help_(English)/040Resource_Management/060Record_Import/020Managing_Import_Profile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Paola.foscaro@unimi.it" TargetMode="External"/><Relationship Id="rId7" Type="http://schemas.openxmlformats.org/officeDocument/2006/relationships/image" Target="../media/image6.png"/><Relationship Id="rId2" Type="http://schemas.openxmlformats.org/officeDocument/2006/relationships/hyperlink" Target="mailto:Leonardo.bassanini@unimi.i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41686" y="551390"/>
            <a:ext cx="6297018" cy="2953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Integrating Theses Management in Alma/Primo VE: Challenges, Benefits, and Best Practices</a:t>
            </a:r>
            <a:endParaRPr lang="en-US" sz="3708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95287" y="3251795"/>
            <a:ext cx="5709940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A case study 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from the University of Milan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233492" y="5215037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endParaRPr lang="en-US" sz="1458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C25B62-0A67-471B-B91F-48160BF6CA09}"/>
              </a:ext>
            </a:extLst>
          </p:cNvPr>
          <p:cNvSpPr txBox="1"/>
          <p:nvPr/>
        </p:nvSpPr>
        <p:spPr>
          <a:xfrm>
            <a:off x="365825" y="4497585"/>
            <a:ext cx="5709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Paola Foscaro and Leonardo Bassanini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D9756E4-20D5-46C8-8F23-2CDF6ACD0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9E7B94A-10AA-4A6F-8A9C-576D4103D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85" y="6076267"/>
            <a:ext cx="848148" cy="397753"/>
          </a:xfrm>
          <a:prstGeom prst="rect">
            <a:avLst/>
          </a:prstGeom>
        </p:spPr>
      </p:pic>
      <p:pic>
        <p:nvPicPr>
          <p:cNvPr id="1026" name="Picture 2" descr="Associazione Italiana Utenti Ex Libris">
            <a:extLst>
              <a:ext uri="{FF2B5EF4-FFF2-40B4-BE49-F238E27FC236}">
                <a16:creationId xmlns:a16="http://schemas.microsoft.com/office/drawing/2014/main" id="{DE15C232-4D13-4662-AE8C-F6027E241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70" y="6039099"/>
            <a:ext cx="1525502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à degli Studi di Milano">
            <a:extLst>
              <a:ext uri="{FF2B5EF4-FFF2-40B4-BE49-F238E27FC236}">
                <a16:creationId xmlns:a16="http://schemas.microsoft.com/office/drawing/2014/main" id="{9C134CDB-FA17-4D7D-944A-F0011D859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77" y="6034211"/>
            <a:ext cx="1349281" cy="4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AC576C9-73F4-43F9-B9B2-F6BAC5535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09" y="6053768"/>
            <a:ext cx="1612799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308438"/>
            <a:ext cx="8394204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Author-Defined Access Permissions</a:t>
            </a:r>
            <a:endParaRPr lang="en-US" sz="3708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551601" y="2603110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Accessible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71485" y="3003472"/>
            <a:ext cx="315436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375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Full access granted immediately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878" y="1496220"/>
            <a:ext cx="3804146" cy="380414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098" y="3221434"/>
            <a:ext cx="282773" cy="35351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145960" y="1911646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Embargoed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8145960" y="2293547"/>
            <a:ext cx="324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Access permitted after specified time period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878" y="1496220"/>
            <a:ext cx="3804146" cy="3804146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272" y="2068413"/>
            <a:ext cx="282773" cy="35351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145960" y="4058050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Not Accessible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998024" y="4430235"/>
            <a:ext cx="324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Access permanently restricted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2502" y="1551583"/>
            <a:ext cx="3754834" cy="3754834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0272" y="4374456"/>
            <a:ext cx="282773" cy="35351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61492" y="5512991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75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961746" y="5625827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Important: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 Document download is not permitted for digital theses,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even when online reading is authorised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B7016B5-CFF8-497B-8912-7F756B40D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68" y="0"/>
            <a:ext cx="9385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46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C05DCF5-D51A-44E9-9FB6-B05485555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48" y="268014"/>
            <a:ext cx="11173706" cy="620420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7DF3CE9-308C-4DA0-B981-25C875D08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3" y="5843750"/>
            <a:ext cx="11969787" cy="81925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A1A2244-8626-4BFA-8D08-133BED68DCD5}"/>
              </a:ext>
            </a:extLst>
          </p:cNvPr>
          <p:cNvSpPr/>
          <p:nvPr/>
        </p:nvSpPr>
        <p:spPr>
          <a:xfrm>
            <a:off x="704193" y="3429000"/>
            <a:ext cx="1439917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A9AFE8F-3041-48D9-A9AB-2ECB0C0644D3}"/>
              </a:ext>
            </a:extLst>
          </p:cNvPr>
          <p:cNvSpPr/>
          <p:nvPr/>
        </p:nvSpPr>
        <p:spPr>
          <a:xfrm>
            <a:off x="493380" y="214448"/>
            <a:ext cx="1650730" cy="3426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5081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899A97A-1CB9-401A-A493-AB008CBC7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095"/>
            <a:ext cx="12192000" cy="354181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D3B7451-F733-4003-853A-56AA9F651DA2}"/>
              </a:ext>
            </a:extLst>
          </p:cNvPr>
          <p:cNvSpPr txBox="1"/>
          <p:nvPr/>
        </p:nvSpPr>
        <p:spPr>
          <a:xfrm>
            <a:off x="320266" y="402906"/>
            <a:ext cx="709954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Physical </a:t>
            </a:r>
            <a:r>
              <a:rPr lang="it-IT" sz="37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Titles</a:t>
            </a:r>
            <a:endParaRPr lang="it-IT" sz="37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4193C7F-7464-455F-8B0D-D8779BCE7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771" y="1132877"/>
            <a:ext cx="870229" cy="52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09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1D45EC-FD3D-4DA2-B78F-E47C89426092}"/>
              </a:ext>
            </a:extLst>
          </p:cNvPr>
          <p:cNvSpPr txBox="1"/>
          <p:nvPr/>
        </p:nvSpPr>
        <p:spPr>
          <a:xfrm>
            <a:off x="96253" y="318700"/>
            <a:ext cx="520967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 Physical Title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EAC472-78B2-4867-A436-6A9D1EFA1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0" y="1306881"/>
            <a:ext cx="11266779" cy="555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74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96DFFC3-3F56-4B8E-8A9E-2E373B6C3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77" y="0"/>
            <a:ext cx="10486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39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3C95CA1-9C63-4507-A34E-BD44563AE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788"/>
            <a:ext cx="12192000" cy="603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19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B74EC1D-5666-424D-9087-450952EFB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405"/>
            <a:ext cx="12192000" cy="649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81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899A97A-1CB9-401A-A493-AB008CBC7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847"/>
            <a:ext cx="12192000" cy="254630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D3B7451-F733-4003-853A-56AA9F651DA2}"/>
              </a:ext>
            </a:extLst>
          </p:cNvPr>
          <p:cNvSpPr txBox="1"/>
          <p:nvPr/>
        </p:nvSpPr>
        <p:spPr>
          <a:xfrm>
            <a:off x="-906601" y="299710"/>
            <a:ext cx="709954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7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Export Digital </a:t>
            </a:r>
            <a:r>
              <a:rPr kumimoji="0" lang="it-IT" sz="3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Titles</a:t>
            </a:r>
            <a:endParaRPr kumimoji="0" lang="it-IT" sz="37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EF64A8C-48B5-4DA4-B8D1-A821781E0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85" y="1359569"/>
            <a:ext cx="1832915" cy="523799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F4147DC-8002-4C4A-8F61-A2CE75392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228" y="1359568"/>
            <a:ext cx="2287772" cy="523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80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1D45EC-FD3D-4DA2-B78F-E47C89426092}"/>
              </a:ext>
            </a:extLst>
          </p:cNvPr>
          <p:cNvSpPr txBox="1"/>
          <p:nvPr/>
        </p:nvSpPr>
        <p:spPr>
          <a:xfrm>
            <a:off x="-72323" y="427641"/>
            <a:ext cx="520967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7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Import Digital Title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EAC472-78B2-4867-A436-6A9D1EFA1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0" y="1753535"/>
            <a:ext cx="11266779" cy="465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7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73626" y="559524"/>
            <a:ext cx="6297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Presentation Overview</a:t>
            </a:r>
            <a:endParaRPr lang="en-US" sz="3708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43073" y="1725765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919053" y="1767035"/>
            <a:ext cx="246330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Thesis Archive Collection and his History</a:t>
            </a:r>
          </a:p>
        </p:txBody>
      </p:sp>
      <p:sp>
        <p:nvSpPr>
          <p:cNvPr id="6" name="Text 3"/>
          <p:cNvSpPr/>
          <p:nvPr/>
        </p:nvSpPr>
        <p:spPr>
          <a:xfrm>
            <a:off x="1275756" y="2488108"/>
            <a:ext cx="5682754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endParaRPr lang="en-US" sz="1458" dirty="0"/>
          </a:p>
        </p:txBody>
      </p:sp>
      <p:sp>
        <p:nvSpPr>
          <p:cNvPr id="7" name="Shape 4"/>
          <p:cNvSpPr/>
          <p:nvPr/>
        </p:nvSpPr>
        <p:spPr>
          <a:xfrm>
            <a:off x="5231382" y="2617168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969357" y="2634730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Service Improvement Needs</a:t>
            </a:r>
          </a:p>
        </p:txBody>
      </p:sp>
      <p:sp>
        <p:nvSpPr>
          <p:cNvPr id="9" name="Text 6"/>
          <p:cNvSpPr/>
          <p:nvPr/>
        </p:nvSpPr>
        <p:spPr>
          <a:xfrm>
            <a:off x="1275756" y="4246959"/>
            <a:ext cx="568275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endParaRPr lang="en-US" sz="1458" dirty="0"/>
          </a:p>
        </p:txBody>
      </p:sp>
      <p:sp>
        <p:nvSpPr>
          <p:cNvPr id="10" name="Shape 7"/>
          <p:cNvSpPr/>
          <p:nvPr/>
        </p:nvSpPr>
        <p:spPr>
          <a:xfrm>
            <a:off x="5258274" y="3588305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5969357" y="3604969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Migrating from the Old DB to Alma</a:t>
            </a:r>
          </a:p>
        </p:txBody>
      </p:sp>
      <p:sp>
        <p:nvSpPr>
          <p:cNvPr id="12" name="Text 9"/>
          <p:cNvSpPr/>
          <p:nvPr/>
        </p:nvSpPr>
        <p:spPr>
          <a:xfrm>
            <a:off x="1275756" y="5703392"/>
            <a:ext cx="568275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endParaRPr lang="en-US" sz="1458" dirty="0"/>
          </a:p>
        </p:txBody>
      </p:sp>
      <p:sp>
        <p:nvSpPr>
          <p:cNvPr id="13" name="Shape 7">
            <a:extLst>
              <a:ext uri="{FF2B5EF4-FFF2-40B4-BE49-F238E27FC236}">
                <a16:creationId xmlns:a16="http://schemas.microsoft.com/office/drawing/2014/main" id="{BB547643-01E7-4647-B116-BC7E2E5F2710}"/>
              </a:ext>
            </a:extLst>
          </p:cNvPr>
          <p:cNvSpPr/>
          <p:nvPr/>
        </p:nvSpPr>
        <p:spPr>
          <a:xfrm>
            <a:off x="5258274" y="4569393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6BAA4CA-2414-4CDC-80D9-27891ED2BD6D}"/>
              </a:ext>
            </a:extLst>
          </p:cNvPr>
          <p:cNvSpPr txBox="1"/>
          <p:nvPr/>
        </p:nvSpPr>
        <p:spPr>
          <a:xfrm>
            <a:off x="5856322" y="458509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Showcasing the Results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1FB3A6C-ACFE-4DB9-B130-6CCE870AE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415"/>
            <a:ext cx="4992345" cy="332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45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E2E1712-7DEF-4BDC-9041-3DAA7C3C3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925"/>
            <a:ext cx="12192000" cy="550015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6BBC78-F335-4663-8D7F-E2B6DC5D078A}"/>
              </a:ext>
            </a:extLst>
          </p:cNvPr>
          <p:cNvSpPr txBox="1"/>
          <p:nvPr/>
        </p:nvSpPr>
        <p:spPr>
          <a:xfrm>
            <a:off x="3312000" y="1828800"/>
            <a:ext cx="13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Access </a:t>
            </a:r>
            <a:r>
              <a:rPr lang="it-IT" dirty="0" err="1">
                <a:solidFill>
                  <a:srgbClr val="FF0000"/>
                </a:solidFill>
              </a:rPr>
              <a:t>Denied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657E08-DCA1-4DAD-A3E2-2C9CEE6F71FF}"/>
              </a:ext>
            </a:extLst>
          </p:cNvPr>
          <p:cNvSpPr txBox="1"/>
          <p:nvPr/>
        </p:nvSpPr>
        <p:spPr>
          <a:xfrm>
            <a:off x="2570400" y="3234437"/>
            <a:ext cx="182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Accessible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after</a:t>
            </a:r>
            <a:r>
              <a:rPr lang="it-IT" dirty="0">
                <a:solidFill>
                  <a:srgbClr val="FF0000"/>
                </a:solidFill>
              </a:rPr>
              <a:t> Embargo </a:t>
            </a:r>
            <a:r>
              <a:rPr lang="it-IT" dirty="0" err="1">
                <a:solidFill>
                  <a:srgbClr val="FF0000"/>
                </a:solidFill>
              </a:rPr>
              <a:t>expires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E0B8AF-FE3E-4A10-B58B-8D4F487238AD}"/>
              </a:ext>
            </a:extLst>
          </p:cNvPr>
          <p:cNvSpPr txBox="1"/>
          <p:nvPr/>
        </p:nvSpPr>
        <p:spPr>
          <a:xfrm>
            <a:off x="3211200" y="3981208"/>
            <a:ext cx="118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Accessible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document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41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5C0D661-E2B5-4E13-BA93-255BE8CC7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139"/>
            <a:ext cx="12192000" cy="641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85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A976721-2D97-4AFE-97EE-E3C7146C9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97"/>
            <a:ext cx="12192000" cy="661900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D7617BC-5358-4738-BDDA-1B1A52ADD822}"/>
              </a:ext>
            </a:extLst>
          </p:cNvPr>
          <p:cNvSpPr/>
          <p:nvPr/>
        </p:nvSpPr>
        <p:spPr>
          <a:xfrm>
            <a:off x="70945" y="1883979"/>
            <a:ext cx="1600200" cy="10799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906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705B404-B80C-4CC3-8989-6E0FD7797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" y="64554"/>
            <a:ext cx="12141448" cy="672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61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2224FE-E50E-4C26-A62D-E8F5DC1AF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114"/>
            <a:ext cx="12192000" cy="45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09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6757F86-E481-4765-9397-9DA22D822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68" y="0"/>
            <a:ext cx="9385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59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641B5CE5-9E6F-453F-B43D-7BE607D7F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9" y="0"/>
            <a:ext cx="11922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50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4A83F96-91BE-4C98-9685-A9EF7C480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506"/>
            <a:ext cx="1219200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21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F75250C-6DDD-4618-9BA4-CCDF47A5E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0" y="0"/>
            <a:ext cx="10738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22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425457B-9C37-4D82-9900-801D753DC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310" y="0"/>
            <a:ext cx="7083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3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7086" y="390525"/>
            <a:ext cx="10009888" cy="443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58"/>
              </a:lnSpc>
            </a:pPr>
            <a:r>
              <a:rPr lang="en-US" sz="3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The University of Milan Theses Archive</a:t>
            </a:r>
          </a:p>
        </p:txBody>
      </p:sp>
      <p:sp>
        <p:nvSpPr>
          <p:cNvPr id="3" name="Text 1"/>
          <p:cNvSpPr/>
          <p:nvPr/>
        </p:nvSpPr>
        <p:spPr>
          <a:xfrm>
            <a:off x="497086" y="1189335"/>
            <a:ext cx="1775420" cy="221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endParaRPr lang="en-US" sz="1375" dirty="0"/>
          </a:p>
        </p:txBody>
      </p:sp>
      <p:sp>
        <p:nvSpPr>
          <p:cNvPr id="4" name="Text 2"/>
          <p:cNvSpPr/>
          <p:nvPr/>
        </p:nvSpPr>
        <p:spPr>
          <a:xfrm>
            <a:off x="497086" y="1553170"/>
            <a:ext cx="5425678" cy="227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The Theses Archive preserves: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97086" y="1908274"/>
            <a:ext cx="5425678" cy="227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  <a:buSzPct val="100000"/>
            </a:pP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497086" y="2185293"/>
            <a:ext cx="5425678" cy="227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Master's theses</a:t>
            </a:r>
          </a:p>
          <a:p>
            <a:pPr>
              <a:lnSpc>
                <a:spcPts val="1750"/>
              </a:lnSpc>
              <a:buSzPct val="100000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497086" y="2785226"/>
            <a:ext cx="5425678" cy="227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1750"/>
              </a:lnSpc>
              <a:buSzPct val="1000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Theses from graduated schools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97086" y="3386670"/>
            <a:ext cx="5467889" cy="661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buSzPct val="1000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PhD dissertations </a:t>
            </a:r>
          </a:p>
          <a:p>
            <a:pPr>
              <a:buSzPct val="100000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(from 1990/91 to 31/12/2010)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419447" y="4983068"/>
            <a:ext cx="7767021" cy="518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Documents date from the university's foundation </a:t>
            </a: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in 1924 to present day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275586" y="6792516"/>
            <a:ext cx="5425678" cy="454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endParaRPr lang="en-US" sz="1083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ED313E4-8783-474E-AD27-2711A780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3" y="1076251"/>
            <a:ext cx="5774267" cy="384951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A76BEE0-0311-447D-A09D-09E49CD94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776"/>
            <a:ext cx="12192000" cy="460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15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24E8A3F-0B47-4E68-9AEA-1F1F21023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975"/>
            <a:ext cx="12192000" cy="51456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5D6149-776E-426C-AFA9-2051D60FF7C3}"/>
              </a:ext>
            </a:extLst>
          </p:cNvPr>
          <p:cNvSpPr txBox="1"/>
          <p:nvPr/>
        </p:nvSpPr>
        <p:spPr>
          <a:xfrm>
            <a:off x="-1119368" y="385195"/>
            <a:ext cx="614130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Viewer</a:t>
            </a:r>
          </a:p>
        </p:txBody>
      </p:sp>
    </p:spTree>
    <p:extLst>
      <p:ext uri="{BB962C8B-B14F-4D97-AF65-F5344CB8AC3E}">
        <p14:creationId xmlns:p14="http://schemas.microsoft.com/office/powerpoint/2010/main" val="702565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BD452F0E-A417-4478-BCC3-1A88F55B2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103408"/>
              </p:ext>
            </p:extLst>
          </p:nvPr>
        </p:nvGraphicFramePr>
        <p:xfrm>
          <a:off x="228600" y="135467"/>
          <a:ext cx="10516079" cy="6330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63941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47ED690-72CC-4813-BA4E-E9AFA899B566}"/>
              </a:ext>
            </a:extLst>
          </p:cNvPr>
          <p:cNvSpPr txBox="1"/>
          <p:nvPr/>
        </p:nvSpPr>
        <p:spPr>
          <a:xfrm>
            <a:off x="942110" y="318655"/>
            <a:ext cx="1061258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</a:t>
            </a:r>
            <a:r>
              <a:rPr lang="it-IT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documentations</a:t>
            </a:r>
            <a:endParaRPr lang="it-IT" sz="3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  <a:p>
            <a:endParaRPr lang="it-IT" dirty="0"/>
          </a:p>
          <a:p>
            <a:r>
              <a:rPr lang="it-IT" sz="2200" dirty="0" err="1">
                <a:hlinkClick r:id="rId2" tooltip="https://www.unimi.it/en/node/47393"/>
              </a:rPr>
              <a:t>Theses</a:t>
            </a:r>
            <a:r>
              <a:rPr lang="it-IT" sz="2200" dirty="0">
                <a:hlinkClick r:id="rId2" tooltip="https://www.unimi.it/en/node/47393"/>
              </a:rPr>
              <a:t> Archive </a:t>
            </a:r>
            <a:r>
              <a:rPr lang="it-IT" sz="2200" dirty="0" err="1">
                <a:hlinkClick r:id="rId2" tooltip="https://www.unimi.it/en/node/47393"/>
              </a:rPr>
              <a:t>Guidelines</a:t>
            </a:r>
            <a:endParaRPr lang="it-IT" sz="2200" dirty="0"/>
          </a:p>
          <a:p>
            <a:endParaRPr lang="it-IT" sz="2200" dirty="0"/>
          </a:p>
          <a:p>
            <a:r>
              <a:rPr lang="it-IT" sz="2200" dirty="0">
                <a:effectLst/>
                <a:hlinkClick r:id="rId3" tooltip="https://knowledge.exlibrisgroup.com/alma/product_documentation/010alma_online_help_(english)/040resource_management/050inventory/050managing_collections"/>
              </a:rPr>
              <a:t>https://knowledge.exlibrisgroup.com/Alma/Product_Documentation/010Alma_Online_Help_(English)/040Resource_Management/050Inventory/050Managing_Collections</a:t>
            </a:r>
            <a:endParaRPr lang="it-IT" sz="2200" dirty="0">
              <a:effectLst/>
            </a:endParaRPr>
          </a:p>
          <a:p>
            <a:endParaRPr lang="it-IT" sz="2200" dirty="0">
              <a:effectLst/>
            </a:endParaRPr>
          </a:p>
          <a:p>
            <a:r>
              <a:rPr lang="it-IT" sz="2200" dirty="0">
                <a:effectLst/>
                <a:hlinkClick r:id="rId4" tooltip="https://knowledge.exlibrisgroup.com/alma/product_documentation/010alma_online_help_(english)/040resource_management/060record_import/020managing_import_profiles"/>
              </a:rPr>
              <a:t>https://knowledge.exlibrisgroup.com/Alma/Product_Documentation/010Alma_Online_Help_(English)/040Resource_Management/060Record_Import/020Managing_Import_Profiles</a:t>
            </a:r>
            <a:endParaRPr lang="it-IT" sz="2200" dirty="0">
              <a:effectLst/>
            </a:endParaRPr>
          </a:p>
          <a:p>
            <a:endParaRPr lang="it-IT" sz="2200" dirty="0">
              <a:effectLst/>
            </a:endParaRPr>
          </a:p>
          <a:p>
            <a:r>
              <a:rPr lang="it-IT" sz="2200" dirty="0">
                <a:effectLst/>
                <a:hlinkClick r:id="rId5" tooltip="https://knowledge.exlibrisgroup.com/alma/product_documentation/010alma_online_help_(english)/digital_resource_management/030delivery/020access_rights_policies_for_digital_objects"/>
              </a:rPr>
              <a:t>https://knowledge.exlibrisgroup.com/Alma/Product_Documentation/010Alma_Online_Help_(English)/Digital_Resource_Management/030Delivery/020Access_Rights_Policies_for_Digital_Objects</a:t>
            </a:r>
            <a:endParaRPr lang="it-IT" sz="2200" dirty="0">
              <a:effectLst/>
            </a:endParaRPr>
          </a:p>
          <a:p>
            <a:endParaRPr lang="it-IT" sz="2200" dirty="0">
              <a:effectLst/>
            </a:endParaRPr>
          </a:p>
          <a:p>
            <a:r>
              <a:rPr lang="it-IT" sz="2200" dirty="0">
                <a:effectLst/>
                <a:hlinkClick r:id="rId6" tooltip="https://knowledge.exlibrisgroup.com/alma/product_documentation/010alma_online_help_(english)/030fulfillment/080configuring_fulfillment/080general/configuring_copyright_management"/>
              </a:rPr>
              <a:t>https://knowledge.exlibrisgroup.com/Alma/Product_Documentation/010Alma_Online_Help_(English)/030Fulfillment/080Configuring_Fulfillment/080General/Configuring_Copyright_Management#Configuring_Copyright_Statements_.E2.80.93_Digital</a:t>
            </a:r>
            <a:endParaRPr lang="it-IT" sz="2200" dirty="0">
              <a:effectLst/>
            </a:endParaRPr>
          </a:p>
          <a:p>
            <a:endParaRPr lang="it-IT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5ABE98D9-96D4-4B4C-BD09-FEFD16BF254A}"/>
              </a:ext>
            </a:extLst>
          </p:cNvPr>
          <p:cNvSpPr/>
          <p:nvPr/>
        </p:nvSpPr>
        <p:spPr>
          <a:xfrm>
            <a:off x="193774" y="1422614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4B73EB5E-6F2D-41D1-AAC4-4C99BAF68AA9}"/>
              </a:ext>
            </a:extLst>
          </p:cNvPr>
          <p:cNvSpPr/>
          <p:nvPr/>
        </p:nvSpPr>
        <p:spPr>
          <a:xfrm>
            <a:off x="193774" y="2208711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50B420E9-AD13-4BDA-8395-9CBD01B8FA88}"/>
              </a:ext>
            </a:extLst>
          </p:cNvPr>
          <p:cNvSpPr/>
          <p:nvPr/>
        </p:nvSpPr>
        <p:spPr>
          <a:xfrm>
            <a:off x="193774" y="3199726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C445052F-D2F2-46FC-B307-0361197DB1D7}"/>
              </a:ext>
            </a:extLst>
          </p:cNvPr>
          <p:cNvSpPr/>
          <p:nvPr/>
        </p:nvSpPr>
        <p:spPr>
          <a:xfrm>
            <a:off x="193774" y="4209474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7" name="Shape 1">
            <a:extLst>
              <a:ext uri="{FF2B5EF4-FFF2-40B4-BE49-F238E27FC236}">
                <a16:creationId xmlns:a16="http://schemas.microsoft.com/office/drawing/2014/main" id="{C8CFE3FA-8FEE-4F85-A8CE-44F58ADCE5C1}"/>
              </a:ext>
            </a:extLst>
          </p:cNvPr>
          <p:cNvSpPr/>
          <p:nvPr/>
        </p:nvSpPr>
        <p:spPr>
          <a:xfrm>
            <a:off x="212056" y="5568720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2531826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2233A7-5CE7-4646-B522-C7EA0BB388D7}"/>
              </a:ext>
            </a:extLst>
          </p:cNvPr>
          <p:cNvSpPr txBox="1"/>
          <p:nvPr/>
        </p:nvSpPr>
        <p:spPr>
          <a:xfrm>
            <a:off x="3356811" y="697832"/>
            <a:ext cx="648992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</a:t>
            </a:r>
            <a:r>
              <a:rPr lang="it-IT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it-IT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endParaRPr lang="it-IT" sz="3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it-IT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it-IT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</a:t>
            </a:r>
            <a:r>
              <a: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contact </a:t>
            </a:r>
            <a:r>
              <a:rPr lang="it-IT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it-IT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Leonardo.bassanini@unimi.it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Paola.foscaro@unimi.it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pic>
        <p:nvPicPr>
          <p:cNvPr id="3" name="Picture 4" descr="Università degli Studi di Milano">
            <a:extLst>
              <a:ext uri="{FF2B5EF4-FFF2-40B4-BE49-F238E27FC236}">
                <a16:creationId xmlns:a16="http://schemas.microsoft.com/office/drawing/2014/main" id="{B655777B-8073-47F6-9AF1-26FBF12F3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77" y="6034211"/>
            <a:ext cx="1349281" cy="4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BE11DAD-E611-4BAE-944A-318D2F06F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85" y="6076267"/>
            <a:ext cx="848148" cy="397753"/>
          </a:xfrm>
          <a:prstGeom prst="rect">
            <a:avLst/>
          </a:prstGeom>
        </p:spPr>
      </p:pic>
      <p:pic>
        <p:nvPicPr>
          <p:cNvPr id="5" name="Picture 2" descr="Associazione Italiana Utenti Ex Libris">
            <a:extLst>
              <a:ext uri="{FF2B5EF4-FFF2-40B4-BE49-F238E27FC236}">
                <a16:creationId xmlns:a16="http://schemas.microsoft.com/office/drawing/2014/main" id="{6BAB855E-981E-476E-B05B-A38ACE888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70" y="6039099"/>
            <a:ext cx="1581703" cy="52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D42FCEB-15D3-4C6A-A9AC-F0E47F2FC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02" y="6065095"/>
            <a:ext cx="1612798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50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9750" y="348257"/>
            <a:ext cx="8091686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Historical Development</a:t>
            </a:r>
            <a:endParaRPr lang="en-US" sz="37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325449" y="2434692"/>
            <a:ext cx="567035" cy="25400"/>
          </a:xfrm>
          <a:prstGeom prst="roundRect">
            <a:avLst>
              <a:gd name="adj" fmla="val 312558"/>
            </a:avLst>
          </a:prstGeom>
          <a:solidFill>
            <a:srgbClr val="B7C2E0"/>
          </a:solidFill>
          <a:ln/>
        </p:spPr>
      </p:sp>
      <p:sp>
        <p:nvSpPr>
          <p:cNvPr id="5" name="Shape 3"/>
          <p:cNvSpPr/>
          <p:nvPr/>
        </p:nvSpPr>
        <p:spPr>
          <a:xfrm>
            <a:off x="5913516" y="2218067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5973892" y="2283980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</a:rPr>
              <a:t>2</a:t>
            </a:r>
            <a:endParaRPr lang="en-US" sz="2208" dirty="0"/>
          </a:p>
        </p:txBody>
      </p:sp>
      <p:sp>
        <p:nvSpPr>
          <p:cNvPr id="7" name="Text 5"/>
          <p:cNvSpPr/>
          <p:nvPr/>
        </p:nvSpPr>
        <p:spPr>
          <a:xfrm>
            <a:off x="2507052" y="2327420"/>
            <a:ext cx="275461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1997: Anti-Plagiarism Initiative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3199" y="2841712"/>
            <a:ext cx="5242250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375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Local archive with severely restricted access: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619117" y="3513107"/>
            <a:ext cx="4489450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Internal use only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19117" y="3964937"/>
            <a:ext cx="4489450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Only PhD theses included in OPAC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20486" y="4416767"/>
            <a:ext cx="568564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Requiring triple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authorisation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 </a:t>
            </a:r>
          </a:p>
          <a:p>
            <a:pPr>
              <a:buSzPct val="100000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(author, faculty dean, supervisor)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5925661" y="3497228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5996553" y="3580689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</a:rPr>
              <a:t>3</a:t>
            </a:r>
            <a:endParaRPr lang="en-US" sz="2208" dirty="0"/>
          </a:p>
        </p:txBody>
      </p:sp>
      <p:sp>
        <p:nvSpPr>
          <p:cNvPr id="15" name="Text 13"/>
          <p:cNvSpPr/>
          <p:nvPr/>
        </p:nvSpPr>
        <p:spPr>
          <a:xfrm>
            <a:off x="7028892" y="3402951"/>
            <a:ext cx="391864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2014/2015: University </a:t>
            </a:r>
          </a:p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Evaluation Unit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020739" y="4267356"/>
            <a:ext cx="4489450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Critical assessment highlighting: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020739" y="4769954"/>
            <a:ext cx="4489450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Need for online accessibility of thesis catalogue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041058" y="5559679"/>
            <a:ext cx="4489450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Recommendations for improving access procedures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041058" y="5057081"/>
            <a:ext cx="4489450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  <a:buSzPct val="100000"/>
            </a:pPr>
            <a:endParaRPr lang="en-US" sz="1458" dirty="0"/>
          </a:p>
        </p:txBody>
      </p:sp>
      <p:sp>
        <p:nvSpPr>
          <p:cNvPr id="20" name="Shape 3">
            <a:extLst>
              <a:ext uri="{FF2B5EF4-FFF2-40B4-BE49-F238E27FC236}">
                <a16:creationId xmlns:a16="http://schemas.microsoft.com/office/drawing/2014/main" id="{7FA77862-4B8D-4D06-BC31-F054D6085903}"/>
              </a:ext>
            </a:extLst>
          </p:cNvPr>
          <p:cNvSpPr/>
          <p:nvPr/>
        </p:nvSpPr>
        <p:spPr>
          <a:xfrm>
            <a:off x="5880883" y="953343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23" name="Shape 10">
            <a:extLst>
              <a:ext uri="{FF2B5EF4-FFF2-40B4-BE49-F238E27FC236}">
                <a16:creationId xmlns:a16="http://schemas.microsoft.com/office/drawing/2014/main" id="{889BFE5D-0298-4888-8A21-4998BACACDE4}"/>
              </a:ext>
            </a:extLst>
          </p:cNvPr>
          <p:cNvSpPr/>
          <p:nvPr/>
        </p:nvSpPr>
        <p:spPr>
          <a:xfrm>
            <a:off x="6352269" y="1165969"/>
            <a:ext cx="567035" cy="25400"/>
          </a:xfrm>
          <a:prstGeom prst="roundRect">
            <a:avLst>
              <a:gd name="adj" fmla="val 312558"/>
            </a:avLst>
          </a:prstGeom>
          <a:solidFill>
            <a:srgbClr val="B7C2E0"/>
          </a:solidFill>
          <a:ln/>
        </p:spPr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59A41C9-C2DD-4868-B075-745C16FB1C44}"/>
              </a:ext>
            </a:extLst>
          </p:cNvPr>
          <p:cNvSpPr txBox="1"/>
          <p:nvPr/>
        </p:nvSpPr>
        <p:spPr>
          <a:xfrm>
            <a:off x="6919304" y="918156"/>
            <a:ext cx="3778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1997</a:t>
            </a:r>
          </a:p>
        </p:txBody>
      </p:sp>
      <p:sp>
        <p:nvSpPr>
          <p:cNvPr id="25" name="Shape 10">
            <a:extLst>
              <a:ext uri="{FF2B5EF4-FFF2-40B4-BE49-F238E27FC236}">
                <a16:creationId xmlns:a16="http://schemas.microsoft.com/office/drawing/2014/main" id="{8D8A1FA4-ADC0-4534-BC38-66D5F6D22E09}"/>
              </a:ext>
            </a:extLst>
          </p:cNvPr>
          <p:cNvSpPr/>
          <p:nvPr/>
        </p:nvSpPr>
        <p:spPr>
          <a:xfrm rot="5400000">
            <a:off x="5706465" y="1797638"/>
            <a:ext cx="772602" cy="45719"/>
          </a:xfrm>
          <a:prstGeom prst="roundRect">
            <a:avLst>
              <a:gd name="adj" fmla="val 312558"/>
            </a:avLst>
          </a:prstGeom>
          <a:solidFill>
            <a:srgbClr val="B7C2E0"/>
          </a:solidFill>
          <a:ln/>
        </p:spPr>
      </p:sp>
      <p:sp>
        <p:nvSpPr>
          <p:cNvPr id="26" name="Shape 10">
            <a:extLst>
              <a:ext uri="{FF2B5EF4-FFF2-40B4-BE49-F238E27FC236}">
                <a16:creationId xmlns:a16="http://schemas.microsoft.com/office/drawing/2014/main" id="{2B002843-F4DA-4E34-A6CE-8120057C3C8F}"/>
              </a:ext>
            </a:extLst>
          </p:cNvPr>
          <p:cNvSpPr/>
          <p:nvPr/>
        </p:nvSpPr>
        <p:spPr>
          <a:xfrm rot="5400000">
            <a:off x="5742215" y="3071688"/>
            <a:ext cx="767852" cy="45719"/>
          </a:xfrm>
          <a:prstGeom prst="roundRect">
            <a:avLst>
              <a:gd name="adj" fmla="val 312558"/>
            </a:avLst>
          </a:prstGeom>
          <a:solidFill>
            <a:srgbClr val="B7C2E0"/>
          </a:solidFill>
          <a:ln/>
        </p:spPr>
      </p:sp>
      <p:sp>
        <p:nvSpPr>
          <p:cNvPr id="27" name="Shape 10">
            <a:extLst>
              <a:ext uri="{FF2B5EF4-FFF2-40B4-BE49-F238E27FC236}">
                <a16:creationId xmlns:a16="http://schemas.microsoft.com/office/drawing/2014/main" id="{5498055B-C364-44B3-AF1F-8452F4A5E1AB}"/>
              </a:ext>
            </a:extLst>
          </p:cNvPr>
          <p:cNvSpPr/>
          <p:nvPr/>
        </p:nvSpPr>
        <p:spPr>
          <a:xfrm>
            <a:off x="6401679" y="3720257"/>
            <a:ext cx="567035" cy="25400"/>
          </a:xfrm>
          <a:prstGeom prst="roundRect">
            <a:avLst>
              <a:gd name="adj" fmla="val 312558"/>
            </a:avLst>
          </a:prstGeom>
          <a:solidFill>
            <a:srgbClr val="B7C2E0"/>
          </a:solidFill>
          <a:ln/>
        </p:spPr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B08FA5B-EB60-4752-8B74-0459E20F5F7A}"/>
              </a:ext>
            </a:extLst>
          </p:cNvPr>
          <p:cNvSpPr txBox="1"/>
          <p:nvPr/>
        </p:nvSpPr>
        <p:spPr>
          <a:xfrm>
            <a:off x="6919303" y="1469527"/>
            <a:ext cx="3344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Catalogue</a:t>
            </a:r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00BCFEA-1754-43B9-8133-67780571E84F}"/>
              </a:ext>
            </a:extLst>
          </p:cNvPr>
          <p:cNvSpPr txBox="1"/>
          <p:nvPr/>
        </p:nvSpPr>
        <p:spPr>
          <a:xfrm>
            <a:off x="6919303" y="1867999"/>
            <a:ext cx="2477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Free access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2C87F13-CEC3-4976-9F0B-366B49DA006D}"/>
              </a:ext>
            </a:extLst>
          </p:cNvPr>
          <p:cNvSpPr txBox="1"/>
          <p:nvPr/>
        </p:nvSpPr>
        <p:spPr>
          <a:xfrm>
            <a:off x="5945195" y="937515"/>
            <a:ext cx="2951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</a:rPr>
              <a:t>1</a:t>
            </a:r>
            <a:endParaRPr lang="it-IT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5142" y="870943"/>
            <a:ext cx="8933061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Proposals for a New Thesis Procedure</a:t>
            </a:r>
            <a:endParaRPr lang="en-US" sz="3708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55142" y="1938354"/>
            <a:ext cx="3137744" cy="2550631"/>
          </a:xfrm>
          <a:prstGeom prst="roundRect">
            <a:avLst>
              <a:gd name="adj" fmla="val 3952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50503" y="2113160"/>
            <a:ext cx="293965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Author-Centric </a:t>
            </a:r>
          </a:p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Approach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50503" y="2990652"/>
            <a:ext cx="3106242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Proposal to require </a:t>
            </a:r>
          </a:p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only the author's authorisation for in house use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350694" y="1938354"/>
            <a:ext cx="3295154" cy="2550631"/>
          </a:xfrm>
          <a:prstGeom prst="roundRect">
            <a:avLst>
              <a:gd name="adj" fmla="val 3952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536530" y="220771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Legal Basis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542880" y="2686231"/>
            <a:ext cx="3106242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In line with Italian copyright law (1941): creators automatically become authors upon creating the work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8046343" y="1915302"/>
            <a:ext cx="3295154" cy="2550631"/>
          </a:xfrm>
          <a:prstGeom prst="roundRect">
            <a:avLst>
              <a:gd name="adj" fmla="val 3952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228807" y="2172990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Rights Allocation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228807" y="2686230"/>
            <a:ext cx="3106242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Students as thesis authors have full ownership rights, while supervisors and co-supervisors have not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55142" y="4864332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This change represented a significant shift from the previous multi-authorisation model to a simpler, author-centred approach aligned with existing copyright legislation.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8891" y="509885"/>
            <a:ext cx="10391279" cy="579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41"/>
              </a:lnSpc>
            </a:pPr>
            <a:r>
              <a:rPr lang="en-US" sz="36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August 2023: Theses Archive Guidelines</a:t>
            </a:r>
            <a:endParaRPr lang="en-US" sz="3625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48891" y="1552774"/>
            <a:ext cx="2509044" cy="289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800" b="1" dirty="0">
                <a:solidFill>
                  <a:srgbClr val="424242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Dual Nature of Theses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812800" y="2105904"/>
            <a:ext cx="5283200" cy="1930556"/>
          </a:xfrm>
          <a:prstGeom prst="roundRect">
            <a:avLst>
              <a:gd name="adj" fmla="val 6242"/>
            </a:avLst>
          </a:prstGeom>
          <a:noFill/>
          <a:ln w="30480">
            <a:solidFill>
              <a:srgbClr val="B7C2E0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23491" y="2051051"/>
            <a:ext cx="97682" cy="2046816"/>
          </a:xfrm>
          <a:prstGeom prst="roundRect">
            <a:avLst>
              <a:gd name="adj" fmla="val 76649"/>
            </a:avLst>
          </a:prstGeom>
          <a:solidFill>
            <a:srgbClr val="0B2363"/>
          </a:solidFill>
          <a:ln/>
        </p:spPr>
      </p:sp>
      <p:sp>
        <p:nvSpPr>
          <p:cNvPr id="6" name="Text 4"/>
          <p:cNvSpPr/>
          <p:nvPr/>
        </p:nvSpPr>
        <p:spPr>
          <a:xfrm>
            <a:off x="935832" y="2261791"/>
            <a:ext cx="2878932" cy="289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Administrative Document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35832" y="2736851"/>
            <a:ext cx="4723308" cy="296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Certifies completion of student’s </a:t>
            </a:r>
          </a:p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academic career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97732" y="3568091"/>
            <a:ext cx="4723308" cy="593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Managed by Student Services Office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812800" y="4434819"/>
            <a:ext cx="5283200" cy="1953320"/>
          </a:xfrm>
          <a:prstGeom prst="roundRect">
            <a:avLst>
              <a:gd name="adj" fmla="val 8843"/>
            </a:avLst>
          </a:prstGeom>
          <a:noFill/>
          <a:ln w="30480">
            <a:solidFill>
              <a:srgbClr val="B7C2E0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619573" y="4434818"/>
            <a:ext cx="101600" cy="1953319"/>
          </a:xfrm>
          <a:prstGeom prst="roundRect">
            <a:avLst>
              <a:gd name="adj" fmla="val 76649"/>
            </a:avLst>
          </a:prstGeom>
          <a:solidFill>
            <a:srgbClr val="0B2363"/>
          </a:solidFill>
          <a:ln/>
        </p:spPr>
      </p:sp>
      <p:sp>
        <p:nvSpPr>
          <p:cNvPr id="11" name="Text 9"/>
          <p:cNvSpPr/>
          <p:nvPr/>
        </p:nvSpPr>
        <p:spPr>
          <a:xfrm>
            <a:off x="897732" y="4605069"/>
            <a:ext cx="3487440" cy="289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Academic Scientific Document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97732" y="5087522"/>
            <a:ext cx="4723308" cy="296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Intellectual resource with research value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97732" y="5549702"/>
            <a:ext cx="4723308" cy="593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Managed by the Theses Archive as a bibliographic resource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328469" y="1552774"/>
            <a:ext cx="2907010" cy="289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800" b="1" dirty="0">
                <a:solidFill>
                  <a:srgbClr val="424242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Copyright Considerations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328469" y="2027833"/>
            <a:ext cx="5220990" cy="593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endParaRPr lang="en-US" sz="1458" dirty="0"/>
          </a:p>
        </p:txBody>
      </p:sp>
      <p:sp>
        <p:nvSpPr>
          <p:cNvPr id="16" name="Text 14"/>
          <p:cNvSpPr/>
          <p:nvPr/>
        </p:nvSpPr>
        <p:spPr>
          <a:xfrm>
            <a:off x="6328469" y="2291855"/>
            <a:ext cx="5220990" cy="593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The archive aims to enhance the value of preserved documents while respecting the author's wishes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322119" y="3621484"/>
            <a:ext cx="5220990" cy="296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Authors retain both moral and </a:t>
            </a:r>
          </a:p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economic utilisation rights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6347519" y="4664174"/>
            <a:ext cx="5220990" cy="593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Plagiarism verification is the author's responsibility, not the archive's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032173"/>
            <a:ext cx="10869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Comparative Analysis: Italian Mega-Universities</a:t>
            </a:r>
            <a:endParaRPr lang="en-US" sz="3708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2090638"/>
            <a:ext cx="472480" cy="472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2813545"/>
            <a:ext cx="254386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Università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degli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Studi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di Firenze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3708896"/>
            <a:ext cx="3465513" cy="2116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Hybrid storage: print format in university libraries and digital format in online Thesis Catalogue. Pre-1976 "historical" theses accessible via Primo or paper catalogues.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244" y="2090638"/>
            <a:ext cx="472480" cy="472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287044" y="2800687"/>
            <a:ext cx="3465513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Alma Mater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Studiorum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Università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 di Bologna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363244" y="3740884"/>
            <a:ext cx="346551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Institutional repository "AMS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Tesi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 di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Laurea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" for digital theses with Primo integration. Print/microfiche managed by individual libraries.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130" y="2090638"/>
            <a:ext cx="472480" cy="472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064996" y="2937455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Università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 Bocconi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8064996" y="3708896"/>
            <a:ext cx="3465513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Master's theses fully integrated into Primo with dual-format availability (print and digital), representing a similar approach to Milan's implementation strategy.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1365" y="472480"/>
            <a:ext cx="5818683" cy="536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08"/>
              </a:lnSpc>
            </a:pPr>
            <a:r>
              <a:rPr lang="en-US" sz="3375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International Benchmarking</a:t>
            </a:r>
            <a:endParaRPr lang="en-US" sz="3375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11900" y="1438870"/>
            <a:ext cx="3357463" cy="322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6311900" y="1362903"/>
            <a:ext cx="5285085" cy="1795164"/>
          </a:xfrm>
          <a:prstGeom prst="roundRect">
            <a:avLst>
              <a:gd name="adj" fmla="val 5262"/>
            </a:avLst>
          </a:prstGeom>
          <a:solidFill>
            <a:srgbClr val="FFFFFF"/>
          </a:solidFill>
          <a:ln w="22860">
            <a:solidFill>
              <a:srgbClr val="B7C2E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02697" y="1609378"/>
            <a:ext cx="2666107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University of Birmingham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502698" y="2027288"/>
            <a:ext cx="4903490" cy="549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PhD and postgraduate dissertations integrated in Primo with comprehensive digital access infrastructure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311900" y="3631753"/>
            <a:ext cx="5285085" cy="1861641"/>
          </a:xfrm>
          <a:prstGeom prst="roundRect">
            <a:avLst>
              <a:gd name="adj" fmla="val 4383"/>
            </a:avLst>
          </a:prstGeom>
          <a:solidFill>
            <a:srgbClr val="FFFFFF"/>
          </a:solidFill>
          <a:ln w="22860">
            <a:solidFill>
              <a:srgbClr val="B7C2E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02697" y="3807486"/>
            <a:ext cx="2147987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Harvard University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502698" y="4312815"/>
            <a:ext cx="4903490" cy="824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Multi-format PhD dissertations (print, microfiche, digitised) through Primo with advanced filtering capabilities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8C612AA-ED24-4BE2-BBC7-D27AA8C08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605"/>
            <a:ext cx="6193184" cy="41287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61205" y="274711"/>
            <a:ext cx="6297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Migration to Alma</a:t>
            </a:r>
            <a:endParaRPr lang="en-US" sz="3708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61205" y="1279333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275469" y="1321410"/>
            <a:ext cx="246330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Integration with Alma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275469" y="1708724"/>
            <a:ext cx="5682754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Migration of the existing archive to the new Alma management system, following verification of PDF handling and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authorisation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 processes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61205" y="3402467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275755" y="3429000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Catalogue Access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275469" y="3793483"/>
            <a:ext cx="568275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Free access to the catalogue (descriptive, administrative and </a:t>
            </a:r>
          </a:p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management metadata) for all users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61205" y="5195491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1DCFA"/>
          </a:solidFill>
          <a:ln w="7620">
            <a:solidFill>
              <a:srgbClr val="B7C2E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275755" y="528693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Thesis Access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275469" y="5620743"/>
            <a:ext cx="568275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Access to full text limited to those explicitly authorised by the author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A433C8A-B72E-47EA-9CA6-6DA6B2CD8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808" y="395220"/>
            <a:ext cx="5044192" cy="53081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2218</TotalTime>
  <Words>1886</Words>
  <Application>Microsoft Office PowerPoint</Application>
  <PresentationFormat>Widescreen</PresentationFormat>
  <Paragraphs>187</Paragraphs>
  <Slides>34</Slides>
  <Notes>31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2" baseType="lpstr">
      <vt:lpstr>Aptos</vt:lpstr>
      <vt:lpstr>Arial</vt:lpstr>
      <vt:lpstr>Calibri</vt:lpstr>
      <vt:lpstr>Calibri Light</vt:lpstr>
      <vt:lpstr>Inter Bold</vt:lpstr>
      <vt:lpstr>Segoe UI</vt:lpstr>
      <vt:lpstr>WordVisiCarriageReturn_MSFontService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Paola Foscaro</dc:creator>
  <cp:lastModifiedBy>Paola Foscaro</cp:lastModifiedBy>
  <cp:revision>180</cp:revision>
  <dcterms:created xsi:type="dcterms:W3CDTF">2025-08-26T08:45:24Z</dcterms:created>
  <dcterms:modified xsi:type="dcterms:W3CDTF">2025-09-12T13:29:42Z</dcterms:modified>
</cp:coreProperties>
</file>