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handoutMasterIdLst>
    <p:handoutMasterId r:id="rId40"/>
  </p:handoutMasterIdLst>
  <p:sldIdLst>
    <p:sldId id="256" r:id="rId5"/>
    <p:sldId id="257" r:id="rId6"/>
    <p:sldId id="265" r:id="rId7"/>
    <p:sldId id="282" r:id="rId8"/>
    <p:sldId id="261" r:id="rId9"/>
    <p:sldId id="262" r:id="rId10"/>
    <p:sldId id="283" r:id="rId11"/>
    <p:sldId id="278" r:id="rId12"/>
    <p:sldId id="296" r:id="rId13"/>
    <p:sldId id="297" r:id="rId14"/>
    <p:sldId id="293" r:id="rId15"/>
    <p:sldId id="295" r:id="rId16"/>
    <p:sldId id="279" r:id="rId17"/>
    <p:sldId id="285" r:id="rId18"/>
    <p:sldId id="289" r:id="rId19"/>
    <p:sldId id="290" r:id="rId20"/>
    <p:sldId id="291" r:id="rId21"/>
    <p:sldId id="280" r:id="rId22"/>
    <p:sldId id="286" r:id="rId23"/>
    <p:sldId id="287" r:id="rId24"/>
    <p:sldId id="292" r:id="rId25"/>
    <p:sldId id="294" r:id="rId26"/>
    <p:sldId id="281" r:id="rId27"/>
    <p:sldId id="269" r:id="rId28"/>
    <p:sldId id="268" r:id="rId29"/>
    <p:sldId id="270" r:id="rId30"/>
    <p:sldId id="271" r:id="rId31"/>
    <p:sldId id="272" r:id="rId32"/>
    <p:sldId id="273" r:id="rId33"/>
    <p:sldId id="274" r:id="rId34"/>
    <p:sldId id="275" r:id="rId35"/>
    <p:sldId id="260" r:id="rId36"/>
    <p:sldId id="276" r:id="rId37"/>
    <p:sldId id="277" r:id="rId38"/>
  </p:sldIdLst>
  <p:sldSz cx="9144000" cy="6858000" type="screen4x3"/>
  <p:notesSz cx="6858000" cy="9144000"/>
  <p:embeddedFontLst>
    <p:embeddedFont>
      <p:font typeface="Calibri" pitchFamily="34" charset="0"/>
      <p:regular r:id="rId41"/>
      <p:bold r:id="rId42"/>
      <p:italic r:id="rId43"/>
      <p:boldItalic r:id="rId4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tt  Lisa" initials="O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28F"/>
    <a:srgbClr val="E47B1A"/>
    <a:srgbClr val="BCCE00"/>
    <a:srgbClr val="A07F4C"/>
    <a:srgbClr val="A2824F"/>
    <a:srgbClr val="4A7EBB"/>
    <a:srgbClr val="364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1" autoAdjust="0"/>
    <p:restoredTop sz="95117" autoAdjust="0"/>
  </p:normalViewPr>
  <p:slideViewPr>
    <p:cSldViewPr>
      <p:cViewPr>
        <p:scale>
          <a:sx n="110" d="100"/>
          <a:sy n="110" d="100"/>
        </p:scale>
        <p:origin x="-72" y="-30"/>
      </p:cViewPr>
      <p:guideLst>
        <p:guide orient="horz" pos="799"/>
        <p:guide pos="1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64" y="-9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72A20-181F-47BE-8022-60121F2DF3EB}" type="doc">
      <dgm:prSet loTypeId="urn:microsoft.com/office/officeart/2009/3/layout/PlusandMinus" loCatId="relationship" qsTypeId="urn:microsoft.com/office/officeart/2005/8/quickstyle/simple5" qsCatId="simple" csTypeId="urn:microsoft.com/office/officeart/2005/8/colors/accent0_1" csCatId="mainScheme" phldr="1"/>
      <dgm:spPr/>
      <dgm:t>
        <a:bodyPr/>
        <a:lstStyle/>
        <a:p>
          <a:endParaRPr lang="de-CH"/>
        </a:p>
      </dgm:t>
    </dgm:pt>
    <dgm:pt modelId="{76075445-B7B3-43A0-B3B1-F481072CA396}">
      <dgm:prSet phldrT="[Text]" custT="1"/>
      <dgm:spPr/>
      <dgm:t>
        <a:bodyPr rIns="0"/>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benefit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internal</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project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manager</a:t>
          </a:r>
          <a:endParaRPr lang="de-CH" sz="2600" dirty="0" smtClean="0">
            <a:latin typeface="Arial" pitchFamily="34" charset="0"/>
            <a:cs typeface="Arial" pitchFamily="34" charset="0"/>
          </a:endParaRPr>
        </a:p>
        <a:p>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experienced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staff</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involve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external</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expertise</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invest</a:t>
          </a:r>
          <a:r>
            <a:rPr lang="de-CH" sz="2600" dirty="0" smtClean="0">
              <a:latin typeface="Arial" pitchFamily="34" charset="0"/>
              <a:cs typeface="Arial" pitchFamily="34" charset="0"/>
            </a:rPr>
            <a:t> in a </a:t>
          </a:r>
          <a:r>
            <a:rPr lang="de-CH" sz="2600" dirty="0" err="1" smtClean="0">
              <a:latin typeface="Arial" pitchFamily="34" charset="0"/>
              <a:cs typeface="Arial" pitchFamily="34" charset="0"/>
            </a:rPr>
            <a:t>project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office</a:t>
          </a:r>
          <a:r>
            <a:rPr lang="de-CH" sz="2600" dirty="0" smtClean="0">
              <a:latin typeface="Arial" pitchFamily="34" charset="0"/>
              <a:cs typeface="Arial" pitchFamily="34" charset="0"/>
            </a:rPr>
            <a:t> </a:t>
          </a:r>
          <a:endParaRPr lang="de-CH" sz="2600" dirty="0">
            <a:latin typeface="Arial" pitchFamily="34" charset="0"/>
            <a:cs typeface="Arial" pitchFamily="34" charset="0"/>
          </a:endParaRPr>
        </a:p>
      </dgm:t>
    </dgm:pt>
    <dgm:pt modelId="{663FDD20-2137-4D7B-8BD1-619F3EBB5F6F}" type="parTrans" cxnId="{A537423F-97F8-4955-A3EF-DF99D32598FA}">
      <dgm:prSet/>
      <dgm:spPr/>
      <dgm:t>
        <a:bodyPr/>
        <a:lstStyle/>
        <a:p>
          <a:endParaRPr lang="de-CH"/>
        </a:p>
      </dgm:t>
    </dgm:pt>
    <dgm:pt modelId="{B7D8D234-6346-475D-8F33-A1B7B9C13318}" type="sibTrans" cxnId="{A537423F-97F8-4955-A3EF-DF99D32598FA}">
      <dgm:prSet/>
      <dgm:spPr/>
      <dgm:t>
        <a:bodyPr/>
        <a:lstStyle/>
        <a:p>
          <a:endParaRPr lang="de-CH"/>
        </a:p>
      </dgm:t>
    </dgm:pt>
    <dgm:pt modelId="{784258CD-0092-431C-9A89-361BB5299BC6}">
      <dgm:prSet phldrT="[Text]" custT="1"/>
      <dgm:spPr/>
      <dgm:t>
        <a:bodyPr/>
        <a:lstStyle/>
        <a:p>
          <a:pPr marL="268288" indent="-268288"/>
          <a:r>
            <a:rPr lang="de-CH" sz="2600" dirty="0" smtClean="0">
              <a:latin typeface="Arial" pitchFamily="34" charset="0"/>
              <a:cs typeface="Arial" pitchFamily="34" charset="0"/>
            </a:rPr>
            <a:t>- pure </a:t>
          </a:r>
          <a:r>
            <a:rPr lang="de-CH" sz="2600" dirty="0" err="1" smtClean="0">
              <a:latin typeface="Arial" pitchFamily="34" charset="0"/>
              <a:cs typeface="Arial" pitchFamily="34" charset="0"/>
            </a:rPr>
            <a:t>matrix</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organization</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other</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projects</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lacked</a:t>
          </a:r>
          <a:r>
            <a:rPr lang="de-CH" sz="2600" dirty="0" smtClean="0">
              <a:latin typeface="Arial" pitchFamily="34" charset="0"/>
              <a:cs typeface="Arial" pitchFamily="34" charset="0"/>
            </a:rPr>
            <a:t> in </a:t>
          </a:r>
          <a:r>
            <a:rPr lang="de-CH" sz="2600" dirty="0" err="1" smtClean="0">
              <a:latin typeface="Arial" pitchFamily="34" charset="0"/>
              <a:cs typeface="Arial" pitchFamily="34" charset="0"/>
            </a:rPr>
            <a:t>key</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empolyees</a:t>
          </a:r>
          <a:endParaRPr lang="de-CH" sz="2600" dirty="0">
            <a:latin typeface="Arial" pitchFamily="34" charset="0"/>
            <a:cs typeface="Arial" pitchFamily="34" charset="0"/>
          </a:endParaRPr>
        </a:p>
      </dgm:t>
    </dgm:pt>
    <dgm:pt modelId="{9EE317FC-EACE-4EA9-872B-2DF0B13CCB3F}" type="parTrans" cxnId="{336A9AD8-5C10-491D-AF9F-3F8D1C182F27}">
      <dgm:prSet/>
      <dgm:spPr/>
      <dgm:t>
        <a:bodyPr/>
        <a:lstStyle/>
        <a:p>
          <a:endParaRPr lang="de-CH"/>
        </a:p>
      </dgm:t>
    </dgm:pt>
    <dgm:pt modelId="{15B65133-C9B5-456E-A55A-77404F5532C3}" type="sibTrans" cxnId="{336A9AD8-5C10-491D-AF9F-3F8D1C182F27}">
      <dgm:prSet/>
      <dgm:spPr/>
      <dgm:t>
        <a:bodyPr/>
        <a:lstStyle/>
        <a:p>
          <a:endParaRPr lang="de-CH"/>
        </a:p>
      </dgm:t>
    </dgm:pt>
    <dgm:pt modelId="{278B62DF-2043-4A37-8329-D9D23E8A9ED1}" type="pres">
      <dgm:prSet presAssocID="{EED72A20-181F-47BE-8022-60121F2DF3EB}" presName="Name0" presStyleCnt="0">
        <dgm:presLayoutVars>
          <dgm:chMax val="2"/>
          <dgm:chPref val="2"/>
          <dgm:dir/>
          <dgm:animOne/>
          <dgm:resizeHandles val="exact"/>
        </dgm:presLayoutVars>
      </dgm:prSet>
      <dgm:spPr/>
      <dgm:t>
        <a:bodyPr/>
        <a:lstStyle/>
        <a:p>
          <a:endParaRPr lang="de-CH"/>
        </a:p>
      </dgm:t>
    </dgm:pt>
    <dgm:pt modelId="{CEAC11BA-9841-4841-8A30-9CC8783CCE27}" type="pres">
      <dgm:prSet presAssocID="{EED72A20-181F-47BE-8022-60121F2DF3EB}" presName="Background" presStyleLbl="bgImgPlace1" presStyleIdx="0" presStyleCnt="1"/>
      <dgm:spPr/>
      <dgm:t>
        <a:bodyPr/>
        <a:lstStyle/>
        <a:p>
          <a:endParaRPr lang="de-CH"/>
        </a:p>
      </dgm:t>
    </dgm:pt>
    <dgm:pt modelId="{7716AE7F-D0FD-4BC5-9023-6710249F71DD}" type="pres">
      <dgm:prSet presAssocID="{EED72A20-181F-47BE-8022-60121F2DF3EB}" presName="ParentText1" presStyleLbl="revTx" presStyleIdx="0" presStyleCnt="2">
        <dgm:presLayoutVars>
          <dgm:chMax val="0"/>
          <dgm:chPref val="0"/>
          <dgm:bulletEnabled val="1"/>
        </dgm:presLayoutVars>
      </dgm:prSet>
      <dgm:spPr/>
      <dgm:t>
        <a:bodyPr/>
        <a:lstStyle/>
        <a:p>
          <a:endParaRPr lang="de-CH"/>
        </a:p>
      </dgm:t>
    </dgm:pt>
    <dgm:pt modelId="{8C09BFDE-8C69-43B8-8DE3-48657116DCFA}" type="pres">
      <dgm:prSet presAssocID="{EED72A20-181F-47BE-8022-60121F2DF3EB}" presName="ParentText2" presStyleLbl="revTx" presStyleIdx="1" presStyleCnt="2">
        <dgm:presLayoutVars>
          <dgm:chMax val="0"/>
          <dgm:chPref val="0"/>
          <dgm:bulletEnabled val="1"/>
        </dgm:presLayoutVars>
      </dgm:prSet>
      <dgm:spPr/>
      <dgm:t>
        <a:bodyPr/>
        <a:lstStyle/>
        <a:p>
          <a:endParaRPr lang="de-CH"/>
        </a:p>
      </dgm:t>
    </dgm:pt>
    <dgm:pt modelId="{73DC37EF-0459-4D74-8968-7866BD500878}" type="pres">
      <dgm:prSet presAssocID="{EED72A20-181F-47BE-8022-60121F2DF3EB}" presName="Plus" presStyleLbl="alignNode1" presStyleIdx="0" presStyleCnt="2"/>
      <dgm:spPr/>
      <dgm:t>
        <a:bodyPr/>
        <a:lstStyle/>
        <a:p>
          <a:endParaRPr lang="de-CH"/>
        </a:p>
      </dgm:t>
    </dgm:pt>
    <dgm:pt modelId="{9420631B-6390-468C-8CD2-4AC86EC8F0FD}" type="pres">
      <dgm:prSet presAssocID="{EED72A20-181F-47BE-8022-60121F2DF3EB}" presName="Minus" presStyleLbl="alignNode1" presStyleIdx="1" presStyleCnt="2"/>
      <dgm:spPr/>
      <dgm:t>
        <a:bodyPr/>
        <a:lstStyle/>
        <a:p>
          <a:endParaRPr lang="de-CH"/>
        </a:p>
      </dgm:t>
    </dgm:pt>
    <dgm:pt modelId="{39BB93A7-B7F0-42F2-B0F7-0D1C63A7EC13}" type="pres">
      <dgm:prSet presAssocID="{EED72A20-181F-47BE-8022-60121F2DF3EB}" presName="Divider" presStyleLbl="parChTrans1D1" presStyleIdx="0" presStyleCnt="1"/>
      <dgm:spPr/>
      <dgm:t>
        <a:bodyPr/>
        <a:lstStyle/>
        <a:p>
          <a:endParaRPr lang="de-CH"/>
        </a:p>
      </dgm:t>
    </dgm:pt>
  </dgm:ptLst>
  <dgm:cxnLst>
    <dgm:cxn modelId="{A537423F-97F8-4955-A3EF-DF99D32598FA}" srcId="{EED72A20-181F-47BE-8022-60121F2DF3EB}" destId="{76075445-B7B3-43A0-B3B1-F481072CA396}" srcOrd="0" destOrd="0" parTransId="{663FDD20-2137-4D7B-8BD1-619F3EBB5F6F}" sibTransId="{B7D8D234-6346-475D-8F33-A1B7B9C13318}"/>
    <dgm:cxn modelId="{F8E56A61-ABC5-4DF2-B8DA-CE03B5A6F33F}" type="presOf" srcId="{76075445-B7B3-43A0-B3B1-F481072CA396}" destId="{7716AE7F-D0FD-4BC5-9023-6710249F71DD}" srcOrd="0" destOrd="0" presId="urn:microsoft.com/office/officeart/2009/3/layout/PlusandMinus"/>
    <dgm:cxn modelId="{336A9AD8-5C10-491D-AF9F-3F8D1C182F27}" srcId="{EED72A20-181F-47BE-8022-60121F2DF3EB}" destId="{784258CD-0092-431C-9A89-361BB5299BC6}" srcOrd="1" destOrd="0" parTransId="{9EE317FC-EACE-4EA9-872B-2DF0B13CCB3F}" sibTransId="{15B65133-C9B5-456E-A55A-77404F5532C3}"/>
    <dgm:cxn modelId="{A095513D-4C14-41AD-83A1-8438EACC0E7F}" type="presOf" srcId="{EED72A20-181F-47BE-8022-60121F2DF3EB}" destId="{278B62DF-2043-4A37-8329-D9D23E8A9ED1}" srcOrd="0" destOrd="0" presId="urn:microsoft.com/office/officeart/2009/3/layout/PlusandMinus"/>
    <dgm:cxn modelId="{623904B1-3832-45BA-923A-950C52C1D029}" type="presOf" srcId="{784258CD-0092-431C-9A89-361BB5299BC6}" destId="{8C09BFDE-8C69-43B8-8DE3-48657116DCFA}" srcOrd="0" destOrd="0" presId="urn:microsoft.com/office/officeart/2009/3/layout/PlusandMinus"/>
    <dgm:cxn modelId="{9DF1458E-0931-4032-B1FA-31E79154685C}" type="presParOf" srcId="{278B62DF-2043-4A37-8329-D9D23E8A9ED1}" destId="{CEAC11BA-9841-4841-8A30-9CC8783CCE27}" srcOrd="0" destOrd="0" presId="urn:microsoft.com/office/officeart/2009/3/layout/PlusandMinus"/>
    <dgm:cxn modelId="{4718D4CC-67FB-4C86-973D-60A75A3CC99F}" type="presParOf" srcId="{278B62DF-2043-4A37-8329-D9D23E8A9ED1}" destId="{7716AE7F-D0FD-4BC5-9023-6710249F71DD}" srcOrd="1" destOrd="0" presId="urn:microsoft.com/office/officeart/2009/3/layout/PlusandMinus"/>
    <dgm:cxn modelId="{5683E64D-18DA-4EBB-92C9-ACFFFFFEE18A}" type="presParOf" srcId="{278B62DF-2043-4A37-8329-D9D23E8A9ED1}" destId="{8C09BFDE-8C69-43B8-8DE3-48657116DCFA}" srcOrd="2" destOrd="0" presId="urn:microsoft.com/office/officeart/2009/3/layout/PlusandMinus"/>
    <dgm:cxn modelId="{C7517715-DEBC-456F-A9F5-D77FC213A98D}" type="presParOf" srcId="{278B62DF-2043-4A37-8329-D9D23E8A9ED1}" destId="{73DC37EF-0459-4D74-8968-7866BD500878}" srcOrd="3" destOrd="0" presId="urn:microsoft.com/office/officeart/2009/3/layout/PlusandMinus"/>
    <dgm:cxn modelId="{ED5F4AAE-D2D1-4E6D-8A76-ED2BE7E2CD63}" type="presParOf" srcId="{278B62DF-2043-4A37-8329-D9D23E8A9ED1}" destId="{9420631B-6390-468C-8CD2-4AC86EC8F0FD}" srcOrd="4" destOrd="0" presId="urn:microsoft.com/office/officeart/2009/3/layout/PlusandMinus"/>
    <dgm:cxn modelId="{866CD4AF-4592-48E5-910C-FA54A96E4C82}" type="presParOf" srcId="{278B62DF-2043-4A37-8329-D9D23E8A9ED1}" destId="{39BB93A7-B7F0-42F2-B0F7-0D1C63A7EC13}" srcOrd="5" destOrd="0" presId="urn:microsoft.com/office/officeart/2009/3/layout/PlusandMinus"/>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ED72A20-181F-47BE-8022-60121F2DF3EB}" type="doc">
      <dgm:prSet loTypeId="urn:microsoft.com/office/officeart/2009/3/layout/PlusandMinus" loCatId="relationship" qsTypeId="urn:microsoft.com/office/officeart/2005/8/quickstyle/simple5" qsCatId="simple" csTypeId="urn:microsoft.com/office/officeart/2005/8/colors/accent0_1" csCatId="mainScheme" phldr="1"/>
      <dgm:spPr/>
      <dgm:t>
        <a:bodyPr/>
        <a:lstStyle/>
        <a:p>
          <a:endParaRPr lang="de-CH"/>
        </a:p>
      </dgm:t>
    </dgm:pt>
    <dgm:pt modelId="{76075445-B7B3-43A0-B3B1-F481072CA396}">
      <dgm:prSet phldrT="[Text]" custT="1"/>
      <dgm:spPr/>
      <dgm:t>
        <a:bodyPr rIns="0"/>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define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clear</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goals</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and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structure</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involve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project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team</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project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planning</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can</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be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supported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by</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software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tools</a:t>
          </a:r>
          <a:endParaRPr lang="de-CH" sz="2600" dirty="0">
            <a:latin typeface="Arial" pitchFamily="34" charset="0"/>
            <a:cs typeface="Arial" pitchFamily="34" charset="0"/>
          </a:endParaRPr>
        </a:p>
      </dgm:t>
    </dgm:pt>
    <dgm:pt modelId="{663FDD20-2137-4D7B-8BD1-619F3EBB5F6F}" type="parTrans" cxnId="{A537423F-97F8-4955-A3EF-DF99D32598FA}">
      <dgm:prSet/>
      <dgm:spPr/>
      <dgm:t>
        <a:bodyPr/>
        <a:lstStyle/>
        <a:p>
          <a:endParaRPr lang="de-CH"/>
        </a:p>
      </dgm:t>
    </dgm:pt>
    <dgm:pt modelId="{B7D8D234-6346-475D-8F33-A1B7B9C13318}" type="sibTrans" cxnId="{A537423F-97F8-4955-A3EF-DF99D32598FA}">
      <dgm:prSet/>
      <dgm:spPr/>
      <dgm:t>
        <a:bodyPr/>
        <a:lstStyle/>
        <a:p>
          <a:endParaRPr lang="de-CH"/>
        </a:p>
      </dgm:t>
    </dgm:pt>
    <dgm:pt modelId="{784258CD-0092-431C-9A89-361BB5299BC6}">
      <dgm:prSet phldrT="[Text]" custT="1"/>
      <dgm:spPr/>
      <dgm:t>
        <a:bodyPr/>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redundancy</a:t>
          </a:r>
          <a:r>
            <a:rPr lang="de-CH" sz="2600" dirty="0" smtClean="0">
              <a:latin typeface="Arial" pitchFamily="34" charset="0"/>
              <a:cs typeface="Arial" pitchFamily="34" charset="0"/>
            </a:rPr>
            <a:t> / lack </a:t>
          </a:r>
          <a:r>
            <a:rPr lang="de-CH" sz="2600" dirty="0" err="1" smtClean="0">
              <a:latin typeface="Arial" pitchFamily="34" charset="0"/>
              <a:cs typeface="Arial" pitchFamily="34" charset="0"/>
            </a:rPr>
            <a:t>of</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clarity</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too</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optimistic</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estimate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of</a:t>
          </a:r>
          <a:r>
            <a:rPr lang="de-CH" sz="2600" dirty="0" smtClean="0">
              <a:latin typeface="Arial" pitchFamily="34" charset="0"/>
              <a:cs typeface="Arial" pitchFamily="34" charset="0"/>
            </a:rPr>
            <a:t> time </a:t>
          </a:r>
          <a:r>
            <a:rPr lang="de-CH" sz="2600" dirty="0" err="1" smtClean="0">
              <a:latin typeface="Arial" pitchFamily="34" charset="0"/>
              <a:cs typeface="Arial" pitchFamily="34" charset="0"/>
            </a:rPr>
            <a:t>and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effort</a:t>
          </a:r>
          <a:r>
            <a:rPr lang="de-CH" sz="2600" dirty="0" smtClean="0">
              <a:latin typeface="Arial" pitchFamily="34" charset="0"/>
              <a:cs typeface="Arial" pitchFamily="34" charset="0"/>
            </a:rPr>
            <a:t> </a:t>
          </a:r>
          <a:endParaRPr lang="de-CH" sz="2600" dirty="0">
            <a:latin typeface="Arial" pitchFamily="34" charset="0"/>
            <a:cs typeface="Arial" pitchFamily="34" charset="0"/>
          </a:endParaRPr>
        </a:p>
      </dgm:t>
    </dgm:pt>
    <dgm:pt modelId="{9EE317FC-EACE-4EA9-872B-2DF0B13CCB3F}" type="parTrans" cxnId="{336A9AD8-5C10-491D-AF9F-3F8D1C182F27}">
      <dgm:prSet/>
      <dgm:spPr/>
      <dgm:t>
        <a:bodyPr/>
        <a:lstStyle/>
        <a:p>
          <a:endParaRPr lang="de-CH"/>
        </a:p>
      </dgm:t>
    </dgm:pt>
    <dgm:pt modelId="{15B65133-C9B5-456E-A55A-77404F5532C3}" type="sibTrans" cxnId="{336A9AD8-5C10-491D-AF9F-3F8D1C182F27}">
      <dgm:prSet/>
      <dgm:spPr/>
      <dgm:t>
        <a:bodyPr/>
        <a:lstStyle/>
        <a:p>
          <a:endParaRPr lang="de-CH"/>
        </a:p>
      </dgm:t>
    </dgm:pt>
    <dgm:pt modelId="{278B62DF-2043-4A37-8329-D9D23E8A9ED1}" type="pres">
      <dgm:prSet presAssocID="{EED72A20-181F-47BE-8022-60121F2DF3EB}" presName="Name0" presStyleCnt="0">
        <dgm:presLayoutVars>
          <dgm:chMax val="2"/>
          <dgm:chPref val="2"/>
          <dgm:dir/>
          <dgm:animOne/>
          <dgm:resizeHandles val="exact"/>
        </dgm:presLayoutVars>
      </dgm:prSet>
      <dgm:spPr/>
      <dgm:t>
        <a:bodyPr/>
        <a:lstStyle/>
        <a:p>
          <a:endParaRPr lang="de-CH"/>
        </a:p>
      </dgm:t>
    </dgm:pt>
    <dgm:pt modelId="{CEAC11BA-9841-4841-8A30-9CC8783CCE27}" type="pres">
      <dgm:prSet presAssocID="{EED72A20-181F-47BE-8022-60121F2DF3EB}" presName="Background" presStyleLbl="bgImgPlace1" presStyleIdx="0" presStyleCnt="1"/>
      <dgm:spPr/>
      <dgm:t>
        <a:bodyPr/>
        <a:lstStyle/>
        <a:p>
          <a:endParaRPr lang="de-CH"/>
        </a:p>
      </dgm:t>
    </dgm:pt>
    <dgm:pt modelId="{7716AE7F-D0FD-4BC5-9023-6710249F71DD}" type="pres">
      <dgm:prSet presAssocID="{EED72A20-181F-47BE-8022-60121F2DF3EB}" presName="ParentText1" presStyleLbl="revTx" presStyleIdx="0" presStyleCnt="2">
        <dgm:presLayoutVars>
          <dgm:chMax val="0"/>
          <dgm:chPref val="0"/>
          <dgm:bulletEnabled val="1"/>
        </dgm:presLayoutVars>
      </dgm:prSet>
      <dgm:spPr/>
      <dgm:t>
        <a:bodyPr/>
        <a:lstStyle/>
        <a:p>
          <a:endParaRPr lang="de-CH"/>
        </a:p>
      </dgm:t>
    </dgm:pt>
    <dgm:pt modelId="{8C09BFDE-8C69-43B8-8DE3-48657116DCFA}" type="pres">
      <dgm:prSet presAssocID="{EED72A20-181F-47BE-8022-60121F2DF3EB}" presName="ParentText2" presStyleLbl="revTx" presStyleIdx="1" presStyleCnt="2">
        <dgm:presLayoutVars>
          <dgm:chMax val="0"/>
          <dgm:chPref val="0"/>
          <dgm:bulletEnabled val="1"/>
        </dgm:presLayoutVars>
      </dgm:prSet>
      <dgm:spPr/>
      <dgm:t>
        <a:bodyPr/>
        <a:lstStyle/>
        <a:p>
          <a:endParaRPr lang="de-CH"/>
        </a:p>
      </dgm:t>
    </dgm:pt>
    <dgm:pt modelId="{73DC37EF-0459-4D74-8968-7866BD500878}" type="pres">
      <dgm:prSet presAssocID="{EED72A20-181F-47BE-8022-60121F2DF3EB}" presName="Plus" presStyleLbl="alignNode1" presStyleIdx="0" presStyleCnt="2"/>
      <dgm:spPr/>
      <dgm:t>
        <a:bodyPr/>
        <a:lstStyle/>
        <a:p>
          <a:endParaRPr lang="de-CH"/>
        </a:p>
      </dgm:t>
    </dgm:pt>
    <dgm:pt modelId="{9420631B-6390-468C-8CD2-4AC86EC8F0FD}" type="pres">
      <dgm:prSet presAssocID="{EED72A20-181F-47BE-8022-60121F2DF3EB}" presName="Minus" presStyleLbl="alignNode1" presStyleIdx="1" presStyleCnt="2"/>
      <dgm:spPr/>
      <dgm:t>
        <a:bodyPr/>
        <a:lstStyle/>
        <a:p>
          <a:endParaRPr lang="de-CH"/>
        </a:p>
      </dgm:t>
    </dgm:pt>
    <dgm:pt modelId="{39BB93A7-B7F0-42F2-B0F7-0D1C63A7EC13}" type="pres">
      <dgm:prSet presAssocID="{EED72A20-181F-47BE-8022-60121F2DF3EB}" presName="Divider" presStyleLbl="parChTrans1D1" presStyleIdx="0" presStyleCnt="1"/>
      <dgm:spPr/>
      <dgm:t>
        <a:bodyPr/>
        <a:lstStyle/>
        <a:p>
          <a:endParaRPr lang="de-CH"/>
        </a:p>
      </dgm:t>
    </dgm:pt>
  </dgm:ptLst>
  <dgm:cxnLst>
    <dgm:cxn modelId="{A537423F-97F8-4955-A3EF-DF99D32598FA}" srcId="{EED72A20-181F-47BE-8022-60121F2DF3EB}" destId="{76075445-B7B3-43A0-B3B1-F481072CA396}" srcOrd="0" destOrd="0" parTransId="{663FDD20-2137-4D7B-8BD1-619F3EBB5F6F}" sibTransId="{B7D8D234-6346-475D-8F33-A1B7B9C13318}"/>
    <dgm:cxn modelId="{94B69800-158D-47C1-8052-E9D643EC41B1}" type="presOf" srcId="{784258CD-0092-431C-9A89-361BB5299BC6}" destId="{8C09BFDE-8C69-43B8-8DE3-48657116DCFA}" srcOrd="0" destOrd="0" presId="urn:microsoft.com/office/officeart/2009/3/layout/PlusandMinus"/>
    <dgm:cxn modelId="{21122E93-B7AD-4BEE-9EB3-F09D7E48C2CD}" type="presOf" srcId="{76075445-B7B3-43A0-B3B1-F481072CA396}" destId="{7716AE7F-D0FD-4BC5-9023-6710249F71DD}" srcOrd="0" destOrd="0" presId="urn:microsoft.com/office/officeart/2009/3/layout/PlusandMinus"/>
    <dgm:cxn modelId="{336A9AD8-5C10-491D-AF9F-3F8D1C182F27}" srcId="{EED72A20-181F-47BE-8022-60121F2DF3EB}" destId="{784258CD-0092-431C-9A89-361BB5299BC6}" srcOrd="1" destOrd="0" parTransId="{9EE317FC-EACE-4EA9-872B-2DF0B13CCB3F}" sibTransId="{15B65133-C9B5-456E-A55A-77404F5532C3}"/>
    <dgm:cxn modelId="{3AD00D8E-E3AF-4210-8684-8ED5DCB32C39}" type="presOf" srcId="{EED72A20-181F-47BE-8022-60121F2DF3EB}" destId="{278B62DF-2043-4A37-8329-D9D23E8A9ED1}" srcOrd="0" destOrd="0" presId="urn:microsoft.com/office/officeart/2009/3/layout/PlusandMinus"/>
    <dgm:cxn modelId="{65AF03BC-C697-4C6F-BEE7-C82437714EFD}" type="presParOf" srcId="{278B62DF-2043-4A37-8329-D9D23E8A9ED1}" destId="{CEAC11BA-9841-4841-8A30-9CC8783CCE27}" srcOrd="0" destOrd="0" presId="urn:microsoft.com/office/officeart/2009/3/layout/PlusandMinus"/>
    <dgm:cxn modelId="{A1B822B2-559E-474F-ACBB-10F2185FE33A}" type="presParOf" srcId="{278B62DF-2043-4A37-8329-D9D23E8A9ED1}" destId="{7716AE7F-D0FD-4BC5-9023-6710249F71DD}" srcOrd="1" destOrd="0" presId="urn:microsoft.com/office/officeart/2009/3/layout/PlusandMinus"/>
    <dgm:cxn modelId="{0FE9FAAF-3CC6-415F-AF3F-543DFD290326}" type="presParOf" srcId="{278B62DF-2043-4A37-8329-D9D23E8A9ED1}" destId="{8C09BFDE-8C69-43B8-8DE3-48657116DCFA}" srcOrd="2" destOrd="0" presId="urn:microsoft.com/office/officeart/2009/3/layout/PlusandMinus"/>
    <dgm:cxn modelId="{B2E87448-76BB-44DF-A1C7-651F7CEC5AE4}" type="presParOf" srcId="{278B62DF-2043-4A37-8329-D9D23E8A9ED1}" destId="{73DC37EF-0459-4D74-8968-7866BD500878}" srcOrd="3" destOrd="0" presId="urn:microsoft.com/office/officeart/2009/3/layout/PlusandMinus"/>
    <dgm:cxn modelId="{65F91ED5-D9F4-49FB-A208-D20F88885976}" type="presParOf" srcId="{278B62DF-2043-4A37-8329-D9D23E8A9ED1}" destId="{9420631B-6390-468C-8CD2-4AC86EC8F0FD}" srcOrd="4" destOrd="0" presId="urn:microsoft.com/office/officeart/2009/3/layout/PlusandMinus"/>
    <dgm:cxn modelId="{5A7C4310-7C53-4D58-9B5D-AE19BF02A643}" type="presParOf" srcId="{278B62DF-2043-4A37-8329-D9D23E8A9ED1}" destId="{39BB93A7-B7F0-42F2-B0F7-0D1C63A7EC1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72A20-181F-47BE-8022-60121F2DF3EB}" type="doc">
      <dgm:prSet loTypeId="urn:microsoft.com/office/officeart/2009/3/layout/PlusandMinus" loCatId="relationship" qsTypeId="urn:microsoft.com/office/officeart/2005/8/quickstyle/simple5" qsCatId="simple" csTypeId="urn:microsoft.com/office/officeart/2005/8/colors/accent0_1" csCatId="mainScheme" phldr="1"/>
      <dgm:spPr/>
      <dgm:t>
        <a:bodyPr/>
        <a:lstStyle/>
        <a:p>
          <a:endParaRPr lang="de-CH"/>
        </a:p>
      </dgm:t>
    </dgm:pt>
    <dgm:pt modelId="{76075445-B7B3-43A0-B3B1-F481072CA396}">
      <dgm:prSet phldrT="[Text]" custT="1"/>
      <dgm:spPr/>
      <dgm:t>
        <a:bodyPr rIns="0"/>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concept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papers</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provide</a:t>
          </a:r>
          <a:r>
            <a:rPr lang="de-CH" sz="2600" dirty="0" smtClean="0">
              <a:latin typeface="Arial" pitchFamily="34" charset="0"/>
              <a:cs typeface="Arial" pitchFamily="34" charset="0"/>
            </a:rPr>
            <a:t> a </a:t>
          </a:r>
          <a:r>
            <a:rPr lang="de-CH" sz="2600" dirty="0" err="1" smtClean="0">
              <a:latin typeface="Arial" pitchFamily="34" charset="0"/>
              <a:cs typeface="Arial" pitchFamily="34" charset="0"/>
            </a:rPr>
            <a:t>basis</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documentation</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with</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regard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to</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migration</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and</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future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projects</a:t>
          </a:r>
          <a:r>
            <a:rPr lang="de-CH" sz="2600" dirty="0" smtClean="0">
              <a:latin typeface="Arial" pitchFamily="34" charset="0"/>
              <a:cs typeface="Arial" pitchFamily="34" charset="0"/>
            </a:rPr>
            <a:t> </a:t>
          </a:r>
          <a:endParaRPr lang="de-CH" sz="2600" dirty="0">
            <a:latin typeface="Arial" pitchFamily="34" charset="0"/>
            <a:cs typeface="Arial" pitchFamily="34" charset="0"/>
          </a:endParaRPr>
        </a:p>
      </dgm:t>
    </dgm:pt>
    <dgm:pt modelId="{663FDD20-2137-4D7B-8BD1-619F3EBB5F6F}" type="parTrans" cxnId="{A537423F-97F8-4955-A3EF-DF99D32598FA}">
      <dgm:prSet/>
      <dgm:spPr/>
      <dgm:t>
        <a:bodyPr/>
        <a:lstStyle/>
        <a:p>
          <a:endParaRPr lang="de-CH"/>
        </a:p>
      </dgm:t>
    </dgm:pt>
    <dgm:pt modelId="{B7D8D234-6346-475D-8F33-A1B7B9C13318}" type="sibTrans" cxnId="{A537423F-97F8-4955-A3EF-DF99D32598FA}">
      <dgm:prSet/>
      <dgm:spPr/>
      <dgm:t>
        <a:bodyPr/>
        <a:lstStyle/>
        <a:p>
          <a:endParaRPr lang="de-CH"/>
        </a:p>
      </dgm:t>
    </dgm:pt>
    <dgm:pt modelId="{784258CD-0092-431C-9A89-361BB5299BC6}">
      <dgm:prSet phldrT="[Text]" custT="1"/>
      <dgm:spPr/>
      <dgm:t>
        <a:bodyPr/>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don’t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forget</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to</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involve</a:t>
          </a:r>
          <a:r>
            <a:rPr lang="de-CH" sz="2600" dirty="0" smtClean="0">
              <a:latin typeface="Arial" pitchFamily="34" charset="0"/>
              <a:cs typeface="Arial" pitchFamily="34" charset="0"/>
            </a:rPr>
            <a:t> all </a:t>
          </a:r>
          <a:r>
            <a:rPr lang="de-CH" sz="2600" dirty="0" err="1" smtClean="0">
              <a:latin typeface="Arial" pitchFamily="34" charset="0"/>
              <a:cs typeface="Arial" pitchFamily="34" charset="0"/>
            </a:rPr>
            <a:t>stakeholders</a:t>
          </a:r>
          <a:endParaRPr lang="de-CH" sz="2600" dirty="0">
            <a:latin typeface="Arial" pitchFamily="34" charset="0"/>
            <a:cs typeface="Arial" pitchFamily="34" charset="0"/>
          </a:endParaRPr>
        </a:p>
      </dgm:t>
    </dgm:pt>
    <dgm:pt modelId="{9EE317FC-EACE-4EA9-872B-2DF0B13CCB3F}" type="parTrans" cxnId="{336A9AD8-5C10-491D-AF9F-3F8D1C182F27}">
      <dgm:prSet/>
      <dgm:spPr/>
      <dgm:t>
        <a:bodyPr/>
        <a:lstStyle/>
        <a:p>
          <a:endParaRPr lang="de-CH"/>
        </a:p>
      </dgm:t>
    </dgm:pt>
    <dgm:pt modelId="{15B65133-C9B5-456E-A55A-77404F5532C3}" type="sibTrans" cxnId="{336A9AD8-5C10-491D-AF9F-3F8D1C182F27}">
      <dgm:prSet/>
      <dgm:spPr/>
      <dgm:t>
        <a:bodyPr/>
        <a:lstStyle/>
        <a:p>
          <a:endParaRPr lang="de-CH"/>
        </a:p>
      </dgm:t>
    </dgm:pt>
    <dgm:pt modelId="{278B62DF-2043-4A37-8329-D9D23E8A9ED1}" type="pres">
      <dgm:prSet presAssocID="{EED72A20-181F-47BE-8022-60121F2DF3EB}" presName="Name0" presStyleCnt="0">
        <dgm:presLayoutVars>
          <dgm:chMax val="2"/>
          <dgm:chPref val="2"/>
          <dgm:dir/>
          <dgm:animOne/>
          <dgm:resizeHandles val="exact"/>
        </dgm:presLayoutVars>
      </dgm:prSet>
      <dgm:spPr/>
      <dgm:t>
        <a:bodyPr/>
        <a:lstStyle/>
        <a:p>
          <a:endParaRPr lang="de-CH"/>
        </a:p>
      </dgm:t>
    </dgm:pt>
    <dgm:pt modelId="{CEAC11BA-9841-4841-8A30-9CC8783CCE27}" type="pres">
      <dgm:prSet presAssocID="{EED72A20-181F-47BE-8022-60121F2DF3EB}" presName="Background" presStyleLbl="bgImgPlace1" presStyleIdx="0" presStyleCnt="1"/>
      <dgm:spPr/>
      <dgm:t>
        <a:bodyPr/>
        <a:lstStyle/>
        <a:p>
          <a:endParaRPr lang="de-CH"/>
        </a:p>
      </dgm:t>
    </dgm:pt>
    <dgm:pt modelId="{7716AE7F-D0FD-4BC5-9023-6710249F71DD}" type="pres">
      <dgm:prSet presAssocID="{EED72A20-181F-47BE-8022-60121F2DF3EB}" presName="ParentText1" presStyleLbl="revTx" presStyleIdx="0" presStyleCnt="2">
        <dgm:presLayoutVars>
          <dgm:chMax val="0"/>
          <dgm:chPref val="0"/>
          <dgm:bulletEnabled val="1"/>
        </dgm:presLayoutVars>
      </dgm:prSet>
      <dgm:spPr/>
      <dgm:t>
        <a:bodyPr/>
        <a:lstStyle/>
        <a:p>
          <a:endParaRPr lang="de-CH"/>
        </a:p>
      </dgm:t>
    </dgm:pt>
    <dgm:pt modelId="{8C09BFDE-8C69-43B8-8DE3-48657116DCFA}" type="pres">
      <dgm:prSet presAssocID="{EED72A20-181F-47BE-8022-60121F2DF3EB}" presName="ParentText2" presStyleLbl="revTx" presStyleIdx="1" presStyleCnt="2">
        <dgm:presLayoutVars>
          <dgm:chMax val="0"/>
          <dgm:chPref val="0"/>
          <dgm:bulletEnabled val="1"/>
        </dgm:presLayoutVars>
      </dgm:prSet>
      <dgm:spPr/>
      <dgm:t>
        <a:bodyPr/>
        <a:lstStyle/>
        <a:p>
          <a:endParaRPr lang="de-CH"/>
        </a:p>
      </dgm:t>
    </dgm:pt>
    <dgm:pt modelId="{73DC37EF-0459-4D74-8968-7866BD500878}" type="pres">
      <dgm:prSet presAssocID="{EED72A20-181F-47BE-8022-60121F2DF3EB}" presName="Plus" presStyleLbl="alignNode1" presStyleIdx="0" presStyleCnt="2"/>
      <dgm:spPr/>
      <dgm:t>
        <a:bodyPr/>
        <a:lstStyle/>
        <a:p>
          <a:endParaRPr lang="de-CH"/>
        </a:p>
      </dgm:t>
    </dgm:pt>
    <dgm:pt modelId="{9420631B-6390-468C-8CD2-4AC86EC8F0FD}" type="pres">
      <dgm:prSet presAssocID="{EED72A20-181F-47BE-8022-60121F2DF3EB}" presName="Minus" presStyleLbl="alignNode1" presStyleIdx="1" presStyleCnt="2"/>
      <dgm:spPr/>
      <dgm:t>
        <a:bodyPr/>
        <a:lstStyle/>
        <a:p>
          <a:endParaRPr lang="de-CH"/>
        </a:p>
      </dgm:t>
    </dgm:pt>
    <dgm:pt modelId="{39BB93A7-B7F0-42F2-B0F7-0D1C63A7EC13}" type="pres">
      <dgm:prSet presAssocID="{EED72A20-181F-47BE-8022-60121F2DF3EB}" presName="Divider" presStyleLbl="parChTrans1D1" presStyleIdx="0" presStyleCnt="1"/>
      <dgm:spPr/>
      <dgm:t>
        <a:bodyPr/>
        <a:lstStyle/>
        <a:p>
          <a:endParaRPr lang="de-CH"/>
        </a:p>
      </dgm:t>
    </dgm:pt>
  </dgm:ptLst>
  <dgm:cxnLst>
    <dgm:cxn modelId="{A537423F-97F8-4955-A3EF-DF99D32598FA}" srcId="{EED72A20-181F-47BE-8022-60121F2DF3EB}" destId="{76075445-B7B3-43A0-B3B1-F481072CA396}" srcOrd="0" destOrd="0" parTransId="{663FDD20-2137-4D7B-8BD1-619F3EBB5F6F}" sibTransId="{B7D8D234-6346-475D-8F33-A1B7B9C13318}"/>
    <dgm:cxn modelId="{336A9AD8-5C10-491D-AF9F-3F8D1C182F27}" srcId="{EED72A20-181F-47BE-8022-60121F2DF3EB}" destId="{784258CD-0092-431C-9A89-361BB5299BC6}" srcOrd="1" destOrd="0" parTransId="{9EE317FC-EACE-4EA9-872B-2DF0B13CCB3F}" sibTransId="{15B65133-C9B5-456E-A55A-77404F5532C3}"/>
    <dgm:cxn modelId="{36966A8E-07CF-4EC4-8E4F-22493845945E}" type="presOf" srcId="{784258CD-0092-431C-9A89-361BB5299BC6}" destId="{8C09BFDE-8C69-43B8-8DE3-48657116DCFA}" srcOrd="0" destOrd="0" presId="urn:microsoft.com/office/officeart/2009/3/layout/PlusandMinus"/>
    <dgm:cxn modelId="{F952A977-71C2-44FF-A73A-9BAE45C6A542}" type="presOf" srcId="{76075445-B7B3-43A0-B3B1-F481072CA396}" destId="{7716AE7F-D0FD-4BC5-9023-6710249F71DD}" srcOrd="0" destOrd="0" presId="urn:microsoft.com/office/officeart/2009/3/layout/PlusandMinus"/>
    <dgm:cxn modelId="{C6D4B24F-9D43-4D3B-AFC1-29C852B02A72}" type="presOf" srcId="{EED72A20-181F-47BE-8022-60121F2DF3EB}" destId="{278B62DF-2043-4A37-8329-D9D23E8A9ED1}" srcOrd="0" destOrd="0" presId="urn:microsoft.com/office/officeart/2009/3/layout/PlusandMinus"/>
    <dgm:cxn modelId="{B1EDB26C-7F9B-4796-A6CE-16254AA0DDF6}" type="presParOf" srcId="{278B62DF-2043-4A37-8329-D9D23E8A9ED1}" destId="{CEAC11BA-9841-4841-8A30-9CC8783CCE27}" srcOrd="0" destOrd="0" presId="urn:microsoft.com/office/officeart/2009/3/layout/PlusandMinus"/>
    <dgm:cxn modelId="{5393F65B-FBE5-46DA-9370-95822FC485F4}" type="presParOf" srcId="{278B62DF-2043-4A37-8329-D9D23E8A9ED1}" destId="{7716AE7F-D0FD-4BC5-9023-6710249F71DD}" srcOrd="1" destOrd="0" presId="urn:microsoft.com/office/officeart/2009/3/layout/PlusandMinus"/>
    <dgm:cxn modelId="{D71E4F87-BEA6-4B13-90AC-85B1B25E148B}" type="presParOf" srcId="{278B62DF-2043-4A37-8329-D9D23E8A9ED1}" destId="{8C09BFDE-8C69-43B8-8DE3-48657116DCFA}" srcOrd="2" destOrd="0" presId="urn:microsoft.com/office/officeart/2009/3/layout/PlusandMinus"/>
    <dgm:cxn modelId="{91401364-318A-4946-893B-C88B4F6C9CB2}" type="presParOf" srcId="{278B62DF-2043-4A37-8329-D9D23E8A9ED1}" destId="{73DC37EF-0459-4D74-8968-7866BD500878}" srcOrd="3" destOrd="0" presId="urn:microsoft.com/office/officeart/2009/3/layout/PlusandMinus"/>
    <dgm:cxn modelId="{327419F4-1EFD-4AA6-878B-A1C17DDEE204}" type="presParOf" srcId="{278B62DF-2043-4A37-8329-D9D23E8A9ED1}" destId="{9420631B-6390-468C-8CD2-4AC86EC8F0FD}" srcOrd="4" destOrd="0" presId="urn:microsoft.com/office/officeart/2009/3/layout/PlusandMinus"/>
    <dgm:cxn modelId="{2E9A7678-C6BF-48B2-A01A-FC78A80B7289}" type="presParOf" srcId="{278B62DF-2043-4A37-8329-D9D23E8A9ED1}" destId="{39BB93A7-B7F0-42F2-B0F7-0D1C63A7EC1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72A20-181F-47BE-8022-60121F2DF3EB}" type="doc">
      <dgm:prSet loTypeId="urn:microsoft.com/office/officeart/2009/3/layout/PlusandMinus" loCatId="relationship" qsTypeId="urn:microsoft.com/office/officeart/2005/8/quickstyle/simple5" qsCatId="simple" csTypeId="urn:microsoft.com/office/officeart/2005/8/colors/accent0_1" csCatId="mainScheme" phldr="1"/>
      <dgm:spPr/>
      <dgm:t>
        <a:bodyPr/>
        <a:lstStyle/>
        <a:p>
          <a:endParaRPr lang="de-CH"/>
        </a:p>
      </dgm:t>
    </dgm:pt>
    <dgm:pt modelId="{76075445-B7B3-43A0-B3B1-F481072CA396}">
      <dgm:prSet phldrT="[Text]" custT="1"/>
      <dgm:spPr/>
      <dgm:t>
        <a:bodyPr rIns="0"/>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tests</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are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very</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important</a:t>
          </a:r>
          <a:r>
            <a:rPr lang="de-CH" sz="2600" dirty="0" smtClean="0">
              <a:latin typeface="Arial" pitchFamily="34" charset="0"/>
              <a:cs typeface="Arial" pitchFamily="34" charset="0"/>
            </a:rPr>
            <a:t> – </a:t>
          </a:r>
          <a:r>
            <a:rPr lang="de-CH" sz="2600" dirty="0" err="1" smtClean="0">
              <a:latin typeface="Arial" pitchFamily="34" charset="0"/>
              <a:cs typeface="Arial" pitchFamily="34" charset="0"/>
            </a:rPr>
            <a:t>take</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the</a:t>
          </a:r>
          <a:r>
            <a:rPr lang="de-CH" sz="2600" dirty="0" smtClean="0">
              <a:latin typeface="Arial" pitchFamily="34" charset="0"/>
              <a:cs typeface="Arial" pitchFamily="34" charset="0"/>
            </a:rPr>
            <a:t> time!</a:t>
          </a: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Risk</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management</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Close </a:t>
          </a:r>
          <a:r>
            <a:rPr lang="de-CH" sz="2600" dirty="0" err="1" smtClean="0">
              <a:latin typeface="Arial" pitchFamily="34" charset="0"/>
              <a:cs typeface="Arial" pitchFamily="34" charset="0"/>
            </a:rPr>
            <a:t>collaboration</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of</a:t>
          </a:r>
          <a:r>
            <a:rPr lang="de-CH" sz="2600" dirty="0" smtClean="0">
              <a:latin typeface="Arial" pitchFamily="34" charset="0"/>
              <a:cs typeface="Arial" pitchFamily="34" charset="0"/>
            </a:rPr>
            <a:t> UZH </a:t>
          </a:r>
          <a:r>
            <a:rPr lang="de-CH" sz="2600" dirty="0" err="1" smtClean="0">
              <a:latin typeface="Arial" pitchFamily="34" charset="0"/>
              <a:cs typeface="Arial" pitchFamily="34" charset="0"/>
            </a:rPr>
            <a:t>and</a:t>
          </a:r>
          <a:r>
            <a:rPr lang="de-CH" sz="2600" dirty="0" smtClean="0">
              <a:latin typeface="Arial" pitchFamily="34" charset="0"/>
              <a:cs typeface="Arial" pitchFamily="34" charset="0"/>
            </a:rPr>
            <a:t> ETH</a:t>
          </a:r>
        </a:p>
        <a:p>
          <a:pPr marL="268288" indent="-268288"/>
          <a:endParaRPr lang="de-CH" sz="2600" dirty="0">
            <a:latin typeface="Arial" pitchFamily="34" charset="0"/>
            <a:cs typeface="Arial" pitchFamily="34" charset="0"/>
          </a:endParaRPr>
        </a:p>
      </dgm:t>
    </dgm:pt>
    <dgm:pt modelId="{663FDD20-2137-4D7B-8BD1-619F3EBB5F6F}" type="parTrans" cxnId="{A537423F-97F8-4955-A3EF-DF99D32598FA}">
      <dgm:prSet/>
      <dgm:spPr/>
      <dgm:t>
        <a:bodyPr/>
        <a:lstStyle/>
        <a:p>
          <a:endParaRPr lang="de-CH"/>
        </a:p>
      </dgm:t>
    </dgm:pt>
    <dgm:pt modelId="{B7D8D234-6346-475D-8F33-A1B7B9C13318}" type="sibTrans" cxnId="{A537423F-97F8-4955-A3EF-DF99D32598FA}">
      <dgm:prSet/>
      <dgm:spPr/>
      <dgm:t>
        <a:bodyPr/>
        <a:lstStyle/>
        <a:p>
          <a:endParaRPr lang="de-CH"/>
        </a:p>
      </dgm:t>
    </dgm:pt>
    <dgm:pt modelId="{784258CD-0092-431C-9A89-361BB5299BC6}">
      <dgm:prSet phldrT="[Text]" custT="1"/>
      <dgm:spPr/>
      <dgm:t>
        <a:bodyPr/>
        <a:lstStyle/>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complex</a:t>
          </a:r>
          <a:r>
            <a:rPr lang="de-CH" sz="2600" dirty="0" smtClean="0">
              <a:latin typeface="Arial" pitchFamily="34" charset="0"/>
              <a:cs typeface="Arial" pitchFamily="34" charset="0"/>
            </a:rPr>
            <a:t> time </a:t>
          </a:r>
          <a:r>
            <a:rPr lang="de-CH" sz="2600" dirty="0" err="1" smtClean="0">
              <a:latin typeface="Arial" pitchFamily="34" charset="0"/>
              <a:cs typeface="Arial" pitchFamily="34" charset="0"/>
            </a:rPr>
            <a:t>recording</a:t>
          </a:r>
          <a:endParaRPr lang="de-CH" sz="2600" dirty="0" smtClean="0">
            <a:latin typeface="Arial" pitchFamily="34" charset="0"/>
            <a:cs typeface="Arial" pitchFamily="34" charset="0"/>
          </a:endParaRPr>
        </a:p>
        <a:p>
          <a:pPr marL="268288" indent="-268288"/>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overwork</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of</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key</a:t>
          </a:r>
          <a:r>
            <a:rPr lang="de-CH" sz="2600" dirty="0" smtClean="0">
              <a:latin typeface="Arial" pitchFamily="34" charset="0"/>
              <a:cs typeface="Arial" pitchFamily="34" charset="0"/>
            </a:rPr>
            <a:t> </a:t>
          </a:r>
          <a:r>
            <a:rPr lang="de-CH" sz="2600" dirty="0" err="1" smtClean="0">
              <a:latin typeface="Arial" pitchFamily="34" charset="0"/>
              <a:cs typeface="Arial" pitchFamily="34" charset="0"/>
            </a:rPr>
            <a:t>employees</a:t>
          </a:r>
          <a:endParaRPr lang="de-CH" sz="2600" dirty="0">
            <a:latin typeface="Arial" pitchFamily="34" charset="0"/>
            <a:cs typeface="Arial" pitchFamily="34" charset="0"/>
          </a:endParaRPr>
        </a:p>
      </dgm:t>
    </dgm:pt>
    <dgm:pt modelId="{9EE317FC-EACE-4EA9-872B-2DF0B13CCB3F}" type="parTrans" cxnId="{336A9AD8-5C10-491D-AF9F-3F8D1C182F27}">
      <dgm:prSet/>
      <dgm:spPr/>
      <dgm:t>
        <a:bodyPr/>
        <a:lstStyle/>
        <a:p>
          <a:endParaRPr lang="de-CH"/>
        </a:p>
      </dgm:t>
    </dgm:pt>
    <dgm:pt modelId="{15B65133-C9B5-456E-A55A-77404F5532C3}" type="sibTrans" cxnId="{336A9AD8-5C10-491D-AF9F-3F8D1C182F27}">
      <dgm:prSet/>
      <dgm:spPr/>
      <dgm:t>
        <a:bodyPr/>
        <a:lstStyle/>
        <a:p>
          <a:endParaRPr lang="de-CH"/>
        </a:p>
      </dgm:t>
    </dgm:pt>
    <dgm:pt modelId="{278B62DF-2043-4A37-8329-D9D23E8A9ED1}" type="pres">
      <dgm:prSet presAssocID="{EED72A20-181F-47BE-8022-60121F2DF3EB}" presName="Name0" presStyleCnt="0">
        <dgm:presLayoutVars>
          <dgm:chMax val="2"/>
          <dgm:chPref val="2"/>
          <dgm:dir/>
          <dgm:animOne/>
          <dgm:resizeHandles val="exact"/>
        </dgm:presLayoutVars>
      </dgm:prSet>
      <dgm:spPr/>
      <dgm:t>
        <a:bodyPr/>
        <a:lstStyle/>
        <a:p>
          <a:endParaRPr lang="de-CH"/>
        </a:p>
      </dgm:t>
    </dgm:pt>
    <dgm:pt modelId="{CEAC11BA-9841-4841-8A30-9CC8783CCE27}" type="pres">
      <dgm:prSet presAssocID="{EED72A20-181F-47BE-8022-60121F2DF3EB}" presName="Background" presStyleLbl="bgImgPlace1" presStyleIdx="0" presStyleCnt="1"/>
      <dgm:spPr/>
      <dgm:t>
        <a:bodyPr/>
        <a:lstStyle/>
        <a:p>
          <a:endParaRPr lang="de-CH"/>
        </a:p>
      </dgm:t>
    </dgm:pt>
    <dgm:pt modelId="{7716AE7F-D0FD-4BC5-9023-6710249F71DD}" type="pres">
      <dgm:prSet presAssocID="{EED72A20-181F-47BE-8022-60121F2DF3EB}" presName="ParentText1" presStyleLbl="revTx" presStyleIdx="0" presStyleCnt="2">
        <dgm:presLayoutVars>
          <dgm:chMax val="0"/>
          <dgm:chPref val="0"/>
          <dgm:bulletEnabled val="1"/>
        </dgm:presLayoutVars>
      </dgm:prSet>
      <dgm:spPr/>
      <dgm:t>
        <a:bodyPr/>
        <a:lstStyle/>
        <a:p>
          <a:endParaRPr lang="de-CH"/>
        </a:p>
      </dgm:t>
    </dgm:pt>
    <dgm:pt modelId="{8C09BFDE-8C69-43B8-8DE3-48657116DCFA}" type="pres">
      <dgm:prSet presAssocID="{EED72A20-181F-47BE-8022-60121F2DF3EB}" presName="ParentText2" presStyleLbl="revTx" presStyleIdx="1" presStyleCnt="2">
        <dgm:presLayoutVars>
          <dgm:chMax val="0"/>
          <dgm:chPref val="0"/>
          <dgm:bulletEnabled val="1"/>
        </dgm:presLayoutVars>
      </dgm:prSet>
      <dgm:spPr/>
      <dgm:t>
        <a:bodyPr/>
        <a:lstStyle/>
        <a:p>
          <a:endParaRPr lang="de-CH"/>
        </a:p>
      </dgm:t>
    </dgm:pt>
    <dgm:pt modelId="{73DC37EF-0459-4D74-8968-7866BD500878}" type="pres">
      <dgm:prSet presAssocID="{EED72A20-181F-47BE-8022-60121F2DF3EB}" presName="Plus" presStyleLbl="alignNode1" presStyleIdx="0" presStyleCnt="2"/>
      <dgm:spPr/>
      <dgm:t>
        <a:bodyPr/>
        <a:lstStyle/>
        <a:p>
          <a:endParaRPr lang="de-CH"/>
        </a:p>
      </dgm:t>
    </dgm:pt>
    <dgm:pt modelId="{9420631B-6390-468C-8CD2-4AC86EC8F0FD}" type="pres">
      <dgm:prSet presAssocID="{EED72A20-181F-47BE-8022-60121F2DF3EB}" presName="Minus" presStyleLbl="alignNode1" presStyleIdx="1" presStyleCnt="2"/>
      <dgm:spPr/>
      <dgm:t>
        <a:bodyPr/>
        <a:lstStyle/>
        <a:p>
          <a:endParaRPr lang="de-CH"/>
        </a:p>
      </dgm:t>
    </dgm:pt>
    <dgm:pt modelId="{39BB93A7-B7F0-42F2-B0F7-0D1C63A7EC13}" type="pres">
      <dgm:prSet presAssocID="{EED72A20-181F-47BE-8022-60121F2DF3EB}" presName="Divider" presStyleLbl="parChTrans1D1" presStyleIdx="0" presStyleCnt="1"/>
      <dgm:spPr/>
      <dgm:t>
        <a:bodyPr/>
        <a:lstStyle/>
        <a:p>
          <a:endParaRPr lang="de-CH"/>
        </a:p>
      </dgm:t>
    </dgm:pt>
  </dgm:ptLst>
  <dgm:cxnLst>
    <dgm:cxn modelId="{A537423F-97F8-4955-A3EF-DF99D32598FA}" srcId="{EED72A20-181F-47BE-8022-60121F2DF3EB}" destId="{76075445-B7B3-43A0-B3B1-F481072CA396}" srcOrd="0" destOrd="0" parTransId="{663FDD20-2137-4D7B-8BD1-619F3EBB5F6F}" sibTransId="{B7D8D234-6346-475D-8F33-A1B7B9C13318}"/>
    <dgm:cxn modelId="{BFAD25F9-99A0-4682-BFD3-531AA3322F54}" type="presOf" srcId="{784258CD-0092-431C-9A89-361BB5299BC6}" destId="{8C09BFDE-8C69-43B8-8DE3-48657116DCFA}" srcOrd="0" destOrd="0" presId="urn:microsoft.com/office/officeart/2009/3/layout/PlusandMinus"/>
    <dgm:cxn modelId="{336A9AD8-5C10-491D-AF9F-3F8D1C182F27}" srcId="{EED72A20-181F-47BE-8022-60121F2DF3EB}" destId="{784258CD-0092-431C-9A89-361BB5299BC6}" srcOrd="1" destOrd="0" parTransId="{9EE317FC-EACE-4EA9-872B-2DF0B13CCB3F}" sibTransId="{15B65133-C9B5-456E-A55A-77404F5532C3}"/>
    <dgm:cxn modelId="{1798045F-53DA-4795-81CE-5DA0AFB3A400}" type="presOf" srcId="{EED72A20-181F-47BE-8022-60121F2DF3EB}" destId="{278B62DF-2043-4A37-8329-D9D23E8A9ED1}" srcOrd="0" destOrd="0" presId="urn:microsoft.com/office/officeart/2009/3/layout/PlusandMinus"/>
    <dgm:cxn modelId="{07E5C526-70A5-4DCA-A5ED-8C92A498D3A0}" type="presOf" srcId="{76075445-B7B3-43A0-B3B1-F481072CA396}" destId="{7716AE7F-D0FD-4BC5-9023-6710249F71DD}" srcOrd="0" destOrd="0" presId="urn:microsoft.com/office/officeart/2009/3/layout/PlusandMinus"/>
    <dgm:cxn modelId="{8D32EBBF-164B-4B5D-9805-BE265F4F4F1C}" type="presParOf" srcId="{278B62DF-2043-4A37-8329-D9D23E8A9ED1}" destId="{CEAC11BA-9841-4841-8A30-9CC8783CCE27}" srcOrd="0" destOrd="0" presId="urn:microsoft.com/office/officeart/2009/3/layout/PlusandMinus"/>
    <dgm:cxn modelId="{68780AF2-1DFE-4558-A3C4-5DAA95FB7F79}" type="presParOf" srcId="{278B62DF-2043-4A37-8329-D9D23E8A9ED1}" destId="{7716AE7F-D0FD-4BC5-9023-6710249F71DD}" srcOrd="1" destOrd="0" presId="urn:microsoft.com/office/officeart/2009/3/layout/PlusandMinus"/>
    <dgm:cxn modelId="{EB458C64-BB5A-485D-B6BD-19F7E197017D}" type="presParOf" srcId="{278B62DF-2043-4A37-8329-D9D23E8A9ED1}" destId="{8C09BFDE-8C69-43B8-8DE3-48657116DCFA}" srcOrd="2" destOrd="0" presId="urn:microsoft.com/office/officeart/2009/3/layout/PlusandMinus"/>
    <dgm:cxn modelId="{A934C78C-9F6A-4846-81A6-DE7FFB5FF8EE}" type="presParOf" srcId="{278B62DF-2043-4A37-8329-D9D23E8A9ED1}" destId="{73DC37EF-0459-4D74-8968-7866BD500878}" srcOrd="3" destOrd="0" presId="urn:microsoft.com/office/officeart/2009/3/layout/PlusandMinus"/>
    <dgm:cxn modelId="{DDF86044-1DE7-44F5-812D-81E0E89333CC}" type="presParOf" srcId="{278B62DF-2043-4A37-8329-D9D23E8A9ED1}" destId="{9420631B-6390-468C-8CD2-4AC86EC8F0FD}" srcOrd="4" destOrd="0" presId="urn:microsoft.com/office/officeart/2009/3/layout/PlusandMinus"/>
    <dgm:cxn modelId="{7344C5CE-B5E9-4B5B-A0D9-FACCDFB00418}" type="presParOf" srcId="{278B62DF-2043-4A37-8329-D9D23E8A9ED1}" destId="{39BB93A7-B7F0-42F2-B0F7-0D1C63A7EC1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499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2D0E-12A3-4D26-955D-05A0E16D9EFF}" type="datetimeFigureOut">
              <a:rPr lang="de-CH" smtClean="0"/>
              <a:pPr/>
              <a:t>08.09.2013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96F61-C345-4ED7-B9DF-313D218F8840}" type="slidenum">
              <a:rPr lang="de-CH" smtClean="0"/>
              <a:pPr/>
              <a:t>‹Nr.›</a:t>
            </a:fld>
            <a:endParaRPr lang="de-CH"/>
          </a:p>
        </p:txBody>
      </p:sp>
    </p:spTree>
    <p:extLst>
      <p:ext uri="{BB962C8B-B14F-4D97-AF65-F5344CB8AC3E}">
        <p14:creationId xmlns:p14="http://schemas.microsoft.com/office/powerpoint/2010/main" val="159028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WAS?</a:t>
            </a:r>
            <a:r>
              <a:rPr lang="de-CH" baseline="0" dirty="0" smtClean="0"/>
              <a:t> / WORUM GEHT’S?</a:t>
            </a:r>
          </a:p>
          <a:p>
            <a:endParaRPr lang="de-CH" baseline="0" dirty="0" smtClean="0"/>
          </a:p>
          <a:p>
            <a:r>
              <a:rPr lang="de-CH" dirty="0" smtClean="0"/>
              <a:t>Bild ist frei:</a:t>
            </a:r>
          </a:p>
          <a:p>
            <a:r>
              <a:rPr lang="de-CH" dirty="0" smtClean="0"/>
              <a:t>http://www.pptbackgrounds.net/cropped-business-team-work-backgrounds.html </a:t>
            </a:r>
          </a:p>
        </p:txBody>
      </p:sp>
      <p:sp>
        <p:nvSpPr>
          <p:cNvPr id="4" name="Foliennummernplatzhalter 3"/>
          <p:cNvSpPr>
            <a:spLocks noGrp="1"/>
          </p:cNvSpPr>
          <p:nvPr>
            <p:ph type="sldNum" sz="quarter" idx="10"/>
          </p:nvPr>
        </p:nvSpPr>
        <p:spPr/>
        <p:txBody>
          <a:bodyPr/>
          <a:lstStyle/>
          <a:p>
            <a:fld id="{FE796F61-C345-4ED7-B9DF-313D218F8840}" type="slidenum">
              <a:rPr lang="de-CH" smtClean="0"/>
              <a:pPr/>
              <a:t>2</a:t>
            </a:fld>
            <a:endParaRPr lang="de-CH"/>
          </a:p>
        </p:txBody>
      </p:sp>
    </p:spTree>
    <p:extLst>
      <p:ext uri="{BB962C8B-B14F-4D97-AF65-F5344CB8AC3E}">
        <p14:creationId xmlns:p14="http://schemas.microsoft.com/office/powerpoint/2010/main" val="3227367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E796F61-C345-4ED7-B9DF-313D218F8840}" type="slidenum">
              <a:rPr lang="de-CH" smtClean="0"/>
              <a:pPr/>
              <a:t>26</a:t>
            </a:fld>
            <a:endParaRPr lang="de-CH"/>
          </a:p>
        </p:txBody>
      </p:sp>
    </p:spTree>
    <p:extLst>
      <p:ext uri="{BB962C8B-B14F-4D97-AF65-F5344CB8AC3E}">
        <p14:creationId xmlns:p14="http://schemas.microsoft.com/office/powerpoint/2010/main" val="27778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E796F61-C345-4ED7-B9DF-313D218F8840}" type="slidenum">
              <a:rPr lang="de-CH" smtClean="0"/>
              <a:pPr/>
              <a:t>27</a:t>
            </a:fld>
            <a:endParaRPr lang="de-CH"/>
          </a:p>
        </p:txBody>
      </p:sp>
    </p:spTree>
    <p:extLst>
      <p:ext uri="{BB962C8B-B14F-4D97-AF65-F5344CB8AC3E}">
        <p14:creationId xmlns:p14="http://schemas.microsoft.com/office/powerpoint/2010/main" val="277780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E796F61-C345-4ED7-B9DF-313D218F8840}" type="slidenum">
              <a:rPr lang="de-CH" smtClean="0"/>
              <a:pPr/>
              <a:t>28</a:t>
            </a:fld>
            <a:endParaRPr lang="de-CH"/>
          </a:p>
        </p:txBody>
      </p:sp>
    </p:spTree>
    <p:extLst>
      <p:ext uri="{BB962C8B-B14F-4D97-AF65-F5344CB8AC3E}">
        <p14:creationId xmlns:p14="http://schemas.microsoft.com/office/powerpoint/2010/main" val="2777802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b="1" kern="1200" dirty="0" smtClean="0">
                <a:solidFill>
                  <a:schemeClr val="tx1"/>
                </a:solidFill>
                <a:effectLst/>
                <a:latin typeface="+mn-lt"/>
                <a:ea typeface="+mn-ea"/>
                <a:cs typeface="+mn-cs"/>
              </a:rPr>
              <a:t>Regelmässige und proaktive Kommunikation</a:t>
            </a:r>
            <a:r>
              <a:rPr lang="de-CH" sz="1200" kern="1200" dirty="0" smtClean="0">
                <a:solidFill>
                  <a:schemeClr val="tx1"/>
                </a:solidFill>
                <a:effectLst/>
                <a:latin typeface="+mn-lt"/>
                <a:ea typeface="+mn-ea"/>
                <a:cs typeface="+mn-cs"/>
              </a:rPr>
              <a:t> bindet die Projektmitarbeitenden und -interessierten (auch Bereichs-/Institutsübergreifend) ein.</a:t>
            </a:r>
          </a:p>
          <a:p>
            <a:pPr lvl="1"/>
            <a:r>
              <a:rPr lang="de-CH" sz="1200" kern="1200" dirty="0" smtClean="0">
                <a:solidFill>
                  <a:schemeClr val="tx1"/>
                </a:solidFill>
                <a:effectLst/>
                <a:latin typeface="+mn-lt"/>
                <a:ea typeface="+mn-ea"/>
                <a:cs typeface="+mn-cs"/>
              </a:rPr>
              <a:t>Idealerweise kennen Sie alle </a:t>
            </a:r>
            <a:r>
              <a:rPr lang="de-CH" sz="1200" kern="1200" dirty="0" err="1" smtClean="0">
                <a:solidFill>
                  <a:schemeClr val="tx1"/>
                </a:solidFill>
                <a:effectLst/>
                <a:latin typeface="+mn-lt"/>
                <a:ea typeface="+mn-ea"/>
                <a:cs typeface="+mn-cs"/>
              </a:rPr>
              <a:t>Stakeholder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Stakeholderanalyse</a:t>
            </a:r>
            <a:r>
              <a:rPr lang="de-CH" sz="1200" kern="1200" dirty="0" smtClean="0">
                <a:solidFill>
                  <a:schemeClr val="tx1"/>
                </a:solidFill>
                <a:effectLst/>
                <a:latin typeface="+mn-lt"/>
                <a:ea typeface="+mn-ea"/>
                <a:cs typeface="+mn-cs"/>
              </a:rPr>
              <a:t> empfehlenswert) und können diesen auf verschiedenen Kanälen gerecht werden. Wichtig ist es dabei zu unterscheiden, wer welche Bedürfnisse hat um diese entsprechend befriedigen zu können.</a:t>
            </a:r>
          </a:p>
          <a:p>
            <a:pPr lvl="1"/>
            <a:endParaRPr lang="de-CH" sz="1200" kern="1200" dirty="0" smtClean="0">
              <a:solidFill>
                <a:schemeClr val="tx1"/>
              </a:solidFill>
              <a:effectLst/>
              <a:latin typeface="+mn-lt"/>
              <a:ea typeface="+mn-ea"/>
              <a:cs typeface="+mn-cs"/>
            </a:endParaRPr>
          </a:p>
          <a:p>
            <a:pPr lvl="1"/>
            <a:r>
              <a:rPr lang="de-CH" sz="1200" kern="1200" dirty="0" smtClean="0">
                <a:solidFill>
                  <a:schemeClr val="tx1"/>
                </a:solidFill>
                <a:effectLst/>
                <a:latin typeface="+mn-lt"/>
                <a:ea typeface="+mn-ea"/>
                <a:cs typeface="+mn-cs"/>
              </a:rPr>
              <a:t>Aktive und transparente Kommunikation unterstützt ausserdem die Akzeptanz von Veränderungen.</a:t>
            </a:r>
          </a:p>
          <a:p>
            <a:pPr lvl="1"/>
            <a:endParaRPr lang="de-CH" sz="1200" kern="1200" dirty="0" smtClean="0">
              <a:solidFill>
                <a:schemeClr val="tx1"/>
              </a:solidFill>
              <a:effectLst/>
              <a:latin typeface="+mn-lt"/>
              <a:ea typeface="+mn-ea"/>
              <a:cs typeface="+mn-cs"/>
            </a:endParaRPr>
          </a:p>
          <a:p>
            <a:pPr lvl="1"/>
            <a:r>
              <a:rPr lang="de-CH" sz="1200" kern="1200" dirty="0" smtClean="0">
                <a:solidFill>
                  <a:schemeClr val="tx1"/>
                </a:solidFill>
                <a:effectLst/>
                <a:latin typeface="+mn-lt"/>
                <a:ea typeface="+mn-ea"/>
                <a:cs typeface="+mn-cs"/>
              </a:rPr>
              <a:t>Auch die aktive und frühzeitige Kommunikation von Schwierigkeiten und Risiken gegenüber dem Projektteam und dem Steuerungsausschuss ist wichtig um sich deren Unterstützung zu sichern. </a:t>
            </a:r>
          </a:p>
          <a:p>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29</a:t>
            </a:fld>
            <a:endParaRPr lang="de-CH"/>
          </a:p>
        </p:txBody>
      </p:sp>
    </p:spTree>
    <p:extLst>
      <p:ext uri="{BB962C8B-B14F-4D97-AF65-F5344CB8AC3E}">
        <p14:creationId xmlns:p14="http://schemas.microsoft.com/office/powerpoint/2010/main" val="173277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30</a:t>
            </a:fld>
            <a:endParaRPr lang="de-CH"/>
          </a:p>
        </p:txBody>
      </p:sp>
    </p:spTree>
    <p:extLst>
      <p:ext uri="{BB962C8B-B14F-4D97-AF65-F5344CB8AC3E}">
        <p14:creationId xmlns:p14="http://schemas.microsoft.com/office/powerpoint/2010/main" val="60555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Summary!</a:t>
            </a:r>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32</a:t>
            </a:fld>
            <a:endParaRPr lang="de-CH"/>
          </a:p>
        </p:txBody>
      </p:sp>
    </p:spTree>
    <p:extLst>
      <p:ext uri="{BB962C8B-B14F-4D97-AF65-F5344CB8AC3E}">
        <p14:creationId xmlns:p14="http://schemas.microsoft.com/office/powerpoint/2010/main" val="62511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WARUM?</a:t>
            </a:r>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3</a:t>
            </a:fld>
            <a:endParaRPr lang="de-CH"/>
          </a:p>
        </p:txBody>
      </p:sp>
    </p:spTree>
    <p:extLst>
      <p:ext uri="{BB962C8B-B14F-4D97-AF65-F5344CB8AC3E}">
        <p14:creationId xmlns:p14="http://schemas.microsoft.com/office/powerpoint/2010/main" val="217924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ZIEL?</a:t>
            </a:r>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4</a:t>
            </a:fld>
            <a:endParaRPr lang="de-CH"/>
          </a:p>
        </p:txBody>
      </p:sp>
    </p:spTree>
    <p:extLst>
      <p:ext uri="{BB962C8B-B14F-4D97-AF65-F5344CB8AC3E}">
        <p14:creationId xmlns:p14="http://schemas.microsoft.com/office/powerpoint/2010/main" val="21835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dirty="0" smtClean="0"/>
              <a:t>ZIEL?</a:t>
            </a:r>
          </a:p>
          <a:p>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5</a:t>
            </a:fld>
            <a:endParaRPr lang="de-CH"/>
          </a:p>
        </p:txBody>
      </p:sp>
    </p:spTree>
    <p:extLst>
      <p:ext uri="{BB962C8B-B14F-4D97-AF65-F5344CB8AC3E}">
        <p14:creationId xmlns:p14="http://schemas.microsoft.com/office/powerpoint/2010/main" val="362771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not only an integration of two technical aleph systems with its bibliographic and administrative data; it was also the task to take over the responsibility for all library network activities in terms of training courses, hotline, consultancy and so on for now more than 150 libraries.</a:t>
            </a:r>
            <a:endParaRPr lang="de-CH" sz="1200" kern="1200" dirty="0" smtClean="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6</a:t>
            </a:fld>
            <a:endParaRPr lang="de-CH"/>
          </a:p>
        </p:txBody>
      </p:sp>
    </p:spTree>
    <p:extLst>
      <p:ext uri="{BB962C8B-B14F-4D97-AF65-F5344CB8AC3E}">
        <p14:creationId xmlns:p14="http://schemas.microsoft.com/office/powerpoint/2010/main" val="14742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defTabSz="914400" rtl="0" eaLnBrk="1" fontAlgn="auto" latinLnBrk="0" hangingPunct="1">
              <a:lnSpc>
                <a:spcPct val="100000"/>
              </a:lnSpc>
              <a:spcBef>
                <a:spcPct val="0"/>
              </a:spcBef>
              <a:spcAft>
                <a:spcPts val="600"/>
              </a:spcAft>
              <a:buClrTx/>
              <a:buSzTx/>
              <a:buFontTx/>
              <a:buNone/>
              <a:tabLst/>
            </a:pPr>
            <a:r>
              <a:rPr kumimoji="0" lang="de-CH"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INUIT Migration </a:t>
            </a:r>
          </a:p>
          <a:p>
            <a:pPr marL="180975" lvl="1" indent="-180975">
              <a:spcBef>
                <a:spcPct val="0"/>
              </a:spcBef>
              <a:spcAft>
                <a:spcPts val="600"/>
              </a:spcAft>
              <a:buFont typeface="+mj-lt"/>
              <a:buAutoNum type="arabicPeriod"/>
            </a:pPr>
            <a:r>
              <a:rPr lang="de-CH" sz="1600" dirty="0" smtClean="0">
                <a:latin typeface="Arial" pitchFamily="34" charset="0"/>
                <a:cs typeface="Arial" pitchFamily="34" charset="0"/>
              </a:rPr>
              <a:t>Datenübernahme aus Produktionssystemen</a:t>
            </a:r>
          </a:p>
          <a:p>
            <a:pPr marL="180975" lvl="1" indent="-180975">
              <a:spcBef>
                <a:spcPct val="0"/>
              </a:spcBef>
              <a:spcAft>
                <a:spcPts val="600"/>
              </a:spcAft>
              <a:buFont typeface="+mj-lt"/>
              <a:buAutoNum type="arabicPeriod"/>
            </a:pPr>
            <a:r>
              <a:rPr lang="de-CH" sz="1600" dirty="0" err="1" smtClean="0">
                <a:latin typeface="Arial" pitchFamily="34" charset="0"/>
                <a:cs typeface="Arial" pitchFamily="34" charset="0"/>
              </a:rPr>
              <a:t>INUITMigration</a:t>
            </a:r>
            <a:r>
              <a:rPr lang="de-CH" sz="1600" dirty="0" smtClean="0">
                <a:latin typeface="Arial" pitchFamily="34" charset="0"/>
                <a:cs typeface="Arial" pitchFamily="34" charset="0"/>
              </a:rPr>
              <a:t> (Konversion, Match &amp; Merge) </a:t>
            </a:r>
          </a:p>
          <a:p>
            <a:pPr marR="0" defTabSz="914400" rtl="0" eaLnBrk="1" fontAlgn="auto" latinLnBrk="0" hangingPunct="1">
              <a:lnSpc>
                <a:spcPct val="100000"/>
              </a:lnSpc>
              <a:spcBef>
                <a:spcPct val="0"/>
              </a:spcBef>
              <a:spcAft>
                <a:spcPts val="600"/>
              </a:spcAft>
              <a:buClrTx/>
              <a:buSzTx/>
              <a:tabLst/>
            </a:pPr>
            <a:endParaRPr lang="de-CH" sz="300" kern="1200" dirty="0" smtClean="0">
              <a:solidFill>
                <a:schemeClr val="tx1"/>
              </a:solidFill>
              <a:latin typeface="Arial" pitchFamily="34" charset="0"/>
              <a:ea typeface="+mn-ea"/>
              <a:cs typeface="Arial" pitchFamily="34" charset="0"/>
            </a:endParaRPr>
          </a:p>
          <a:p>
            <a:pPr marL="180975" marR="0" indent="-180975" defTabSz="914400" rtl="0" eaLnBrk="1" fontAlgn="auto" latinLnBrk="0" hangingPunct="1">
              <a:lnSpc>
                <a:spcPct val="100000"/>
              </a:lnSpc>
              <a:spcBef>
                <a:spcPct val="0"/>
              </a:spcBef>
              <a:spcAft>
                <a:spcPts val="600"/>
              </a:spcAft>
              <a:buClrTx/>
              <a:buSzTx/>
              <a:tabLst/>
            </a:pPr>
            <a:r>
              <a:rPr lang="de-CH" sz="1600" b="1" kern="1200" dirty="0" smtClean="0">
                <a:solidFill>
                  <a:schemeClr val="tx1"/>
                </a:solidFill>
                <a:latin typeface="Arial" pitchFamily="34" charset="0"/>
                <a:ea typeface="+mn-ea"/>
                <a:cs typeface="Arial" pitchFamily="34" charset="0"/>
              </a:rPr>
              <a:t>V21 Upgrade:</a:t>
            </a:r>
          </a:p>
          <a:p>
            <a:pPr marL="180975" marR="0" indent="-180975" defTabSz="914400" rtl="0" eaLnBrk="1" fontAlgn="auto" latinLnBrk="0" hangingPunct="1">
              <a:lnSpc>
                <a:spcPct val="100000"/>
              </a:lnSpc>
              <a:spcBef>
                <a:spcPct val="0"/>
              </a:spcBef>
              <a:spcAft>
                <a:spcPts val="600"/>
              </a:spcAft>
              <a:buClrTx/>
              <a:buSzTx/>
              <a:tabLst/>
            </a:pPr>
            <a:r>
              <a:rPr lang="de-CH" sz="1600" kern="1200" dirty="0" smtClean="0">
                <a:solidFill>
                  <a:schemeClr val="tx1"/>
                </a:solidFill>
                <a:latin typeface="Arial" pitchFamily="34" charset="0"/>
                <a:ea typeface="+mn-ea"/>
                <a:cs typeface="Arial" pitchFamily="34" charset="0"/>
              </a:rPr>
              <a:t>3.  </a:t>
            </a:r>
            <a:r>
              <a:rPr lang="de-CH" sz="1600" dirty="0" smtClean="0">
                <a:latin typeface="Arial" pitchFamily="34" charset="0"/>
                <a:cs typeface="Arial" pitchFamily="34" charset="0"/>
              </a:rPr>
              <a:t>Oracle DB Upgrade </a:t>
            </a:r>
          </a:p>
          <a:p>
            <a:pPr marL="180975" marR="0" indent="-180975" defTabSz="914400" rtl="0" eaLnBrk="1" fontAlgn="auto" latinLnBrk="0" hangingPunct="1">
              <a:lnSpc>
                <a:spcPct val="100000"/>
              </a:lnSpc>
              <a:spcBef>
                <a:spcPct val="0"/>
              </a:spcBef>
              <a:spcAft>
                <a:spcPts val="600"/>
              </a:spcAft>
              <a:buClrTx/>
              <a:buSzTx/>
              <a:tabLst/>
            </a:pPr>
            <a:r>
              <a:rPr lang="de-CH" sz="1600" dirty="0" smtClean="0">
                <a:latin typeface="Arial" pitchFamily="34" charset="0"/>
                <a:cs typeface="Arial" pitchFamily="34" charset="0"/>
              </a:rPr>
              <a:t>4.  A</a:t>
            </a:r>
            <a:r>
              <a:rPr lang="de-CH" sz="1600" kern="1200" dirty="0" smtClean="0">
                <a:solidFill>
                  <a:schemeClr val="tx1"/>
                </a:solidFill>
                <a:latin typeface="Arial" pitchFamily="34" charset="0"/>
                <a:ea typeface="+mn-ea"/>
                <a:cs typeface="Arial" pitchFamily="34" charset="0"/>
              </a:rPr>
              <a:t>leph Upgrade</a:t>
            </a:r>
          </a:p>
        </p:txBody>
      </p:sp>
      <p:sp>
        <p:nvSpPr>
          <p:cNvPr id="4" name="Foliennummernplatzhalter 3"/>
          <p:cNvSpPr>
            <a:spLocks noGrp="1"/>
          </p:cNvSpPr>
          <p:nvPr>
            <p:ph type="sldNum" sz="quarter" idx="10"/>
          </p:nvPr>
        </p:nvSpPr>
        <p:spPr/>
        <p:txBody>
          <a:bodyPr/>
          <a:lstStyle/>
          <a:p>
            <a:fld id="{FE796F61-C345-4ED7-B9DF-313D218F8840}" type="slidenum">
              <a:rPr lang="de-CH" smtClean="0"/>
              <a:pPr/>
              <a:t>19</a:t>
            </a:fld>
            <a:endParaRPr lang="de-CH"/>
          </a:p>
        </p:txBody>
      </p:sp>
    </p:spTree>
    <p:extLst>
      <p:ext uri="{BB962C8B-B14F-4D97-AF65-F5344CB8AC3E}">
        <p14:creationId xmlns:p14="http://schemas.microsoft.com/office/powerpoint/2010/main" val="337151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WIE ERREICHT?</a:t>
            </a:r>
            <a:endParaRPr lang="de-CH" dirty="0"/>
          </a:p>
        </p:txBody>
      </p:sp>
      <p:sp>
        <p:nvSpPr>
          <p:cNvPr id="4" name="Foliennummernplatzhalter 3"/>
          <p:cNvSpPr>
            <a:spLocks noGrp="1"/>
          </p:cNvSpPr>
          <p:nvPr>
            <p:ph type="sldNum" sz="quarter" idx="10"/>
          </p:nvPr>
        </p:nvSpPr>
        <p:spPr/>
        <p:txBody>
          <a:bodyPr/>
          <a:lstStyle/>
          <a:p>
            <a:fld id="{FE796F61-C345-4ED7-B9DF-313D218F8840}" type="slidenum">
              <a:rPr lang="de-CH" smtClean="0"/>
              <a:pPr/>
              <a:t>23</a:t>
            </a:fld>
            <a:endParaRPr lang="de-CH"/>
          </a:p>
        </p:txBody>
      </p:sp>
    </p:spTree>
    <p:extLst>
      <p:ext uri="{BB962C8B-B14F-4D97-AF65-F5344CB8AC3E}">
        <p14:creationId xmlns:p14="http://schemas.microsoft.com/office/powerpoint/2010/main" val="2777802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b="1" kern="1200" dirty="0" smtClean="0">
                <a:solidFill>
                  <a:schemeClr val="tx1"/>
                </a:solidFill>
                <a:effectLst/>
                <a:latin typeface="+mn-lt"/>
                <a:ea typeface="+mn-ea"/>
                <a:cs typeface="+mn-cs"/>
              </a:rPr>
              <a:t>Eine reine Matrixorganisation ist für ein Projekt solchen Umfangs nicht empfehlenswert.</a:t>
            </a:r>
          </a:p>
          <a:p>
            <a:pPr lvl="0"/>
            <a:r>
              <a:rPr lang="de-CH" sz="1200" kern="1200" dirty="0" smtClean="0">
                <a:solidFill>
                  <a:schemeClr val="tx1"/>
                </a:solidFill>
                <a:effectLst/>
                <a:latin typeface="+mn-lt"/>
                <a:ea typeface="+mn-ea"/>
                <a:cs typeface="+mn-cs"/>
              </a:rPr>
              <a:t>Doppelbelastung Betrieb/Projekt für Projektleitende kann problematisch werden.</a:t>
            </a:r>
          </a:p>
          <a:p>
            <a:r>
              <a:rPr lang="de-CH" sz="1200" kern="1200" dirty="0" smtClean="0">
                <a:solidFill>
                  <a:schemeClr val="tx1"/>
                </a:solidFill>
                <a:effectLst/>
                <a:latin typeface="+mn-lt"/>
                <a:ea typeface="+mn-ea"/>
                <a:cs typeface="+mn-cs"/>
              </a:rPr>
              <a:t> </a:t>
            </a:r>
          </a:p>
          <a:p>
            <a:pPr lvl="0"/>
            <a:r>
              <a:rPr lang="de-CH" sz="1200" b="1" kern="1200" dirty="0" smtClean="0">
                <a:solidFill>
                  <a:schemeClr val="tx1"/>
                </a:solidFill>
                <a:effectLst/>
                <a:latin typeface="+mn-lt"/>
                <a:ea typeface="+mn-ea"/>
                <a:cs typeface="+mn-cs"/>
              </a:rPr>
              <a:t>Interne Projektleitung stärkt das Projekt und dessen </a:t>
            </a:r>
            <a:r>
              <a:rPr lang="de-CH" sz="1200" b="1" kern="1200" dirty="0" err="1" smtClean="0">
                <a:solidFill>
                  <a:schemeClr val="tx1"/>
                </a:solidFill>
                <a:effectLst/>
                <a:latin typeface="+mn-lt"/>
                <a:ea typeface="+mn-ea"/>
                <a:cs typeface="+mn-cs"/>
              </a:rPr>
              <a:t>Akzeptanz.</a:t>
            </a:r>
            <a:r>
              <a:rPr lang="de-CH" sz="1200" kern="1200" dirty="0" err="1" smtClean="0">
                <a:solidFill>
                  <a:schemeClr val="tx1"/>
                </a:solidFill>
                <a:effectLst/>
                <a:latin typeface="+mn-lt"/>
                <a:ea typeface="+mn-ea"/>
                <a:cs typeface="+mn-cs"/>
              </a:rPr>
              <a:t>Im</a:t>
            </a:r>
            <a:r>
              <a:rPr lang="de-CH" sz="1200" kern="1200" dirty="0" smtClean="0">
                <a:solidFill>
                  <a:schemeClr val="tx1"/>
                </a:solidFill>
                <a:effectLst/>
                <a:latin typeface="+mn-lt"/>
                <a:ea typeface="+mn-ea"/>
                <a:cs typeface="+mn-cs"/>
              </a:rPr>
              <a:t> Projekt INUIT hat sich bewährt, dass die Projekt- und Teilprojektleitenden langjährige, erfahrene und gut vernetzte Mitarbeitenden waren. Die Akzeptanz und Bedeutung des Projekts konnte so hoch gehalten werden. </a:t>
            </a:r>
          </a:p>
          <a:p>
            <a:pPr lvl="0"/>
            <a:r>
              <a:rPr lang="de-CH" sz="1200" kern="1200" dirty="0" smtClean="0">
                <a:solidFill>
                  <a:schemeClr val="tx1"/>
                </a:solidFill>
                <a:effectLst/>
                <a:latin typeface="+mn-lt"/>
                <a:ea typeface="+mn-ea"/>
                <a:cs typeface="+mn-cs"/>
              </a:rPr>
              <a:t>Zudem hat die Projektleitung bei Ressourcenkonflikten innerhalb der Institution einen einfacheren Stand.</a:t>
            </a:r>
          </a:p>
          <a:p>
            <a:r>
              <a:rPr lang="de-CH" sz="1200" kern="1200" dirty="0" smtClean="0">
                <a:solidFill>
                  <a:schemeClr val="tx1"/>
                </a:solidFill>
                <a:effectLst/>
                <a:latin typeface="+mn-lt"/>
                <a:ea typeface="+mn-ea"/>
                <a:cs typeface="+mn-cs"/>
              </a:rPr>
              <a:t> </a:t>
            </a:r>
          </a:p>
          <a:p>
            <a:pPr lvl="0"/>
            <a:r>
              <a:rPr lang="de-CH" sz="1200" b="1" kern="1200" dirty="0" smtClean="0">
                <a:solidFill>
                  <a:schemeClr val="tx1"/>
                </a:solidFill>
                <a:effectLst/>
                <a:latin typeface="+mn-lt"/>
                <a:ea typeface="+mn-ea"/>
                <a:cs typeface="+mn-cs"/>
              </a:rPr>
              <a:t>Der Einbezug externer Fachkompetenz entlastet das Projektteam.</a:t>
            </a:r>
          </a:p>
          <a:p>
            <a:pPr lvl="0"/>
            <a:r>
              <a:rPr lang="de-CH" sz="1200" kern="1200" dirty="0" smtClean="0">
                <a:solidFill>
                  <a:schemeClr val="tx1"/>
                </a:solidFill>
                <a:effectLst/>
                <a:latin typeface="+mn-lt"/>
                <a:ea typeface="+mn-ea"/>
                <a:cs typeface="+mn-cs"/>
              </a:rPr>
              <a:t>Hersteller- oder Beratungsfirmen haben auf spezifischen Gebieten teils mehr Know-how. Dies einzubeziehen, erspart Zeit und steigert die Qualität der Ergebnisse.</a:t>
            </a:r>
          </a:p>
          <a:p>
            <a:endParaRPr lang="de-CH" sz="1200" kern="1200" dirty="0" smtClean="0">
              <a:solidFill>
                <a:schemeClr val="tx1"/>
              </a:solidFill>
              <a:effectLst/>
              <a:latin typeface="+mn-lt"/>
              <a:ea typeface="+mn-ea"/>
              <a:cs typeface="+mn-cs"/>
            </a:endParaRPr>
          </a:p>
          <a:p>
            <a:pPr lvl="0"/>
            <a:r>
              <a:rPr lang="de-CH" sz="1200" b="1" kern="1200" dirty="0" smtClean="0">
                <a:solidFill>
                  <a:schemeClr val="tx1"/>
                </a:solidFill>
                <a:effectLst/>
                <a:latin typeface="+mn-lt"/>
                <a:ea typeface="+mn-ea"/>
                <a:cs typeface="+mn-cs"/>
              </a:rPr>
              <a:t>Erfahrenes Projektteam.</a:t>
            </a:r>
          </a:p>
          <a:p>
            <a:pPr lvl="0"/>
            <a:r>
              <a:rPr lang="de-CH" sz="1200" kern="1200" dirty="0" smtClean="0">
                <a:solidFill>
                  <a:schemeClr val="tx1"/>
                </a:solidFill>
                <a:effectLst/>
                <a:latin typeface="+mn-lt"/>
                <a:ea typeface="+mn-ea"/>
                <a:cs typeface="+mn-cs"/>
              </a:rPr>
              <a:t>Zunächst die nötigen Skills des Projektteams zu bestimmen hat wesentlich dazu beigetragen, die geeigneten Mitarbeitenden auszuwählen – werden extra für das Projekt neue Mitarbeitende eingestellt, ist die Einarbeitung bei sehr komplexen Themen zu aufwändig.</a:t>
            </a:r>
          </a:p>
          <a:p>
            <a:pPr lvl="0"/>
            <a:r>
              <a:rPr lang="de-CH" sz="1200" kern="1200" dirty="0" smtClean="0">
                <a:solidFill>
                  <a:schemeClr val="tx1"/>
                </a:solidFill>
                <a:effectLst/>
                <a:latin typeface="+mn-lt"/>
                <a:ea typeface="+mn-ea"/>
                <a:cs typeface="+mn-cs"/>
              </a:rPr>
              <a:t>Wenn nötig, wurden neue (befristete) Mitarbeitende eingestellt, um die Projektmitarbeitenden im Alltagsgeschäft zu entlasten, damit diese Kapazität für die Projektarbeit frei machen konnten.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E796F61-C345-4ED7-B9DF-313D218F8840}" type="slidenum">
              <a:rPr lang="de-CH" smtClean="0"/>
              <a:pPr/>
              <a:t>24</a:t>
            </a:fld>
            <a:endParaRPr lang="de-CH"/>
          </a:p>
        </p:txBody>
      </p:sp>
    </p:spTree>
    <p:extLst>
      <p:ext uri="{BB962C8B-B14F-4D97-AF65-F5344CB8AC3E}">
        <p14:creationId xmlns:p14="http://schemas.microsoft.com/office/powerpoint/2010/main" val="277780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CH" sz="1200" kern="1200" dirty="0" smtClean="0">
                <a:solidFill>
                  <a:schemeClr val="tx1"/>
                </a:solidFill>
                <a:effectLst/>
                <a:latin typeface="+mn-lt"/>
                <a:ea typeface="+mn-ea"/>
                <a:cs typeface="+mn-cs"/>
              </a:rPr>
              <a:t>Basis für eine erfolgreiche Projektstruktur ist die klare </a:t>
            </a:r>
            <a:r>
              <a:rPr lang="de-CH" sz="1200" b="1" kern="1200" dirty="0" smtClean="0">
                <a:solidFill>
                  <a:schemeClr val="tx1"/>
                </a:solidFill>
                <a:effectLst/>
                <a:latin typeface="+mn-lt"/>
                <a:ea typeface="+mn-ea"/>
                <a:cs typeface="+mn-cs"/>
              </a:rPr>
              <a:t>Definition der Ziele und Inhalte </a:t>
            </a:r>
            <a:r>
              <a:rPr lang="de-CH" sz="1200" kern="1200" dirty="0" smtClean="0">
                <a:solidFill>
                  <a:schemeClr val="tx1"/>
                </a:solidFill>
                <a:effectLst/>
                <a:latin typeface="+mn-lt"/>
                <a:ea typeface="+mn-ea"/>
                <a:cs typeface="+mn-cs"/>
              </a:rPr>
              <a:t>des Projekts.</a:t>
            </a:r>
          </a:p>
          <a:p>
            <a:pPr lvl="0"/>
            <a:r>
              <a:rPr lang="de-CH" sz="1200" b="0" kern="1200" dirty="0" smtClean="0">
                <a:solidFill>
                  <a:schemeClr val="tx1"/>
                </a:solidFill>
                <a:effectLst/>
                <a:latin typeface="+mn-lt"/>
                <a:ea typeface="+mn-ea"/>
                <a:cs typeface="+mn-cs"/>
              </a:rPr>
              <a:t>Hierfür sollte ausreichend Zeit eingeplant werden.</a:t>
            </a:r>
          </a:p>
          <a:p>
            <a:pPr lvl="0"/>
            <a:r>
              <a:rPr lang="de-CH" sz="1200" kern="1200" dirty="0" smtClean="0">
                <a:solidFill>
                  <a:schemeClr val="tx1"/>
                </a:solidFill>
                <a:effectLst/>
                <a:latin typeface="+mn-lt"/>
                <a:ea typeface="+mn-ea"/>
                <a:cs typeface="+mn-cs"/>
              </a:rPr>
              <a:t>Wir empfehlen, das Projektteam bereits hier miteinzubeziehen.</a:t>
            </a:r>
          </a:p>
          <a:p>
            <a:pPr lvl="0"/>
            <a:endParaRPr lang="de-CH" sz="1200" kern="1200" dirty="0" smtClean="0">
              <a:solidFill>
                <a:schemeClr val="tx1"/>
              </a:solidFill>
              <a:effectLst/>
              <a:latin typeface="+mn-lt"/>
              <a:ea typeface="+mn-ea"/>
              <a:cs typeface="+mn-cs"/>
            </a:endParaRPr>
          </a:p>
          <a:p>
            <a:pPr lvl="0"/>
            <a:r>
              <a:rPr lang="de-CH" sz="1200" b="1" kern="1200" dirty="0" smtClean="0">
                <a:solidFill>
                  <a:schemeClr val="tx1"/>
                </a:solidFill>
                <a:effectLst/>
                <a:latin typeface="+mn-lt"/>
                <a:ea typeface="+mn-ea"/>
                <a:cs typeface="+mn-cs"/>
              </a:rPr>
              <a:t>Software-Tools unterstützen die Projektplanung.</a:t>
            </a:r>
          </a:p>
          <a:p>
            <a:pPr lvl="1"/>
            <a:r>
              <a:rPr lang="de-CH" sz="1200" kern="1200" dirty="0" smtClean="0">
                <a:solidFill>
                  <a:schemeClr val="tx1"/>
                </a:solidFill>
                <a:effectLst/>
                <a:latin typeface="+mn-lt"/>
                <a:ea typeface="+mn-ea"/>
                <a:cs typeface="+mn-cs"/>
              </a:rPr>
              <a:t>Eine klar strukturierte Projektplanung darf auch „leben“, darf sich also während der Projektlaufzeit den gegebenen Umständen anpassen.</a:t>
            </a:r>
          </a:p>
          <a:p>
            <a:pPr lvl="1"/>
            <a:r>
              <a:rPr lang="de-CH" sz="1200" kern="1200" dirty="0" smtClean="0">
                <a:solidFill>
                  <a:schemeClr val="tx1"/>
                </a:solidFill>
                <a:effectLst/>
                <a:latin typeface="+mn-lt"/>
                <a:ea typeface="+mn-ea"/>
                <a:cs typeface="+mn-cs"/>
              </a:rPr>
              <a:t>Eine toolgestützte Projektplanung unterstützt nicht nur bei der Übersicht, sondern auch bei der Erstellung von Statusberichten an Steuerungsgremien u.a.</a:t>
            </a:r>
          </a:p>
          <a:p>
            <a:pPr lvl="1"/>
            <a:r>
              <a:rPr lang="de-CH" sz="1200" kern="1200" dirty="0" smtClean="0">
                <a:solidFill>
                  <a:schemeClr val="tx1"/>
                </a:solidFill>
                <a:effectLst/>
                <a:latin typeface="+mn-lt"/>
                <a:ea typeface="+mn-ea"/>
                <a:cs typeface="+mn-cs"/>
              </a:rPr>
              <a:t>Wichtig ist die Abwägung von Aufwand und Nutzen bei der Wahl des Tools. Ansonsten wird es nicht wie geplant eingesetzt und Sie können nicht vom vollen Nutzen profitieren und haben zudem überforderte Projektmitarbeitende.</a:t>
            </a:r>
          </a:p>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E796F61-C345-4ED7-B9DF-313D218F8840}" type="slidenum">
              <a:rPr lang="de-CH" smtClean="0"/>
              <a:pPr/>
              <a:t>25</a:t>
            </a:fld>
            <a:endParaRPr lang="de-CH"/>
          </a:p>
        </p:txBody>
      </p:sp>
    </p:spTree>
    <p:extLst>
      <p:ext uri="{BB962C8B-B14F-4D97-AF65-F5344CB8AC3E}">
        <p14:creationId xmlns:p14="http://schemas.microsoft.com/office/powerpoint/2010/main" val="277780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Rechteck 7"/>
          <p:cNvSpPr/>
          <p:nvPr userDrawn="1"/>
        </p:nvSpPr>
        <p:spPr>
          <a:xfrm>
            <a:off x="0" y="0"/>
            <a:ext cx="9144000" cy="620688"/>
          </a:xfrm>
          <a:prstGeom prst="rect">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130425"/>
            <a:ext cx="7772400" cy="1470025"/>
          </a:xfrm>
        </p:spPr>
        <p:txBody>
          <a:bodyPr/>
          <a:lstStyle>
            <a:lvl1pPr algn="ctr">
              <a:defRPr>
                <a:latin typeface="Arial" pitchFamily="34" charset="0"/>
                <a:cs typeface="Arial" pitchFamily="34" charset="0"/>
              </a:defRPr>
            </a:lvl1pPr>
          </a:lstStyle>
          <a:p>
            <a:r>
              <a:rPr lang="de-DE" dirty="0"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CH"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68760"/>
            <a:ext cx="8229600" cy="4525963"/>
          </a:xfrm>
        </p:spPr>
        <p:txBody>
          <a:bodyPr/>
          <a:lstStyle>
            <a:lvl1pPr>
              <a:defRPr sz="2800"/>
            </a:lvl1pPr>
            <a:lvl2pPr>
              <a:defRPr sz="2200"/>
            </a:lvl2pPr>
            <a:lvl3pPr>
              <a:defRPr sz="2000"/>
            </a:lvl3pPr>
            <a:lvl4pPr>
              <a:defRPr sz="1800"/>
            </a:lvl4pPr>
            <a:lvl5pPr>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4740216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8229600" cy="724942"/>
          </a:xfrm>
        </p:spPr>
        <p:txBody>
          <a:bodyPr/>
          <a:lstStyle>
            <a:lvl1pPr algn="l">
              <a:defRPr/>
            </a:lvl1pPr>
          </a:lstStyle>
          <a:p>
            <a:r>
              <a:rPr lang="de-DE" dirty="0" smtClean="0"/>
              <a:t>Titelmasterformat durch Klicken bearbeiten</a:t>
            </a:r>
            <a:endParaRPr lang="de-CH" dirty="0"/>
          </a:p>
        </p:txBody>
      </p:sp>
      <p:sp>
        <p:nvSpPr>
          <p:cNvPr id="3" name="Inhaltsplatzhalter 2"/>
          <p:cNvSpPr>
            <a:spLocks noGrp="1"/>
          </p:cNvSpPr>
          <p:nvPr>
            <p:ph idx="1"/>
          </p:nvPr>
        </p:nvSpPr>
        <p:spPr/>
        <p:txBody>
          <a:bodyPr/>
          <a:lstStyle>
            <a:lvl1pPr>
              <a:defRPr sz="2800"/>
            </a:lvl1pPr>
            <a:lvl2pPr>
              <a:defRPr sz="2200"/>
            </a:lvl2pPr>
            <a:lvl3pPr>
              <a:defRPr sz="2000"/>
            </a:lvl3pPr>
            <a:lvl4pPr>
              <a:defRPr sz="1800"/>
            </a:lvl4pPr>
            <a:lvl5pPr>
              <a:defRPr sz="18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340768"/>
            <a:ext cx="7772400" cy="1362075"/>
          </a:xfrm>
        </p:spPr>
        <p:txBody>
          <a:bodyPr anchor="t">
            <a:normAutofit/>
          </a:bodyPr>
          <a:lstStyle>
            <a:lvl1pPr algn="ctr">
              <a:defRPr sz="3200" b="1" cap="all"/>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3200"/>
            </a:lvl1p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535113"/>
            <a:ext cx="4040188" cy="639762"/>
          </a:xfrm>
        </p:spPr>
        <p:txBody>
          <a:bodyPr anchor="b">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836712"/>
            <a:ext cx="3008313" cy="598388"/>
          </a:xfrm>
        </p:spPr>
        <p:txBody>
          <a:bodyPr anchor="b">
            <a:noAutofit/>
          </a:bodyPr>
          <a:lstStyle>
            <a:lvl1pPr algn="l">
              <a:defRPr sz="1800" b="1"/>
            </a:lvl1pPr>
          </a:lstStyle>
          <a:p>
            <a:r>
              <a:rPr lang="de-DE" dirty="0" smtClean="0"/>
              <a:t>Titelmasterformat durch Klicken bearbeiten</a:t>
            </a:r>
            <a:endParaRPr lang="de-CH" dirty="0"/>
          </a:p>
        </p:txBody>
      </p:sp>
      <p:sp>
        <p:nvSpPr>
          <p:cNvPr id="3" name="Inhaltsplatzhalter 2"/>
          <p:cNvSpPr>
            <a:spLocks noGrp="1"/>
          </p:cNvSpPr>
          <p:nvPr>
            <p:ph idx="1"/>
          </p:nvPr>
        </p:nvSpPr>
        <p:spPr>
          <a:xfrm>
            <a:off x="3575050" y="836712"/>
            <a:ext cx="5111750" cy="5289451"/>
          </a:xfrm>
        </p:spPr>
        <p:txBody>
          <a:bodyPr/>
          <a:lstStyle>
            <a:lvl1pPr>
              <a:defRPr sz="2800"/>
            </a:lvl1pPr>
            <a:lvl2pPr>
              <a:defRPr sz="2600"/>
            </a:lvl2pPr>
            <a:lvl3pPr>
              <a:defRPr sz="2200"/>
            </a:lvl3pPr>
            <a:lvl4pPr>
              <a:defRPr sz="1800"/>
            </a:lvl4pPr>
            <a:lvl5pPr>
              <a:defRPr sz="18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de-CH" dirty="0"/>
          </a:p>
        </p:txBody>
      </p:sp>
      <p:sp>
        <p:nvSpPr>
          <p:cNvPr id="3" name="Bildplatzhalter 2"/>
          <p:cNvSpPr>
            <a:spLocks noGrp="1"/>
          </p:cNvSpPr>
          <p:nvPr>
            <p:ph type="pic" idx="1"/>
          </p:nvPr>
        </p:nvSpPr>
        <p:spPr>
          <a:xfrm>
            <a:off x="1792288" y="836713"/>
            <a:ext cx="5486400" cy="3890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68760"/>
            <a:ext cx="8229600" cy="4525963"/>
          </a:xfrm>
        </p:spPr>
        <p:txBody>
          <a:bodyPr/>
          <a:lstStyle>
            <a:lvl1pPr>
              <a:defRPr sz="2800"/>
            </a:lvl1pPr>
            <a:lvl2pPr>
              <a:defRPr sz="2200"/>
            </a:lvl2pPr>
            <a:lvl3pPr>
              <a:defRPr sz="2000"/>
            </a:lvl3pPr>
            <a:lvl4pPr>
              <a:defRPr sz="1800"/>
            </a:lvl4pPr>
            <a:lvl5pPr>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4740216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268760"/>
            <a:ext cx="8229600" cy="4525963"/>
          </a:xfrm>
        </p:spPr>
        <p:txBody>
          <a:bodyPr/>
          <a:lstStyle>
            <a:lvl1pPr>
              <a:defRPr sz="2800"/>
            </a:lvl1pPr>
            <a:lvl2pPr>
              <a:defRPr sz="2200"/>
            </a:lvl2pPr>
            <a:lvl3pPr>
              <a:defRPr sz="2000"/>
            </a:lvl3pPr>
            <a:lvl4pPr>
              <a:defRPr sz="1800"/>
            </a:lvl4pPr>
            <a:lvl5pPr>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Tree>
    <p:extLst>
      <p:ext uri="{BB962C8B-B14F-4D97-AF65-F5344CB8AC3E}">
        <p14:creationId xmlns:p14="http://schemas.microsoft.com/office/powerpoint/2010/main" val="34740216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836712"/>
            <a:ext cx="8229600" cy="580926"/>
          </a:xfrm>
          <a:prstGeom prst="rect">
            <a:avLst/>
          </a:prstGeom>
        </p:spPr>
        <p:txBody>
          <a:bodyPr vert="horz" lIns="91440" tIns="45720" rIns="91440" bIns="45720" rtlCol="0" anchor="ctr">
            <a:normAutofit/>
          </a:bodyPr>
          <a:lstStyle/>
          <a:p>
            <a:r>
              <a:rPr lang="de-DE" dirty="0" smtClean="0"/>
              <a:t>Titelmasterformat durch Klicken bearbeiten</a:t>
            </a:r>
            <a:endParaRPr lang="de-CH"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Lst>
  <p:timing>
    <p:tnLst>
      <p:par>
        <p:cTn id="1" dur="indefinite" restart="never" nodeType="tmRoot"/>
      </p:par>
    </p:tnLst>
  </p:timing>
  <p:hf hdr="0" ftr="0"/>
  <p:txStyles>
    <p:titleStyle>
      <a:lvl1pPr algn="l" defTabSz="914400" rtl="0" eaLnBrk="1" latinLnBrk="0" hangingPunct="1">
        <a:spcBef>
          <a:spcPct val="0"/>
        </a:spcBef>
        <a:buNone/>
        <a:defRPr sz="32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22.jpg"/><Relationship Id="rId7" Type="http://schemas.openxmlformats.org/officeDocument/2006/relationships/image" Target="../media/image1.jpg"/><Relationship Id="rId12"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diagramColors" Target="../diagrams/colors1.xml"/><Relationship Id="rId5" Type="http://schemas.openxmlformats.org/officeDocument/2006/relationships/image" Target="../media/image24.jpg"/><Relationship Id="rId10" Type="http://schemas.openxmlformats.org/officeDocument/2006/relationships/diagramQuickStyle" Target="../diagrams/quickStyle1.xml"/><Relationship Id="rId4" Type="http://schemas.openxmlformats.org/officeDocument/2006/relationships/image" Target="../media/image23.jpeg"/><Relationship Id="rId9"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5.jpeg"/><Relationship Id="rId5" Type="http://schemas.openxmlformats.org/officeDocument/2006/relationships/diagramQuickStyle" Target="../diagrams/quickStyle2.xml"/><Relationship Id="rId10" Type="http://schemas.openxmlformats.org/officeDocument/2006/relationships/image" Target="../media/image24.jpg"/><Relationship Id="rId4" Type="http://schemas.openxmlformats.org/officeDocument/2006/relationships/diagramLayout" Target="../diagrams/layout2.xml"/><Relationship Id="rId9" Type="http://schemas.openxmlformats.org/officeDocument/2006/relationships/image" Target="../media/image23.jpeg"/></Relationships>
</file>

<file path=ppt/slides/_rels/slide26.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jpeg"/><Relationship Id="rId5" Type="http://schemas.openxmlformats.org/officeDocument/2006/relationships/diagramQuickStyle" Target="../diagrams/quickStyle3.xml"/><Relationship Id="rId10" Type="http://schemas.openxmlformats.org/officeDocument/2006/relationships/image" Target="../media/image24.jpg"/><Relationship Id="rId4" Type="http://schemas.openxmlformats.org/officeDocument/2006/relationships/diagramLayout" Target="../diagrams/layout3.xml"/><Relationship Id="rId9" Type="http://schemas.openxmlformats.org/officeDocument/2006/relationships/image" Target="../media/image23.jpeg"/></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5.jpeg"/><Relationship Id="rId5" Type="http://schemas.openxmlformats.org/officeDocument/2006/relationships/diagramQuickStyle" Target="../diagrams/quickStyle4.xml"/><Relationship Id="rId10" Type="http://schemas.openxmlformats.org/officeDocument/2006/relationships/image" Target="../media/image24.jpg"/><Relationship Id="rId4" Type="http://schemas.openxmlformats.org/officeDocument/2006/relationships/diagramLayout" Target="../diagrams/layout4.xml"/><Relationship Id="rId9"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3"/>
            <a:ext cx="7772400" cy="2043658"/>
          </a:xfrm>
        </p:spPr>
        <p:txBody>
          <a:bodyPr/>
          <a:lstStyle/>
          <a:p>
            <a:r>
              <a:rPr lang="en-US" dirty="0"/>
              <a:t>The Integration of two large Aleph </a:t>
            </a:r>
            <a:r>
              <a:rPr lang="en-US" dirty="0" smtClean="0"/>
              <a:t>Library Systems</a:t>
            </a:r>
            <a:endParaRPr lang="de-CH" dirty="0"/>
          </a:p>
        </p:txBody>
      </p:sp>
      <p:sp>
        <p:nvSpPr>
          <p:cNvPr id="3" name="Untertitel 2"/>
          <p:cNvSpPr>
            <a:spLocks noGrp="1"/>
          </p:cNvSpPr>
          <p:nvPr>
            <p:ph type="subTitle" idx="1"/>
          </p:nvPr>
        </p:nvSpPr>
        <p:spPr/>
        <p:txBody>
          <a:bodyPr>
            <a:noAutofit/>
          </a:bodyPr>
          <a:lstStyle/>
          <a:p>
            <a:r>
              <a:rPr lang="en-US" dirty="0"/>
              <a:t>Andreas </a:t>
            </a:r>
            <a:r>
              <a:rPr lang="en-US" dirty="0" smtClean="0"/>
              <a:t>Kirstein                                       Head Media and IT Services                     ETH-</a:t>
            </a:r>
            <a:r>
              <a:rPr lang="en-US" dirty="0" err="1" smtClean="0"/>
              <a:t>Bibliothek</a:t>
            </a:r>
            <a:endParaRPr lang="en-US" dirty="0" smtClean="0"/>
          </a:p>
          <a:p>
            <a:r>
              <a:rPr lang="en-US" dirty="0" smtClean="0"/>
              <a:t>Head NEBIS Network</a:t>
            </a:r>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4" name="Gewinkelte Verbindung 233"/>
          <p:cNvCxnSpPr/>
          <p:nvPr/>
        </p:nvCxnSpPr>
        <p:spPr>
          <a:xfrm>
            <a:off x="3869446" y="3227588"/>
            <a:ext cx="1253190" cy="2060943"/>
          </a:xfrm>
          <a:prstGeom prst="bentConnector3">
            <a:avLst>
              <a:gd name="adj1" fmla="val 50000"/>
            </a:avLst>
          </a:prstGeom>
          <a:ln w="28575">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43" name="Gewinkelte Verbindung 242"/>
          <p:cNvCxnSpPr/>
          <p:nvPr/>
        </p:nvCxnSpPr>
        <p:spPr>
          <a:xfrm>
            <a:off x="3470257" y="3439319"/>
            <a:ext cx="1596798" cy="2060943"/>
          </a:xfrm>
          <a:prstGeom prst="bentConnector3">
            <a:avLst>
              <a:gd name="adj1" fmla="val 47217"/>
            </a:avLst>
          </a:prstGeom>
          <a:ln w="28575">
            <a:tailEnd type="arrow"/>
          </a:ln>
        </p:spPr>
        <p:style>
          <a:lnRef idx="1">
            <a:schemeClr val="dk1"/>
          </a:lnRef>
          <a:fillRef idx="0">
            <a:schemeClr val="dk1"/>
          </a:fillRef>
          <a:effectRef idx="0">
            <a:schemeClr val="dk1"/>
          </a:effectRef>
          <a:fontRef idx="minor">
            <a:schemeClr val="tx1"/>
          </a:fontRef>
        </p:style>
      </p:cxnSp>
      <p:sp>
        <p:nvSpPr>
          <p:cNvPr id="65" name="Rectangle 7"/>
          <p:cNvSpPr>
            <a:spLocks noChangeArrowheads="1"/>
          </p:cNvSpPr>
          <p:nvPr/>
        </p:nvSpPr>
        <p:spPr bwMode="auto">
          <a:xfrm>
            <a:off x="5067055" y="4033612"/>
            <a:ext cx="3667125" cy="2509838"/>
          </a:xfrm>
          <a:prstGeom prst="rect">
            <a:avLst/>
          </a:prstGeom>
          <a:solidFill>
            <a:srgbClr val="C00000"/>
          </a:solidFill>
          <a:ln>
            <a:solidFill>
              <a:schemeClr val="tx1"/>
            </a:solidFill>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68" name="Rectangle 10"/>
          <p:cNvSpPr>
            <a:spLocks noChangeArrowheads="1"/>
          </p:cNvSpPr>
          <p:nvPr/>
        </p:nvSpPr>
        <p:spPr bwMode="auto">
          <a:xfrm>
            <a:off x="7602281" y="4634834"/>
            <a:ext cx="11044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de-DE" sz="1200" b="1" dirty="0" err="1" smtClean="0">
                <a:solidFill>
                  <a:schemeClr val="bg1"/>
                </a:solidFill>
                <a:latin typeface="Arial" pitchFamily="34" charset="0"/>
                <a:cs typeface="Arial" pitchFamily="34" charset="0"/>
              </a:rPr>
              <a:t>O</a:t>
            </a:r>
            <a:r>
              <a:rPr kumimoji="0" lang="de-DE" sz="1200" b="1" i="0" u="none" strike="noStrike" cap="none" normalizeH="0" baseline="0" dirty="0" err="1" smtClean="0">
                <a:ln>
                  <a:noFill/>
                </a:ln>
                <a:solidFill>
                  <a:schemeClr val="bg1"/>
                </a:solidFill>
                <a:effectLst/>
                <a:latin typeface="Arial" pitchFamily="34" charset="0"/>
                <a:cs typeface="Arial" pitchFamily="34" charset="0"/>
              </a:rPr>
              <a:t>rganization</a:t>
            </a:r>
            <a:r>
              <a:rPr kumimoji="0" lang="de-DE" sz="1200" b="1" i="0" u="none" strike="noStrike" cap="none" normalizeH="0" baseline="0" dirty="0" smtClean="0">
                <a:ln>
                  <a:noFill/>
                </a:ln>
                <a:solidFill>
                  <a:schemeClr val="bg1"/>
                </a:solidFill>
                <a:effectLst/>
                <a:latin typeface="Arial" pitchFamily="34" charset="0"/>
                <a:cs typeface="Arial"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ETH-Bibliothek</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72" name="Freeform 14"/>
          <p:cNvSpPr>
            <a:spLocks/>
          </p:cNvSpPr>
          <p:nvPr/>
        </p:nvSpPr>
        <p:spPr bwMode="auto">
          <a:xfrm>
            <a:off x="338400" y="2362206"/>
            <a:ext cx="3520533" cy="1741869"/>
          </a:xfrm>
          <a:custGeom>
            <a:avLst/>
            <a:gdLst>
              <a:gd name="T0" fmla="*/ 0 w 5696"/>
              <a:gd name="T1" fmla="*/ 1384 h 2768"/>
              <a:gd name="T2" fmla="*/ 2848 w 5696"/>
              <a:gd name="T3" fmla="*/ 0 h 2768"/>
              <a:gd name="T4" fmla="*/ 2848 w 5696"/>
              <a:gd name="T5" fmla="*/ 0 h 2768"/>
              <a:gd name="T6" fmla="*/ 5696 w 5696"/>
              <a:gd name="T7" fmla="*/ 1384 h 2768"/>
              <a:gd name="T8" fmla="*/ 5696 w 5696"/>
              <a:gd name="T9" fmla="*/ 1384 h 2768"/>
              <a:gd name="T10" fmla="*/ 5696 w 5696"/>
              <a:gd name="T11" fmla="*/ 1384 h 2768"/>
              <a:gd name="T12" fmla="*/ 2848 w 5696"/>
              <a:gd name="T13" fmla="*/ 2768 h 2768"/>
              <a:gd name="T14" fmla="*/ 2848 w 5696"/>
              <a:gd name="T15" fmla="*/ 2768 h 2768"/>
              <a:gd name="T16" fmla="*/ 2848 w 5696"/>
              <a:gd name="T17" fmla="*/ 2768 h 2768"/>
              <a:gd name="T18" fmla="*/ 0 w 5696"/>
              <a:gd name="T19" fmla="*/ 1384 h 2768"/>
              <a:gd name="T20" fmla="*/ 0 w 5696"/>
              <a:gd name="T21" fmla="*/ 1384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96" h="2768">
                <a:moveTo>
                  <a:pt x="0" y="1384"/>
                </a:moveTo>
                <a:cubicBezTo>
                  <a:pt x="0" y="620"/>
                  <a:pt x="1276" y="0"/>
                  <a:pt x="2848" y="0"/>
                </a:cubicBezTo>
                <a:lnTo>
                  <a:pt x="2848" y="0"/>
                </a:lnTo>
                <a:cubicBezTo>
                  <a:pt x="4421" y="0"/>
                  <a:pt x="5696" y="620"/>
                  <a:pt x="5696" y="1384"/>
                </a:cubicBezTo>
                <a:cubicBezTo>
                  <a:pt x="5696" y="1384"/>
                  <a:pt x="5696" y="1384"/>
                  <a:pt x="5696" y="1384"/>
                </a:cubicBezTo>
                <a:lnTo>
                  <a:pt x="5696" y="1384"/>
                </a:lnTo>
                <a:cubicBezTo>
                  <a:pt x="5696" y="2149"/>
                  <a:pt x="4421" y="2768"/>
                  <a:pt x="2848" y="2768"/>
                </a:cubicBezTo>
                <a:cubicBezTo>
                  <a:pt x="2848" y="2768"/>
                  <a:pt x="2848" y="2768"/>
                  <a:pt x="2848" y="2768"/>
                </a:cubicBezTo>
                <a:lnTo>
                  <a:pt x="2848" y="2768"/>
                </a:lnTo>
                <a:cubicBezTo>
                  <a:pt x="1276" y="2768"/>
                  <a:pt x="0" y="2149"/>
                  <a:pt x="0" y="1384"/>
                </a:cubicBezTo>
                <a:cubicBezTo>
                  <a:pt x="0" y="1384"/>
                  <a:pt x="0" y="1384"/>
                  <a:pt x="0" y="1384"/>
                </a:cubicBezTo>
                <a:close/>
              </a:path>
            </a:pathLst>
          </a:custGeom>
          <a:solidFill>
            <a:schemeClr val="bg1">
              <a:lumMod val="9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75" name="Rectangle 17"/>
          <p:cNvSpPr>
            <a:spLocks noChangeArrowheads="1"/>
          </p:cNvSpPr>
          <p:nvPr/>
        </p:nvSpPr>
        <p:spPr bwMode="auto">
          <a:xfrm>
            <a:off x="807172" y="2664382"/>
            <a:ext cx="1146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NEBIS </a:t>
            </a:r>
            <a:r>
              <a:rPr kumimoji="0" lang="de-DE" sz="1200" b="1" i="0" u="none" strike="noStrike" cap="none" normalizeH="0" baseline="0" dirty="0" err="1" smtClean="0">
                <a:ln>
                  <a:noFill/>
                </a:ln>
                <a:effectLst/>
                <a:latin typeface="Arial" pitchFamily="34" charset="0"/>
                <a:cs typeface="Arial" pitchFamily="34" charset="0"/>
              </a:rPr>
              <a:t>network</a:t>
            </a:r>
            <a:r>
              <a:rPr kumimoji="0" lang="de-DE" sz="1200" b="1" i="0" u="none" strike="noStrike" cap="none" normalizeH="0" baseline="0" dirty="0" smtClean="0">
                <a:ln>
                  <a:noFill/>
                </a:ln>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effectLst/>
                <a:latin typeface="Arial" pitchFamily="34" charset="0"/>
                <a:cs typeface="Arial" pitchFamily="34" charset="0"/>
              </a:rPr>
              <a:t>members</a:t>
            </a:r>
            <a:r>
              <a:rPr kumimoji="0" lang="de-DE" sz="1200" b="1" i="0" u="none" strike="noStrike" cap="none" normalizeH="0" baseline="0" dirty="0" smtClean="0">
                <a:ln>
                  <a:noFill/>
                </a:ln>
                <a:solidFill>
                  <a:srgbClr val="FFFFFF"/>
                </a:solidFill>
                <a:effectLst/>
                <a:latin typeface="Arial" pitchFamily="34" charset="0"/>
                <a:cs typeface="Arial" pitchFamily="34" charset="0"/>
              </a:rPr>
              <a:t> </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9" name="Freeform 21"/>
          <p:cNvSpPr>
            <a:spLocks/>
          </p:cNvSpPr>
          <p:nvPr/>
        </p:nvSpPr>
        <p:spPr bwMode="auto">
          <a:xfrm>
            <a:off x="1015121" y="3228182"/>
            <a:ext cx="142875" cy="142875"/>
          </a:xfrm>
          <a:custGeom>
            <a:avLst/>
            <a:gdLst>
              <a:gd name="T0" fmla="*/ 0 w 240"/>
              <a:gd name="T1" fmla="*/ 120 h 240"/>
              <a:gd name="T2" fmla="*/ 120 w 240"/>
              <a:gd name="T3" fmla="*/ 0 h 240"/>
              <a:gd name="T4" fmla="*/ 120 w 240"/>
              <a:gd name="T5" fmla="*/ 0 h 240"/>
              <a:gd name="T6" fmla="*/ 120 w 240"/>
              <a:gd name="T7" fmla="*/ 0 h 240"/>
              <a:gd name="T8" fmla="*/ 240 w 240"/>
              <a:gd name="T9" fmla="*/ 120 h 240"/>
              <a:gd name="T10" fmla="*/ 240 w 240"/>
              <a:gd name="T11" fmla="*/ 120 h 240"/>
              <a:gd name="T12" fmla="*/ 240 w 240"/>
              <a:gd name="T13" fmla="*/ 120 h 240"/>
              <a:gd name="T14" fmla="*/ 120 w 240"/>
              <a:gd name="T15" fmla="*/ 240 h 240"/>
              <a:gd name="T16" fmla="*/ 120 w 240"/>
              <a:gd name="T17" fmla="*/ 240 h 240"/>
              <a:gd name="T18" fmla="*/ 120 w 240"/>
              <a:gd name="T19" fmla="*/ 240 h 240"/>
              <a:gd name="T20" fmla="*/ 0 w 240"/>
              <a:gd name="T21" fmla="*/ 120 h 240"/>
              <a:gd name="T22" fmla="*/ 0 w 240"/>
              <a:gd name="T23"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0">
                <a:moveTo>
                  <a:pt x="0" y="120"/>
                </a:moveTo>
                <a:cubicBezTo>
                  <a:pt x="0" y="54"/>
                  <a:pt x="54" y="0"/>
                  <a:pt x="120" y="0"/>
                </a:cubicBezTo>
                <a:cubicBezTo>
                  <a:pt x="120" y="0"/>
                  <a:pt x="120" y="0"/>
                  <a:pt x="120" y="0"/>
                </a:cubicBezTo>
                <a:lnTo>
                  <a:pt x="120" y="0"/>
                </a:lnTo>
                <a:cubicBezTo>
                  <a:pt x="187" y="0"/>
                  <a:pt x="240" y="54"/>
                  <a:pt x="240" y="120"/>
                </a:cubicBezTo>
                <a:cubicBezTo>
                  <a:pt x="240" y="120"/>
                  <a:pt x="240" y="120"/>
                  <a:pt x="240" y="120"/>
                </a:cubicBezTo>
                <a:lnTo>
                  <a:pt x="240" y="120"/>
                </a:lnTo>
                <a:cubicBezTo>
                  <a:pt x="240" y="187"/>
                  <a:pt x="187" y="240"/>
                  <a:pt x="120" y="240"/>
                </a:cubicBezTo>
                <a:cubicBezTo>
                  <a:pt x="120" y="240"/>
                  <a:pt x="120" y="240"/>
                  <a:pt x="120" y="240"/>
                </a:cubicBezTo>
                <a:lnTo>
                  <a:pt x="120" y="240"/>
                </a:lnTo>
                <a:cubicBezTo>
                  <a:pt x="54" y="240"/>
                  <a:pt x="0" y="187"/>
                  <a:pt x="0" y="120"/>
                </a:cubicBezTo>
                <a:cubicBezTo>
                  <a:pt x="0" y="120"/>
                  <a:pt x="0" y="120"/>
                  <a:pt x="0" y="12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0" name="Freeform 22"/>
          <p:cNvSpPr>
            <a:spLocks noEditPoints="1"/>
          </p:cNvSpPr>
          <p:nvPr/>
        </p:nvSpPr>
        <p:spPr bwMode="auto">
          <a:xfrm>
            <a:off x="1000833" y="3213894"/>
            <a:ext cx="171450" cy="171450"/>
          </a:xfrm>
          <a:custGeom>
            <a:avLst/>
            <a:gdLst>
              <a:gd name="T0" fmla="*/ 1 w 289"/>
              <a:gd name="T1" fmla="*/ 140 h 289"/>
              <a:gd name="T2" fmla="*/ 14 w 289"/>
              <a:gd name="T3" fmla="*/ 84 h 289"/>
              <a:gd name="T4" fmla="*/ 46 w 289"/>
              <a:gd name="T5" fmla="*/ 40 h 289"/>
              <a:gd name="T6" fmla="*/ 93 w 289"/>
              <a:gd name="T7" fmla="*/ 10 h 289"/>
              <a:gd name="T8" fmla="*/ 149 w 289"/>
              <a:gd name="T9" fmla="*/ 1 h 289"/>
              <a:gd name="T10" fmla="*/ 205 w 289"/>
              <a:gd name="T11" fmla="*/ 14 h 289"/>
              <a:gd name="T12" fmla="*/ 249 w 289"/>
              <a:gd name="T13" fmla="*/ 46 h 289"/>
              <a:gd name="T14" fmla="*/ 279 w 289"/>
              <a:gd name="T15" fmla="*/ 93 h 289"/>
              <a:gd name="T16" fmla="*/ 288 w 289"/>
              <a:gd name="T17" fmla="*/ 149 h 289"/>
              <a:gd name="T18" fmla="*/ 275 w 289"/>
              <a:gd name="T19" fmla="*/ 205 h 289"/>
              <a:gd name="T20" fmla="*/ 243 w 289"/>
              <a:gd name="T21" fmla="*/ 249 h 289"/>
              <a:gd name="T22" fmla="*/ 196 w 289"/>
              <a:gd name="T23" fmla="*/ 279 h 289"/>
              <a:gd name="T24" fmla="*/ 140 w 289"/>
              <a:gd name="T25" fmla="*/ 288 h 289"/>
              <a:gd name="T26" fmla="*/ 84 w 289"/>
              <a:gd name="T27" fmla="*/ 275 h 289"/>
              <a:gd name="T28" fmla="*/ 40 w 289"/>
              <a:gd name="T29" fmla="*/ 243 h 289"/>
              <a:gd name="T30" fmla="*/ 10 w 289"/>
              <a:gd name="T31" fmla="*/ 196 h 289"/>
              <a:gd name="T32" fmla="*/ 57 w 289"/>
              <a:gd name="T33" fmla="*/ 187 h 289"/>
              <a:gd name="T34" fmla="*/ 79 w 289"/>
              <a:gd name="T35" fmla="*/ 216 h 289"/>
              <a:gd name="T36" fmla="*/ 111 w 289"/>
              <a:gd name="T37" fmla="*/ 236 h 289"/>
              <a:gd name="T38" fmla="*/ 149 w 289"/>
              <a:gd name="T39" fmla="*/ 241 h 289"/>
              <a:gd name="T40" fmla="*/ 187 w 289"/>
              <a:gd name="T41" fmla="*/ 232 h 289"/>
              <a:gd name="T42" fmla="*/ 216 w 289"/>
              <a:gd name="T43" fmla="*/ 210 h 289"/>
              <a:gd name="T44" fmla="*/ 236 w 289"/>
              <a:gd name="T45" fmla="*/ 178 h 289"/>
              <a:gd name="T46" fmla="*/ 241 w 289"/>
              <a:gd name="T47" fmla="*/ 140 h 289"/>
              <a:gd name="T48" fmla="*/ 232 w 289"/>
              <a:gd name="T49" fmla="*/ 102 h 289"/>
              <a:gd name="T50" fmla="*/ 210 w 289"/>
              <a:gd name="T51" fmla="*/ 73 h 289"/>
              <a:gd name="T52" fmla="*/ 178 w 289"/>
              <a:gd name="T53" fmla="*/ 53 h 289"/>
              <a:gd name="T54" fmla="*/ 140 w 289"/>
              <a:gd name="T55" fmla="*/ 48 h 289"/>
              <a:gd name="T56" fmla="*/ 102 w 289"/>
              <a:gd name="T57" fmla="*/ 57 h 289"/>
              <a:gd name="T58" fmla="*/ 73 w 289"/>
              <a:gd name="T59" fmla="*/ 79 h 289"/>
              <a:gd name="T60" fmla="*/ 53 w 289"/>
              <a:gd name="T61" fmla="*/ 111 h 289"/>
              <a:gd name="T62" fmla="*/ 48 w 289"/>
              <a:gd name="T63" fmla="*/ 149 h 289"/>
              <a:gd name="T64" fmla="*/ 57 w 289"/>
              <a:gd name="T65" fmla="*/ 1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289">
                <a:moveTo>
                  <a:pt x="1" y="149"/>
                </a:moveTo>
                <a:cubicBezTo>
                  <a:pt x="0" y="146"/>
                  <a:pt x="0" y="143"/>
                  <a:pt x="1" y="140"/>
                </a:cubicBezTo>
                <a:lnTo>
                  <a:pt x="10" y="93"/>
                </a:lnTo>
                <a:cubicBezTo>
                  <a:pt x="11" y="90"/>
                  <a:pt x="12" y="87"/>
                  <a:pt x="14" y="84"/>
                </a:cubicBezTo>
                <a:lnTo>
                  <a:pt x="40" y="46"/>
                </a:lnTo>
                <a:cubicBezTo>
                  <a:pt x="41" y="43"/>
                  <a:pt x="43" y="41"/>
                  <a:pt x="46" y="40"/>
                </a:cubicBezTo>
                <a:lnTo>
                  <a:pt x="84" y="14"/>
                </a:lnTo>
                <a:cubicBezTo>
                  <a:pt x="87" y="12"/>
                  <a:pt x="90" y="11"/>
                  <a:pt x="93" y="10"/>
                </a:cubicBezTo>
                <a:lnTo>
                  <a:pt x="140" y="1"/>
                </a:lnTo>
                <a:cubicBezTo>
                  <a:pt x="143" y="0"/>
                  <a:pt x="146" y="0"/>
                  <a:pt x="149" y="1"/>
                </a:cubicBezTo>
                <a:lnTo>
                  <a:pt x="196" y="10"/>
                </a:lnTo>
                <a:cubicBezTo>
                  <a:pt x="199" y="11"/>
                  <a:pt x="202" y="12"/>
                  <a:pt x="205" y="14"/>
                </a:cubicBezTo>
                <a:lnTo>
                  <a:pt x="243" y="40"/>
                </a:lnTo>
                <a:cubicBezTo>
                  <a:pt x="245" y="41"/>
                  <a:pt x="248" y="43"/>
                  <a:pt x="249" y="46"/>
                </a:cubicBezTo>
                <a:lnTo>
                  <a:pt x="275" y="84"/>
                </a:lnTo>
                <a:cubicBezTo>
                  <a:pt x="277" y="87"/>
                  <a:pt x="278" y="90"/>
                  <a:pt x="279" y="93"/>
                </a:cubicBezTo>
                <a:lnTo>
                  <a:pt x="288" y="140"/>
                </a:lnTo>
                <a:cubicBezTo>
                  <a:pt x="289" y="143"/>
                  <a:pt x="289" y="146"/>
                  <a:pt x="288" y="149"/>
                </a:cubicBezTo>
                <a:lnTo>
                  <a:pt x="279" y="196"/>
                </a:lnTo>
                <a:cubicBezTo>
                  <a:pt x="278" y="199"/>
                  <a:pt x="277" y="202"/>
                  <a:pt x="275" y="205"/>
                </a:cubicBezTo>
                <a:lnTo>
                  <a:pt x="249" y="243"/>
                </a:lnTo>
                <a:cubicBezTo>
                  <a:pt x="248" y="245"/>
                  <a:pt x="245" y="248"/>
                  <a:pt x="243" y="249"/>
                </a:cubicBezTo>
                <a:lnTo>
                  <a:pt x="205" y="275"/>
                </a:lnTo>
                <a:cubicBezTo>
                  <a:pt x="202" y="277"/>
                  <a:pt x="199" y="278"/>
                  <a:pt x="196" y="279"/>
                </a:cubicBezTo>
                <a:lnTo>
                  <a:pt x="149" y="288"/>
                </a:lnTo>
                <a:cubicBezTo>
                  <a:pt x="146" y="289"/>
                  <a:pt x="143" y="289"/>
                  <a:pt x="140" y="288"/>
                </a:cubicBezTo>
                <a:lnTo>
                  <a:pt x="93" y="279"/>
                </a:lnTo>
                <a:cubicBezTo>
                  <a:pt x="90" y="278"/>
                  <a:pt x="87" y="277"/>
                  <a:pt x="84" y="275"/>
                </a:cubicBezTo>
                <a:lnTo>
                  <a:pt x="46" y="249"/>
                </a:lnTo>
                <a:cubicBezTo>
                  <a:pt x="43" y="248"/>
                  <a:pt x="41" y="245"/>
                  <a:pt x="40" y="243"/>
                </a:cubicBezTo>
                <a:lnTo>
                  <a:pt x="14" y="205"/>
                </a:lnTo>
                <a:cubicBezTo>
                  <a:pt x="12" y="202"/>
                  <a:pt x="11" y="199"/>
                  <a:pt x="10" y="196"/>
                </a:cubicBezTo>
                <a:lnTo>
                  <a:pt x="1" y="149"/>
                </a:lnTo>
                <a:close/>
                <a:moveTo>
                  <a:pt x="57" y="187"/>
                </a:moveTo>
                <a:lnTo>
                  <a:pt x="53" y="178"/>
                </a:lnTo>
                <a:lnTo>
                  <a:pt x="79" y="216"/>
                </a:lnTo>
                <a:lnTo>
                  <a:pt x="73" y="210"/>
                </a:lnTo>
                <a:lnTo>
                  <a:pt x="111" y="236"/>
                </a:lnTo>
                <a:lnTo>
                  <a:pt x="102" y="232"/>
                </a:lnTo>
                <a:lnTo>
                  <a:pt x="149" y="241"/>
                </a:lnTo>
                <a:lnTo>
                  <a:pt x="140" y="241"/>
                </a:lnTo>
                <a:lnTo>
                  <a:pt x="187" y="232"/>
                </a:lnTo>
                <a:lnTo>
                  <a:pt x="178" y="236"/>
                </a:lnTo>
                <a:lnTo>
                  <a:pt x="216" y="210"/>
                </a:lnTo>
                <a:lnTo>
                  <a:pt x="210" y="216"/>
                </a:lnTo>
                <a:lnTo>
                  <a:pt x="236" y="178"/>
                </a:lnTo>
                <a:lnTo>
                  <a:pt x="232" y="187"/>
                </a:lnTo>
                <a:lnTo>
                  <a:pt x="241" y="140"/>
                </a:lnTo>
                <a:lnTo>
                  <a:pt x="241" y="149"/>
                </a:lnTo>
                <a:lnTo>
                  <a:pt x="232" y="102"/>
                </a:lnTo>
                <a:lnTo>
                  <a:pt x="236" y="111"/>
                </a:lnTo>
                <a:lnTo>
                  <a:pt x="210" y="73"/>
                </a:lnTo>
                <a:lnTo>
                  <a:pt x="216" y="79"/>
                </a:lnTo>
                <a:lnTo>
                  <a:pt x="178" y="53"/>
                </a:lnTo>
                <a:lnTo>
                  <a:pt x="187" y="57"/>
                </a:lnTo>
                <a:lnTo>
                  <a:pt x="140" y="48"/>
                </a:lnTo>
                <a:lnTo>
                  <a:pt x="149" y="48"/>
                </a:lnTo>
                <a:lnTo>
                  <a:pt x="102" y="57"/>
                </a:lnTo>
                <a:lnTo>
                  <a:pt x="111" y="53"/>
                </a:lnTo>
                <a:lnTo>
                  <a:pt x="73" y="79"/>
                </a:lnTo>
                <a:lnTo>
                  <a:pt x="79" y="73"/>
                </a:lnTo>
                <a:lnTo>
                  <a:pt x="53" y="111"/>
                </a:lnTo>
                <a:lnTo>
                  <a:pt x="57" y="102"/>
                </a:lnTo>
                <a:lnTo>
                  <a:pt x="48" y="149"/>
                </a:lnTo>
                <a:lnTo>
                  <a:pt x="48" y="140"/>
                </a:lnTo>
                <a:lnTo>
                  <a:pt x="57" y="187"/>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1" name="Freeform 23"/>
          <p:cNvSpPr>
            <a:spLocks/>
          </p:cNvSpPr>
          <p:nvPr/>
        </p:nvSpPr>
        <p:spPr bwMode="auto">
          <a:xfrm>
            <a:off x="1205621" y="3228182"/>
            <a:ext cx="141288" cy="142875"/>
          </a:xfrm>
          <a:custGeom>
            <a:avLst/>
            <a:gdLst>
              <a:gd name="T0" fmla="*/ 0 w 240"/>
              <a:gd name="T1" fmla="*/ 120 h 240"/>
              <a:gd name="T2" fmla="*/ 120 w 240"/>
              <a:gd name="T3" fmla="*/ 0 h 240"/>
              <a:gd name="T4" fmla="*/ 120 w 240"/>
              <a:gd name="T5" fmla="*/ 0 h 240"/>
              <a:gd name="T6" fmla="*/ 120 w 240"/>
              <a:gd name="T7" fmla="*/ 0 h 240"/>
              <a:gd name="T8" fmla="*/ 240 w 240"/>
              <a:gd name="T9" fmla="*/ 120 h 240"/>
              <a:gd name="T10" fmla="*/ 240 w 240"/>
              <a:gd name="T11" fmla="*/ 120 h 240"/>
              <a:gd name="T12" fmla="*/ 240 w 240"/>
              <a:gd name="T13" fmla="*/ 120 h 240"/>
              <a:gd name="T14" fmla="*/ 120 w 240"/>
              <a:gd name="T15" fmla="*/ 240 h 240"/>
              <a:gd name="T16" fmla="*/ 120 w 240"/>
              <a:gd name="T17" fmla="*/ 240 h 240"/>
              <a:gd name="T18" fmla="*/ 120 w 240"/>
              <a:gd name="T19" fmla="*/ 240 h 240"/>
              <a:gd name="T20" fmla="*/ 0 w 240"/>
              <a:gd name="T21" fmla="*/ 120 h 240"/>
              <a:gd name="T22" fmla="*/ 0 w 240"/>
              <a:gd name="T23"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0">
                <a:moveTo>
                  <a:pt x="0" y="120"/>
                </a:moveTo>
                <a:cubicBezTo>
                  <a:pt x="0" y="54"/>
                  <a:pt x="54" y="0"/>
                  <a:pt x="120" y="0"/>
                </a:cubicBezTo>
                <a:cubicBezTo>
                  <a:pt x="120" y="0"/>
                  <a:pt x="120" y="0"/>
                  <a:pt x="120" y="0"/>
                </a:cubicBezTo>
                <a:lnTo>
                  <a:pt x="120" y="0"/>
                </a:lnTo>
                <a:cubicBezTo>
                  <a:pt x="187" y="0"/>
                  <a:pt x="240" y="54"/>
                  <a:pt x="240" y="120"/>
                </a:cubicBezTo>
                <a:cubicBezTo>
                  <a:pt x="240" y="120"/>
                  <a:pt x="240" y="120"/>
                  <a:pt x="240" y="120"/>
                </a:cubicBezTo>
                <a:lnTo>
                  <a:pt x="240" y="120"/>
                </a:lnTo>
                <a:cubicBezTo>
                  <a:pt x="240" y="187"/>
                  <a:pt x="187" y="240"/>
                  <a:pt x="120" y="240"/>
                </a:cubicBezTo>
                <a:cubicBezTo>
                  <a:pt x="120" y="240"/>
                  <a:pt x="120" y="240"/>
                  <a:pt x="120" y="240"/>
                </a:cubicBezTo>
                <a:lnTo>
                  <a:pt x="120" y="240"/>
                </a:lnTo>
                <a:cubicBezTo>
                  <a:pt x="54" y="240"/>
                  <a:pt x="0" y="187"/>
                  <a:pt x="0" y="120"/>
                </a:cubicBezTo>
                <a:cubicBezTo>
                  <a:pt x="0" y="120"/>
                  <a:pt x="0" y="120"/>
                  <a:pt x="0" y="12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2" name="Freeform 24"/>
          <p:cNvSpPr>
            <a:spLocks noEditPoints="1"/>
          </p:cNvSpPr>
          <p:nvPr/>
        </p:nvSpPr>
        <p:spPr bwMode="auto">
          <a:xfrm>
            <a:off x="1191333" y="3213894"/>
            <a:ext cx="171450" cy="171450"/>
          </a:xfrm>
          <a:custGeom>
            <a:avLst/>
            <a:gdLst>
              <a:gd name="T0" fmla="*/ 1 w 289"/>
              <a:gd name="T1" fmla="*/ 140 h 289"/>
              <a:gd name="T2" fmla="*/ 14 w 289"/>
              <a:gd name="T3" fmla="*/ 84 h 289"/>
              <a:gd name="T4" fmla="*/ 46 w 289"/>
              <a:gd name="T5" fmla="*/ 40 h 289"/>
              <a:gd name="T6" fmla="*/ 93 w 289"/>
              <a:gd name="T7" fmla="*/ 10 h 289"/>
              <a:gd name="T8" fmla="*/ 149 w 289"/>
              <a:gd name="T9" fmla="*/ 1 h 289"/>
              <a:gd name="T10" fmla="*/ 205 w 289"/>
              <a:gd name="T11" fmla="*/ 14 h 289"/>
              <a:gd name="T12" fmla="*/ 249 w 289"/>
              <a:gd name="T13" fmla="*/ 46 h 289"/>
              <a:gd name="T14" fmla="*/ 279 w 289"/>
              <a:gd name="T15" fmla="*/ 93 h 289"/>
              <a:gd name="T16" fmla="*/ 288 w 289"/>
              <a:gd name="T17" fmla="*/ 149 h 289"/>
              <a:gd name="T18" fmla="*/ 275 w 289"/>
              <a:gd name="T19" fmla="*/ 205 h 289"/>
              <a:gd name="T20" fmla="*/ 243 w 289"/>
              <a:gd name="T21" fmla="*/ 249 h 289"/>
              <a:gd name="T22" fmla="*/ 196 w 289"/>
              <a:gd name="T23" fmla="*/ 279 h 289"/>
              <a:gd name="T24" fmla="*/ 140 w 289"/>
              <a:gd name="T25" fmla="*/ 288 h 289"/>
              <a:gd name="T26" fmla="*/ 84 w 289"/>
              <a:gd name="T27" fmla="*/ 275 h 289"/>
              <a:gd name="T28" fmla="*/ 40 w 289"/>
              <a:gd name="T29" fmla="*/ 243 h 289"/>
              <a:gd name="T30" fmla="*/ 10 w 289"/>
              <a:gd name="T31" fmla="*/ 196 h 289"/>
              <a:gd name="T32" fmla="*/ 57 w 289"/>
              <a:gd name="T33" fmla="*/ 187 h 289"/>
              <a:gd name="T34" fmla="*/ 79 w 289"/>
              <a:gd name="T35" fmla="*/ 216 h 289"/>
              <a:gd name="T36" fmla="*/ 111 w 289"/>
              <a:gd name="T37" fmla="*/ 236 h 289"/>
              <a:gd name="T38" fmla="*/ 149 w 289"/>
              <a:gd name="T39" fmla="*/ 241 h 289"/>
              <a:gd name="T40" fmla="*/ 187 w 289"/>
              <a:gd name="T41" fmla="*/ 232 h 289"/>
              <a:gd name="T42" fmla="*/ 216 w 289"/>
              <a:gd name="T43" fmla="*/ 210 h 289"/>
              <a:gd name="T44" fmla="*/ 236 w 289"/>
              <a:gd name="T45" fmla="*/ 178 h 289"/>
              <a:gd name="T46" fmla="*/ 241 w 289"/>
              <a:gd name="T47" fmla="*/ 140 h 289"/>
              <a:gd name="T48" fmla="*/ 232 w 289"/>
              <a:gd name="T49" fmla="*/ 102 h 289"/>
              <a:gd name="T50" fmla="*/ 210 w 289"/>
              <a:gd name="T51" fmla="*/ 73 h 289"/>
              <a:gd name="T52" fmla="*/ 178 w 289"/>
              <a:gd name="T53" fmla="*/ 53 h 289"/>
              <a:gd name="T54" fmla="*/ 140 w 289"/>
              <a:gd name="T55" fmla="*/ 48 h 289"/>
              <a:gd name="T56" fmla="*/ 102 w 289"/>
              <a:gd name="T57" fmla="*/ 57 h 289"/>
              <a:gd name="T58" fmla="*/ 73 w 289"/>
              <a:gd name="T59" fmla="*/ 79 h 289"/>
              <a:gd name="T60" fmla="*/ 53 w 289"/>
              <a:gd name="T61" fmla="*/ 111 h 289"/>
              <a:gd name="T62" fmla="*/ 48 w 289"/>
              <a:gd name="T63" fmla="*/ 149 h 289"/>
              <a:gd name="T64" fmla="*/ 57 w 289"/>
              <a:gd name="T65" fmla="*/ 1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289">
                <a:moveTo>
                  <a:pt x="1" y="149"/>
                </a:moveTo>
                <a:cubicBezTo>
                  <a:pt x="0" y="146"/>
                  <a:pt x="0" y="143"/>
                  <a:pt x="1" y="140"/>
                </a:cubicBezTo>
                <a:lnTo>
                  <a:pt x="10" y="93"/>
                </a:lnTo>
                <a:cubicBezTo>
                  <a:pt x="11" y="90"/>
                  <a:pt x="12" y="87"/>
                  <a:pt x="14" y="84"/>
                </a:cubicBezTo>
                <a:lnTo>
                  <a:pt x="40" y="46"/>
                </a:lnTo>
                <a:cubicBezTo>
                  <a:pt x="41" y="43"/>
                  <a:pt x="43" y="41"/>
                  <a:pt x="46" y="40"/>
                </a:cubicBezTo>
                <a:lnTo>
                  <a:pt x="84" y="14"/>
                </a:lnTo>
                <a:cubicBezTo>
                  <a:pt x="87" y="12"/>
                  <a:pt x="90" y="11"/>
                  <a:pt x="93" y="10"/>
                </a:cubicBezTo>
                <a:lnTo>
                  <a:pt x="140" y="1"/>
                </a:lnTo>
                <a:cubicBezTo>
                  <a:pt x="143" y="0"/>
                  <a:pt x="146" y="0"/>
                  <a:pt x="149" y="1"/>
                </a:cubicBezTo>
                <a:lnTo>
                  <a:pt x="196" y="10"/>
                </a:lnTo>
                <a:cubicBezTo>
                  <a:pt x="199" y="11"/>
                  <a:pt x="202" y="12"/>
                  <a:pt x="205" y="14"/>
                </a:cubicBezTo>
                <a:lnTo>
                  <a:pt x="243" y="40"/>
                </a:lnTo>
                <a:cubicBezTo>
                  <a:pt x="245" y="41"/>
                  <a:pt x="248" y="43"/>
                  <a:pt x="249" y="46"/>
                </a:cubicBezTo>
                <a:lnTo>
                  <a:pt x="275" y="84"/>
                </a:lnTo>
                <a:cubicBezTo>
                  <a:pt x="277" y="87"/>
                  <a:pt x="278" y="90"/>
                  <a:pt x="279" y="93"/>
                </a:cubicBezTo>
                <a:lnTo>
                  <a:pt x="288" y="140"/>
                </a:lnTo>
                <a:cubicBezTo>
                  <a:pt x="289" y="143"/>
                  <a:pt x="289" y="146"/>
                  <a:pt x="288" y="149"/>
                </a:cubicBezTo>
                <a:lnTo>
                  <a:pt x="279" y="196"/>
                </a:lnTo>
                <a:cubicBezTo>
                  <a:pt x="278" y="199"/>
                  <a:pt x="277" y="202"/>
                  <a:pt x="275" y="205"/>
                </a:cubicBezTo>
                <a:lnTo>
                  <a:pt x="249" y="243"/>
                </a:lnTo>
                <a:cubicBezTo>
                  <a:pt x="248" y="245"/>
                  <a:pt x="245" y="248"/>
                  <a:pt x="243" y="249"/>
                </a:cubicBezTo>
                <a:lnTo>
                  <a:pt x="205" y="275"/>
                </a:lnTo>
                <a:cubicBezTo>
                  <a:pt x="202" y="277"/>
                  <a:pt x="199" y="278"/>
                  <a:pt x="196" y="279"/>
                </a:cubicBezTo>
                <a:lnTo>
                  <a:pt x="149" y="288"/>
                </a:lnTo>
                <a:cubicBezTo>
                  <a:pt x="146" y="289"/>
                  <a:pt x="143" y="289"/>
                  <a:pt x="140" y="288"/>
                </a:cubicBezTo>
                <a:lnTo>
                  <a:pt x="93" y="279"/>
                </a:lnTo>
                <a:cubicBezTo>
                  <a:pt x="90" y="278"/>
                  <a:pt x="87" y="277"/>
                  <a:pt x="84" y="275"/>
                </a:cubicBezTo>
                <a:lnTo>
                  <a:pt x="46" y="249"/>
                </a:lnTo>
                <a:cubicBezTo>
                  <a:pt x="43" y="248"/>
                  <a:pt x="41" y="245"/>
                  <a:pt x="40" y="243"/>
                </a:cubicBezTo>
                <a:lnTo>
                  <a:pt x="14" y="205"/>
                </a:lnTo>
                <a:cubicBezTo>
                  <a:pt x="12" y="202"/>
                  <a:pt x="11" y="199"/>
                  <a:pt x="10" y="196"/>
                </a:cubicBezTo>
                <a:lnTo>
                  <a:pt x="1" y="149"/>
                </a:lnTo>
                <a:close/>
                <a:moveTo>
                  <a:pt x="57" y="187"/>
                </a:moveTo>
                <a:lnTo>
                  <a:pt x="53" y="178"/>
                </a:lnTo>
                <a:lnTo>
                  <a:pt x="79" y="216"/>
                </a:lnTo>
                <a:lnTo>
                  <a:pt x="73" y="210"/>
                </a:lnTo>
                <a:lnTo>
                  <a:pt x="111" y="236"/>
                </a:lnTo>
                <a:lnTo>
                  <a:pt x="102" y="232"/>
                </a:lnTo>
                <a:lnTo>
                  <a:pt x="149" y="241"/>
                </a:lnTo>
                <a:lnTo>
                  <a:pt x="140" y="241"/>
                </a:lnTo>
                <a:lnTo>
                  <a:pt x="187" y="232"/>
                </a:lnTo>
                <a:lnTo>
                  <a:pt x="178" y="236"/>
                </a:lnTo>
                <a:lnTo>
                  <a:pt x="216" y="210"/>
                </a:lnTo>
                <a:lnTo>
                  <a:pt x="210" y="216"/>
                </a:lnTo>
                <a:lnTo>
                  <a:pt x="236" y="178"/>
                </a:lnTo>
                <a:lnTo>
                  <a:pt x="232" y="187"/>
                </a:lnTo>
                <a:lnTo>
                  <a:pt x="241" y="140"/>
                </a:lnTo>
                <a:lnTo>
                  <a:pt x="241" y="149"/>
                </a:lnTo>
                <a:lnTo>
                  <a:pt x="232" y="102"/>
                </a:lnTo>
                <a:lnTo>
                  <a:pt x="236" y="111"/>
                </a:lnTo>
                <a:lnTo>
                  <a:pt x="210" y="73"/>
                </a:lnTo>
                <a:lnTo>
                  <a:pt x="216" y="79"/>
                </a:lnTo>
                <a:lnTo>
                  <a:pt x="178" y="53"/>
                </a:lnTo>
                <a:lnTo>
                  <a:pt x="187" y="57"/>
                </a:lnTo>
                <a:lnTo>
                  <a:pt x="140" y="48"/>
                </a:lnTo>
                <a:lnTo>
                  <a:pt x="149" y="48"/>
                </a:lnTo>
                <a:lnTo>
                  <a:pt x="102" y="57"/>
                </a:lnTo>
                <a:lnTo>
                  <a:pt x="111" y="53"/>
                </a:lnTo>
                <a:lnTo>
                  <a:pt x="73" y="79"/>
                </a:lnTo>
                <a:lnTo>
                  <a:pt x="79" y="73"/>
                </a:lnTo>
                <a:lnTo>
                  <a:pt x="53" y="111"/>
                </a:lnTo>
                <a:lnTo>
                  <a:pt x="57" y="102"/>
                </a:lnTo>
                <a:lnTo>
                  <a:pt x="48" y="149"/>
                </a:lnTo>
                <a:lnTo>
                  <a:pt x="48" y="140"/>
                </a:lnTo>
                <a:lnTo>
                  <a:pt x="57" y="187"/>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3" name="Freeform 25"/>
          <p:cNvSpPr>
            <a:spLocks/>
          </p:cNvSpPr>
          <p:nvPr/>
        </p:nvSpPr>
        <p:spPr bwMode="auto">
          <a:xfrm>
            <a:off x="1394533" y="3228182"/>
            <a:ext cx="142875" cy="142875"/>
          </a:xfrm>
          <a:custGeom>
            <a:avLst/>
            <a:gdLst>
              <a:gd name="T0" fmla="*/ 0 w 240"/>
              <a:gd name="T1" fmla="*/ 120 h 240"/>
              <a:gd name="T2" fmla="*/ 120 w 240"/>
              <a:gd name="T3" fmla="*/ 0 h 240"/>
              <a:gd name="T4" fmla="*/ 120 w 240"/>
              <a:gd name="T5" fmla="*/ 0 h 240"/>
              <a:gd name="T6" fmla="*/ 120 w 240"/>
              <a:gd name="T7" fmla="*/ 0 h 240"/>
              <a:gd name="T8" fmla="*/ 240 w 240"/>
              <a:gd name="T9" fmla="*/ 120 h 240"/>
              <a:gd name="T10" fmla="*/ 240 w 240"/>
              <a:gd name="T11" fmla="*/ 120 h 240"/>
              <a:gd name="T12" fmla="*/ 240 w 240"/>
              <a:gd name="T13" fmla="*/ 120 h 240"/>
              <a:gd name="T14" fmla="*/ 120 w 240"/>
              <a:gd name="T15" fmla="*/ 240 h 240"/>
              <a:gd name="T16" fmla="*/ 120 w 240"/>
              <a:gd name="T17" fmla="*/ 240 h 240"/>
              <a:gd name="T18" fmla="*/ 120 w 240"/>
              <a:gd name="T19" fmla="*/ 240 h 240"/>
              <a:gd name="T20" fmla="*/ 0 w 240"/>
              <a:gd name="T21" fmla="*/ 120 h 240"/>
              <a:gd name="T22" fmla="*/ 0 w 240"/>
              <a:gd name="T23"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0">
                <a:moveTo>
                  <a:pt x="0" y="120"/>
                </a:moveTo>
                <a:cubicBezTo>
                  <a:pt x="0" y="54"/>
                  <a:pt x="54" y="0"/>
                  <a:pt x="120" y="0"/>
                </a:cubicBezTo>
                <a:cubicBezTo>
                  <a:pt x="120" y="0"/>
                  <a:pt x="120" y="0"/>
                  <a:pt x="120" y="0"/>
                </a:cubicBezTo>
                <a:lnTo>
                  <a:pt x="120" y="0"/>
                </a:lnTo>
                <a:cubicBezTo>
                  <a:pt x="187" y="0"/>
                  <a:pt x="240" y="54"/>
                  <a:pt x="240" y="120"/>
                </a:cubicBezTo>
                <a:cubicBezTo>
                  <a:pt x="240" y="120"/>
                  <a:pt x="240" y="120"/>
                  <a:pt x="240" y="120"/>
                </a:cubicBezTo>
                <a:lnTo>
                  <a:pt x="240" y="120"/>
                </a:lnTo>
                <a:cubicBezTo>
                  <a:pt x="240" y="187"/>
                  <a:pt x="187" y="240"/>
                  <a:pt x="120" y="240"/>
                </a:cubicBezTo>
                <a:cubicBezTo>
                  <a:pt x="120" y="240"/>
                  <a:pt x="120" y="240"/>
                  <a:pt x="120" y="240"/>
                </a:cubicBezTo>
                <a:lnTo>
                  <a:pt x="120" y="240"/>
                </a:lnTo>
                <a:cubicBezTo>
                  <a:pt x="54" y="240"/>
                  <a:pt x="0" y="187"/>
                  <a:pt x="0" y="120"/>
                </a:cubicBezTo>
                <a:cubicBezTo>
                  <a:pt x="0" y="120"/>
                  <a:pt x="0" y="120"/>
                  <a:pt x="0" y="12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4" name="Freeform 26"/>
          <p:cNvSpPr>
            <a:spLocks noEditPoints="1"/>
          </p:cNvSpPr>
          <p:nvPr/>
        </p:nvSpPr>
        <p:spPr bwMode="auto">
          <a:xfrm>
            <a:off x="1380246" y="3213894"/>
            <a:ext cx="171450" cy="171450"/>
          </a:xfrm>
          <a:custGeom>
            <a:avLst/>
            <a:gdLst>
              <a:gd name="T0" fmla="*/ 1 w 289"/>
              <a:gd name="T1" fmla="*/ 140 h 289"/>
              <a:gd name="T2" fmla="*/ 14 w 289"/>
              <a:gd name="T3" fmla="*/ 84 h 289"/>
              <a:gd name="T4" fmla="*/ 46 w 289"/>
              <a:gd name="T5" fmla="*/ 40 h 289"/>
              <a:gd name="T6" fmla="*/ 93 w 289"/>
              <a:gd name="T7" fmla="*/ 10 h 289"/>
              <a:gd name="T8" fmla="*/ 149 w 289"/>
              <a:gd name="T9" fmla="*/ 1 h 289"/>
              <a:gd name="T10" fmla="*/ 205 w 289"/>
              <a:gd name="T11" fmla="*/ 14 h 289"/>
              <a:gd name="T12" fmla="*/ 249 w 289"/>
              <a:gd name="T13" fmla="*/ 46 h 289"/>
              <a:gd name="T14" fmla="*/ 279 w 289"/>
              <a:gd name="T15" fmla="*/ 93 h 289"/>
              <a:gd name="T16" fmla="*/ 288 w 289"/>
              <a:gd name="T17" fmla="*/ 149 h 289"/>
              <a:gd name="T18" fmla="*/ 275 w 289"/>
              <a:gd name="T19" fmla="*/ 205 h 289"/>
              <a:gd name="T20" fmla="*/ 243 w 289"/>
              <a:gd name="T21" fmla="*/ 249 h 289"/>
              <a:gd name="T22" fmla="*/ 196 w 289"/>
              <a:gd name="T23" fmla="*/ 279 h 289"/>
              <a:gd name="T24" fmla="*/ 140 w 289"/>
              <a:gd name="T25" fmla="*/ 288 h 289"/>
              <a:gd name="T26" fmla="*/ 84 w 289"/>
              <a:gd name="T27" fmla="*/ 275 h 289"/>
              <a:gd name="T28" fmla="*/ 40 w 289"/>
              <a:gd name="T29" fmla="*/ 243 h 289"/>
              <a:gd name="T30" fmla="*/ 10 w 289"/>
              <a:gd name="T31" fmla="*/ 196 h 289"/>
              <a:gd name="T32" fmla="*/ 57 w 289"/>
              <a:gd name="T33" fmla="*/ 187 h 289"/>
              <a:gd name="T34" fmla="*/ 79 w 289"/>
              <a:gd name="T35" fmla="*/ 216 h 289"/>
              <a:gd name="T36" fmla="*/ 111 w 289"/>
              <a:gd name="T37" fmla="*/ 236 h 289"/>
              <a:gd name="T38" fmla="*/ 149 w 289"/>
              <a:gd name="T39" fmla="*/ 241 h 289"/>
              <a:gd name="T40" fmla="*/ 187 w 289"/>
              <a:gd name="T41" fmla="*/ 232 h 289"/>
              <a:gd name="T42" fmla="*/ 216 w 289"/>
              <a:gd name="T43" fmla="*/ 210 h 289"/>
              <a:gd name="T44" fmla="*/ 236 w 289"/>
              <a:gd name="T45" fmla="*/ 178 h 289"/>
              <a:gd name="T46" fmla="*/ 241 w 289"/>
              <a:gd name="T47" fmla="*/ 140 h 289"/>
              <a:gd name="T48" fmla="*/ 232 w 289"/>
              <a:gd name="T49" fmla="*/ 102 h 289"/>
              <a:gd name="T50" fmla="*/ 210 w 289"/>
              <a:gd name="T51" fmla="*/ 73 h 289"/>
              <a:gd name="T52" fmla="*/ 178 w 289"/>
              <a:gd name="T53" fmla="*/ 53 h 289"/>
              <a:gd name="T54" fmla="*/ 140 w 289"/>
              <a:gd name="T55" fmla="*/ 48 h 289"/>
              <a:gd name="T56" fmla="*/ 102 w 289"/>
              <a:gd name="T57" fmla="*/ 57 h 289"/>
              <a:gd name="T58" fmla="*/ 73 w 289"/>
              <a:gd name="T59" fmla="*/ 79 h 289"/>
              <a:gd name="T60" fmla="*/ 53 w 289"/>
              <a:gd name="T61" fmla="*/ 111 h 289"/>
              <a:gd name="T62" fmla="*/ 48 w 289"/>
              <a:gd name="T63" fmla="*/ 149 h 289"/>
              <a:gd name="T64" fmla="*/ 57 w 289"/>
              <a:gd name="T65" fmla="*/ 1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289">
                <a:moveTo>
                  <a:pt x="1" y="149"/>
                </a:moveTo>
                <a:cubicBezTo>
                  <a:pt x="0" y="146"/>
                  <a:pt x="0" y="143"/>
                  <a:pt x="1" y="140"/>
                </a:cubicBezTo>
                <a:lnTo>
                  <a:pt x="10" y="93"/>
                </a:lnTo>
                <a:cubicBezTo>
                  <a:pt x="11" y="90"/>
                  <a:pt x="12" y="87"/>
                  <a:pt x="14" y="84"/>
                </a:cubicBezTo>
                <a:lnTo>
                  <a:pt x="40" y="46"/>
                </a:lnTo>
                <a:cubicBezTo>
                  <a:pt x="41" y="43"/>
                  <a:pt x="43" y="41"/>
                  <a:pt x="46" y="40"/>
                </a:cubicBezTo>
                <a:lnTo>
                  <a:pt x="84" y="14"/>
                </a:lnTo>
                <a:cubicBezTo>
                  <a:pt x="87" y="12"/>
                  <a:pt x="90" y="11"/>
                  <a:pt x="93" y="10"/>
                </a:cubicBezTo>
                <a:lnTo>
                  <a:pt x="140" y="1"/>
                </a:lnTo>
                <a:cubicBezTo>
                  <a:pt x="143" y="0"/>
                  <a:pt x="146" y="0"/>
                  <a:pt x="149" y="1"/>
                </a:cubicBezTo>
                <a:lnTo>
                  <a:pt x="196" y="10"/>
                </a:lnTo>
                <a:cubicBezTo>
                  <a:pt x="199" y="11"/>
                  <a:pt x="202" y="12"/>
                  <a:pt x="205" y="14"/>
                </a:cubicBezTo>
                <a:lnTo>
                  <a:pt x="243" y="40"/>
                </a:lnTo>
                <a:cubicBezTo>
                  <a:pt x="245" y="41"/>
                  <a:pt x="248" y="43"/>
                  <a:pt x="249" y="46"/>
                </a:cubicBezTo>
                <a:lnTo>
                  <a:pt x="275" y="84"/>
                </a:lnTo>
                <a:cubicBezTo>
                  <a:pt x="277" y="87"/>
                  <a:pt x="278" y="90"/>
                  <a:pt x="279" y="93"/>
                </a:cubicBezTo>
                <a:lnTo>
                  <a:pt x="288" y="140"/>
                </a:lnTo>
                <a:cubicBezTo>
                  <a:pt x="289" y="143"/>
                  <a:pt x="289" y="146"/>
                  <a:pt x="288" y="149"/>
                </a:cubicBezTo>
                <a:lnTo>
                  <a:pt x="279" y="196"/>
                </a:lnTo>
                <a:cubicBezTo>
                  <a:pt x="278" y="199"/>
                  <a:pt x="277" y="202"/>
                  <a:pt x="275" y="205"/>
                </a:cubicBezTo>
                <a:lnTo>
                  <a:pt x="249" y="243"/>
                </a:lnTo>
                <a:cubicBezTo>
                  <a:pt x="248" y="245"/>
                  <a:pt x="245" y="248"/>
                  <a:pt x="243" y="249"/>
                </a:cubicBezTo>
                <a:lnTo>
                  <a:pt x="205" y="275"/>
                </a:lnTo>
                <a:cubicBezTo>
                  <a:pt x="202" y="277"/>
                  <a:pt x="199" y="278"/>
                  <a:pt x="196" y="279"/>
                </a:cubicBezTo>
                <a:lnTo>
                  <a:pt x="149" y="288"/>
                </a:lnTo>
                <a:cubicBezTo>
                  <a:pt x="146" y="289"/>
                  <a:pt x="143" y="289"/>
                  <a:pt x="140" y="288"/>
                </a:cubicBezTo>
                <a:lnTo>
                  <a:pt x="93" y="279"/>
                </a:lnTo>
                <a:cubicBezTo>
                  <a:pt x="90" y="278"/>
                  <a:pt x="87" y="277"/>
                  <a:pt x="84" y="275"/>
                </a:cubicBezTo>
                <a:lnTo>
                  <a:pt x="46" y="249"/>
                </a:lnTo>
                <a:cubicBezTo>
                  <a:pt x="43" y="248"/>
                  <a:pt x="41" y="245"/>
                  <a:pt x="40" y="243"/>
                </a:cubicBezTo>
                <a:lnTo>
                  <a:pt x="14" y="205"/>
                </a:lnTo>
                <a:cubicBezTo>
                  <a:pt x="12" y="202"/>
                  <a:pt x="11" y="199"/>
                  <a:pt x="10" y="196"/>
                </a:cubicBezTo>
                <a:lnTo>
                  <a:pt x="1" y="149"/>
                </a:lnTo>
                <a:close/>
                <a:moveTo>
                  <a:pt x="57" y="187"/>
                </a:moveTo>
                <a:lnTo>
                  <a:pt x="53" y="178"/>
                </a:lnTo>
                <a:lnTo>
                  <a:pt x="79" y="216"/>
                </a:lnTo>
                <a:lnTo>
                  <a:pt x="73" y="210"/>
                </a:lnTo>
                <a:lnTo>
                  <a:pt x="111" y="236"/>
                </a:lnTo>
                <a:lnTo>
                  <a:pt x="102" y="232"/>
                </a:lnTo>
                <a:lnTo>
                  <a:pt x="149" y="241"/>
                </a:lnTo>
                <a:lnTo>
                  <a:pt x="140" y="241"/>
                </a:lnTo>
                <a:lnTo>
                  <a:pt x="187" y="232"/>
                </a:lnTo>
                <a:lnTo>
                  <a:pt x="178" y="236"/>
                </a:lnTo>
                <a:lnTo>
                  <a:pt x="216" y="210"/>
                </a:lnTo>
                <a:lnTo>
                  <a:pt x="210" y="216"/>
                </a:lnTo>
                <a:lnTo>
                  <a:pt x="236" y="178"/>
                </a:lnTo>
                <a:lnTo>
                  <a:pt x="232" y="187"/>
                </a:lnTo>
                <a:lnTo>
                  <a:pt x="241" y="140"/>
                </a:lnTo>
                <a:lnTo>
                  <a:pt x="241" y="149"/>
                </a:lnTo>
                <a:lnTo>
                  <a:pt x="232" y="102"/>
                </a:lnTo>
                <a:lnTo>
                  <a:pt x="236" y="111"/>
                </a:lnTo>
                <a:lnTo>
                  <a:pt x="210" y="73"/>
                </a:lnTo>
                <a:lnTo>
                  <a:pt x="216" y="79"/>
                </a:lnTo>
                <a:lnTo>
                  <a:pt x="178" y="53"/>
                </a:lnTo>
                <a:lnTo>
                  <a:pt x="187" y="57"/>
                </a:lnTo>
                <a:lnTo>
                  <a:pt x="140" y="48"/>
                </a:lnTo>
                <a:lnTo>
                  <a:pt x="149" y="48"/>
                </a:lnTo>
                <a:lnTo>
                  <a:pt x="102" y="57"/>
                </a:lnTo>
                <a:lnTo>
                  <a:pt x="111" y="53"/>
                </a:lnTo>
                <a:lnTo>
                  <a:pt x="73" y="79"/>
                </a:lnTo>
                <a:lnTo>
                  <a:pt x="79" y="73"/>
                </a:lnTo>
                <a:lnTo>
                  <a:pt x="53" y="111"/>
                </a:lnTo>
                <a:lnTo>
                  <a:pt x="57" y="102"/>
                </a:lnTo>
                <a:lnTo>
                  <a:pt x="48" y="149"/>
                </a:lnTo>
                <a:lnTo>
                  <a:pt x="48" y="140"/>
                </a:lnTo>
                <a:lnTo>
                  <a:pt x="57" y="187"/>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5" name="Freeform 27"/>
          <p:cNvSpPr>
            <a:spLocks/>
          </p:cNvSpPr>
          <p:nvPr/>
        </p:nvSpPr>
        <p:spPr bwMode="auto">
          <a:xfrm>
            <a:off x="1594558" y="3228182"/>
            <a:ext cx="142875" cy="142875"/>
          </a:xfrm>
          <a:custGeom>
            <a:avLst/>
            <a:gdLst>
              <a:gd name="T0" fmla="*/ 0 w 240"/>
              <a:gd name="T1" fmla="*/ 120 h 240"/>
              <a:gd name="T2" fmla="*/ 120 w 240"/>
              <a:gd name="T3" fmla="*/ 0 h 240"/>
              <a:gd name="T4" fmla="*/ 120 w 240"/>
              <a:gd name="T5" fmla="*/ 0 h 240"/>
              <a:gd name="T6" fmla="*/ 120 w 240"/>
              <a:gd name="T7" fmla="*/ 0 h 240"/>
              <a:gd name="T8" fmla="*/ 240 w 240"/>
              <a:gd name="T9" fmla="*/ 120 h 240"/>
              <a:gd name="T10" fmla="*/ 240 w 240"/>
              <a:gd name="T11" fmla="*/ 120 h 240"/>
              <a:gd name="T12" fmla="*/ 240 w 240"/>
              <a:gd name="T13" fmla="*/ 120 h 240"/>
              <a:gd name="T14" fmla="*/ 120 w 240"/>
              <a:gd name="T15" fmla="*/ 240 h 240"/>
              <a:gd name="T16" fmla="*/ 120 w 240"/>
              <a:gd name="T17" fmla="*/ 240 h 240"/>
              <a:gd name="T18" fmla="*/ 120 w 240"/>
              <a:gd name="T19" fmla="*/ 240 h 240"/>
              <a:gd name="T20" fmla="*/ 0 w 240"/>
              <a:gd name="T21" fmla="*/ 120 h 240"/>
              <a:gd name="T22" fmla="*/ 0 w 240"/>
              <a:gd name="T23"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0">
                <a:moveTo>
                  <a:pt x="0" y="120"/>
                </a:moveTo>
                <a:cubicBezTo>
                  <a:pt x="0" y="54"/>
                  <a:pt x="54" y="0"/>
                  <a:pt x="120" y="0"/>
                </a:cubicBezTo>
                <a:cubicBezTo>
                  <a:pt x="120" y="0"/>
                  <a:pt x="120" y="0"/>
                  <a:pt x="120" y="0"/>
                </a:cubicBezTo>
                <a:lnTo>
                  <a:pt x="120" y="0"/>
                </a:lnTo>
                <a:cubicBezTo>
                  <a:pt x="187" y="0"/>
                  <a:pt x="240" y="54"/>
                  <a:pt x="240" y="120"/>
                </a:cubicBezTo>
                <a:cubicBezTo>
                  <a:pt x="240" y="120"/>
                  <a:pt x="240" y="120"/>
                  <a:pt x="240" y="120"/>
                </a:cubicBezTo>
                <a:lnTo>
                  <a:pt x="240" y="120"/>
                </a:lnTo>
                <a:cubicBezTo>
                  <a:pt x="240" y="187"/>
                  <a:pt x="187" y="240"/>
                  <a:pt x="120" y="240"/>
                </a:cubicBezTo>
                <a:cubicBezTo>
                  <a:pt x="120" y="240"/>
                  <a:pt x="120" y="240"/>
                  <a:pt x="120" y="240"/>
                </a:cubicBezTo>
                <a:lnTo>
                  <a:pt x="120" y="240"/>
                </a:lnTo>
                <a:cubicBezTo>
                  <a:pt x="54" y="240"/>
                  <a:pt x="0" y="187"/>
                  <a:pt x="0" y="120"/>
                </a:cubicBezTo>
                <a:cubicBezTo>
                  <a:pt x="0" y="120"/>
                  <a:pt x="0" y="120"/>
                  <a:pt x="0" y="12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6" name="Freeform 28"/>
          <p:cNvSpPr>
            <a:spLocks noEditPoints="1"/>
          </p:cNvSpPr>
          <p:nvPr/>
        </p:nvSpPr>
        <p:spPr bwMode="auto">
          <a:xfrm>
            <a:off x="1580271" y="3213894"/>
            <a:ext cx="171450" cy="171450"/>
          </a:xfrm>
          <a:custGeom>
            <a:avLst/>
            <a:gdLst>
              <a:gd name="T0" fmla="*/ 1 w 289"/>
              <a:gd name="T1" fmla="*/ 140 h 289"/>
              <a:gd name="T2" fmla="*/ 14 w 289"/>
              <a:gd name="T3" fmla="*/ 84 h 289"/>
              <a:gd name="T4" fmla="*/ 46 w 289"/>
              <a:gd name="T5" fmla="*/ 40 h 289"/>
              <a:gd name="T6" fmla="*/ 93 w 289"/>
              <a:gd name="T7" fmla="*/ 10 h 289"/>
              <a:gd name="T8" fmla="*/ 149 w 289"/>
              <a:gd name="T9" fmla="*/ 1 h 289"/>
              <a:gd name="T10" fmla="*/ 205 w 289"/>
              <a:gd name="T11" fmla="*/ 14 h 289"/>
              <a:gd name="T12" fmla="*/ 249 w 289"/>
              <a:gd name="T13" fmla="*/ 46 h 289"/>
              <a:gd name="T14" fmla="*/ 279 w 289"/>
              <a:gd name="T15" fmla="*/ 93 h 289"/>
              <a:gd name="T16" fmla="*/ 288 w 289"/>
              <a:gd name="T17" fmla="*/ 149 h 289"/>
              <a:gd name="T18" fmla="*/ 275 w 289"/>
              <a:gd name="T19" fmla="*/ 205 h 289"/>
              <a:gd name="T20" fmla="*/ 243 w 289"/>
              <a:gd name="T21" fmla="*/ 249 h 289"/>
              <a:gd name="T22" fmla="*/ 196 w 289"/>
              <a:gd name="T23" fmla="*/ 279 h 289"/>
              <a:gd name="T24" fmla="*/ 140 w 289"/>
              <a:gd name="T25" fmla="*/ 288 h 289"/>
              <a:gd name="T26" fmla="*/ 84 w 289"/>
              <a:gd name="T27" fmla="*/ 275 h 289"/>
              <a:gd name="T28" fmla="*/ 40 w 289"/>
              <a:gd name="T29" fmla="*/ 243 h 289"/>
              <a:gd name="T30" fmla="*/ 10 w 289"/>
              <a:gd name="T31" fmla="*/ 196 h 289"/>
              <a:gd name="T32" fmla="*/ 57 w 289"/>
              <a:gd name="T33" fmla="*/ 187 h 289"/>
              <a:gd name="T34" fmla="*/ 79 w 289"/>
              <a:gd name="T35" fmla="*/ 216 h 289"/>
              <a:gd name="T36" fmla="*/ 111 w 289"/>
              <a:gd name="T37" fmla="*/ 236 h 289"/>
              <a:gd name="T38" fmla="*/ 149 w 289"/>
              <a:gd name="T39" fmla="*/ 241 h 289"/>
              <a:gd name="T40" fmla="*/ 187 w 289"/>
              <a:gd name="T41" fmla="*/ 232 h 289"/>
              <a:gd name="T42" fmla="*/ 216 w 289"/>
              <a:gd name="T43" fmla="*/ 210 h 289"/>
              <a:gd name="T44" fmla="*/ 236 w 289"/>
              <a:gd name="T45" fmla="*/ 178 h 289"/>
              <a:gd name="T46" fmla="*/ 241 w 289"/>
              <a:gd name="T47" fmla="*/ 140 h 289"/>
              <a:gd name="T48" fmla="*/ 232 w 289"/>
              <a:gd name="T49" fmla="*/ 102 h 289"/>
              <a:gd name="T50" fmla="*/ 210 w 289"/>
              <a:gd name="T51" fmla="*/ 73 h 289"/>
              <a:gd name="T52" fmla="*/ 178 w 289"/>
              <a:gd name="T53" fmla="*/ 53 h 289"/>
              <a:gd name="T54" fmla="*/ 140 w 289"/>
              <a:gd name="T55" fmla="*/ 48 h 289"/>
              <a:gd name="T56" fmla="*/ 102 w 289"/>
              <a:gd name="T57" fmla="*/ 57 h 289"/>
              <a:gd name="T58" fmla="*/ 73 w 289"/>
              <a:gd name="T59" fmla="*/ 79 h 289"/>
              <a:gd name="T60" fmla="*/ 53 w 289"/>
              <a:gd name="T61" fmla="*/ 111 h 289"/>
              <a:gd name="T62" fmla="*/ 48 w 289"/>
              <a:gd name="T63" fmla="*/ 149 h 289"/>
              <a:gd name="T64" fmla="*/ 57 w 289"/>
              <a:gd name="T65" fmla="*/ 18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289">
                <a:moveTo>
                  <a:pt x="1" y="149"/>
                </a:moveTo>
                <a:cubicBezTo>
                  <a:pt x="0" y="146"/>
                  <a:pt x="0" y="143"/>
                  <a:pt x="1" y="140"/>
                </a:cubicBezTo>
                <a:lnTo>
                  <a:pt x="10" y="93"/>
                </a:lnTo>
                <a:cubicBezTo>
                  <a:pt x="11" y="90"/>
                  <a:pt x="12" y="87"/>
                  <a:pt x="14" y="84"/>
                </a:cubicBezTo>
                <a:lnTo>
                  <a:pt x="40" y="46"/>
                </a:lnTo>
                <a:cubicBezTo>
                  <a:pt x="41" y="43"/>
                  <a:pt x="43" y="41"/>
                  <a:pt x="46" y="40"/>
                </a:cubicBezTo>
                <a:lnTo>
                  <a:pt x="84" y="14"/>
                </a:lnTo>
                <a:cubicBezTo>
                  <a:pt x="87" y="12"/>
                  <a:pt x="90" y="11"/>
                  <a:pt x="93" y="10"/>
                </a:cubicBezTo>
                <a:lnTo>
                  <a:pt x="140" y="1"/>
                </a:lnTo>
                <a:cubicBezTo>
                  <a:pt x="143" y="0"/>
                  <a:pt x="146" y="0"/>
                  <a:pt x="149" y="1"/>
                </a:cubicBezTo>
                <a:lnTo>
                  <a:pt x="196" y="10"/>
                </a:lnTo>
                <a:cubicBezTo>
                  <a:pt x="199" y="11"/>
                  <a:pt x="202" y="12"/>
                  <a:pt x="205" y="14"/>
                </a:cubicBezTo>
                <a:lnTo>
                  <a:pt x="243" y="40"/>
                </a:lnTo>
                <a:cubicBezTo>
                  <a:pt x="245" y="41"/>
                  <a:pt x="248" y="43"/>
                  <a:pt x="249" y="46"/>
                </a:cubicBezTo>
                <a:lnTo>
                  <a:pt x="275" y="84"/>
                </a:lnTo>
                <a:cubicBezTo>
                  <a:pt x="277" y="87"/>
                  <a:pt x="278" y="90"/>
                  <a:pt x="279" y="93"/>
                </a:cubicBezTo>
                <a:lnTo>
                  <a:pt x="288" y="140"/>
                </a:lnTo>
                <a:cubicBezTo>
                  <a:pt x="289" y="143"/>
                  <a:pt x="289" y="146"/>
                  <a:pt x="288" y="149"/>
                </a:cubicBezTo>
                <a:lnTo>
                  <a:pt x="279" y="196"/>
                </a:lnTo>
                <a:cubicBezTo>
                  <a:pt x="278" y="199"/>
                  <a:pt x="277" y="202"/>
                  <a:pt x="275" y="205"/>
                </a:cubicBezTo>
                <a:lnTo>
                  <a:pt x="249" y="243"/>
                </a:lnTo>
                <a:cubicBezTo>
                  <a:pt x="248" y="245"/>
                  <a:pt x="245" y="248"/>
                  <a:pt x="243" y="249"/>
                </a:cubicBezTo>
                <a:lnTo>
                  <a:pt x="205" y="275"/>
                </a:lnTo>
                <a:cubicBezTo>
                  <a:pt x="202" y="277"/>
                  <a:pt x="199" y="278"/>
                  <a:pt x="196" y="279"/>
                </a:cubicBezTo>
                <a:lnTo>
                  <a:pt x="149" y="288"/>
                </a:lnTo>
                <a:cubicBezTo>
                  <a:pt x="146" y="289"/>
                  <a:pt x="143" y="289"/>
                  <a:pt x="140" y="288"/>
                </a:cubicBezTo>
                <a:lnTo>
                  <a:pt x="93" y="279"/>
                </a:lnTo>
                <a:cubicBezTo>
                  <a:pt x="90" y="278"/>
                  <a:pt x="87" y="277"/>
                  <a:pt x="84" y="275"/>
                </a:cubicBezTo>
                <a:lnTo>
                  <a:pt x="46" y="249"/>
                </a:lnTo>
                <a:cubicBezTo>
                  <a:pt x="43" y="248"/>
                  <a:pt x="41" y="245"/>
                  <a:pt x="40" y="243"/>
                </a:cubicBezTo>
                <a:lnTo>
                  <a:pt x="14" y="205"/>
                </a:lnTo>
                <a:cubicBezTo>
                  <a:pt x="12" y="202"/>
                  <a:pt x="11" y="199"/>
                  <a:pt x="10" y="196"/>
                </a:cubicBezTo>
                <a:lnTo>
                  <a:pt x="1" y="149"/>
                </a:lnTo>
                <a:close/>
                <a:moveTo>
                  <a:pt x="57" y="187"/>
                </a:moveTo>
                <a:lnTo>
                  <a:pt x="53" y="178"/>
                </a:lnTo>
                <a:lnTo>
                  <a:pt x="79" y="216"/>
                </a:lnTo>
                <a:lnTo>
                  <a:pt x="73" y="210"/>
                </a:lnTo>
                <a:lnTo>
                  <a:pt x="111" y="236"/>
                </a:lnTo>
                <a:lnTo>
                  <a:pt x="102" y="232"/>
                </a:lnTo>
                <a:lnTo>
                  <a:pt x="149" y="241"/>
                </a:lnTo>
                <a:lnTo>
                  <a:pt x="140" y="241"/>
                </a:lnTo>
                <a:lnTo>
                  <a:pt x="187" y="232"/>
                </a:lnTo>
                <a:lnTo>
                  <a:pt x="178" y="236"/>
                </a:lnTo>
                <a:lnTo>
                  <a:pt x="216" y="210"/>
                </a:lnTo>
                <a:lnTo>
                  <a:pt x="210" y="216"/>
                </a:lnTo>
                <a:lnTo>
                  <a:pt x="236" y="178"/>
                </a:lnTo>
                <a:lnTo>
                  <a:pt x="232" y="187"/>
                </a:lnTo>
                <a:lnTo>
                  <a:pt x="241" y="140"/>
                </a:lnTo>
                <a:lnTo>
                  <a:pt x="241" y="149"/>
                </a:lnTo>
                <a:lnTo>
                  <a:pt x="232" y="102"/>
                </a:lnTo>
                <a:lnTo>
                  <a:pt x="236" y="111"/>
                </a:lnTo>
                <a:lnTo>
                  <a:pt x="210" y="73"/>
                </a:lnTo>
                <a:lnTo>
                  <a:pt x="216" y="79"/>
                </a:lnTo>
                <a:lnTo>
                  <a:pt x="178" y="53"/>
                </a:lnTo>
                <a:lnTo>
                  <a:pt x="187" y="57"/>
                </a:lnTo>
                <a:lnTo>
                  <a:pt x="140" y="48"/>
                </a:lnTo>
                <a:lnTo>
                  <a:pt x="149" y="48"/>
                </a:lnTo>
                <a:lnTo>
                  <a:pt x="102" y="57"/>
                </a:lnTo>
                <a:lnTo>
                  <a:pt x="111" y="53"/>
                </a:lnTo>
                <a:lnTo>
                  <a:pt x="73" y="79"/>
                </a:lnTo>
                <a:lnTo>
                  <a:pt x="79" y="73"/>
                </a:lnTo>
                <a:lnTo>
                  <a:pt x="53" y="111"/>
                </a:lnTo>
                <a:lnTo>
                  <a:pt x="57" y="102"/>
                </a:lnTo>
                <a:lnTo>
                  <a:pt x="48" y="149"/>
                </a:lnTo>
                <a:lnTo>
                  <a:pt x="48" y="140"/>
                </a:lnTo>
                <a:lnTo>
                  <a:pt x="57" y="187"/>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7" name="Freeform 29"/>
          <p:cNvSpPr>
            <a:spLocks/>
          </p:cNvSpPr>
          <p:nvPr/>
        </p:nvSpPr>
        <p:spPr bwMode="auto">
          <a:xfrm>
            <a:off x="1015121" y="3399632"/>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8" name="Freeform 30"/>
          <p:cNvSpPr>
            <a:spLocks noEditPoints="1"/>
          </p:cNvSpPr>
          <p:nvPr/>
        </p:nvSpPr>
        <p:spPr bwMode="auto">
          <a:xfrm>
            <a:off x="1000833" y="3385344"/>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89" name="Freeform 31"/>
          <p:cNvSpPr>
            <a:spLocks/>
          </p:cNvSpPr>
          <p:nvPr/>
        </p:nvSpPr>
        <p:spPr bwMode="auto">
          <a:xfrm>
            <a:off x="1205621" y="3399632"/>
            <a:ext cx="141288"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0" name="Freeform 32"/>
          <p:cNvSpPr>
            <a:spLocks noEditPoints="1"/>
          </p:cNvSpPr>
          <p:nvPr/>
        </p:nvSpPr>
        <p:spPr bwMode="auto">
          <a:xfrm>
            <a:off x="1191333" y="3385344"/>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1" name="Freeform 33"/>
          <p:cNvSpPr>
            <a:spLocks/>
          </p:cNvSpPr>
          <p:nvPr/>
        </p:nvSpPr>
        <p:spPr bwMode="auto">
          <a:xfrm>
            <a:off x="1404058" y="3399632"/>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2" name="Freeform 34"/>
          <p:cNvSpPr>
            <a:spLocks noEditPoints="1"/>
          </p:cNvSpPr>
          <p:nvPr/>
        </p:nvSpPr>
        <p:spPr bwMode="auto">
          <a:xfrm>
            <a:off x="1389771" y="3385344"/>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3" name="Freeform 35"/>
          <p:cNvSpPr>
            <a:spLocks/>
          </p:cNvSpPr>
          <p:nvPr/>
        </p:nvSpPr>
        <p:spPr bwMode="auto">
          <a:xfrm>
            <a:off x="1594558" y="3399632"/>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4" name="Freeform 36"/>
          <p:cNvSpPr>
            <a:spLocks noEditPoints="1"/>
          </p:cNvSpPr>
          <p:nvPr/>
        </p:nvSpPr>
        <p:spPr bwMode="auto">
          <a:xfrm>
            <a:off x="1580271" y="3385344"/>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5" name="Freeform 37"/>
          <p:cNvSpPr>
            <a:spLocks/>
          </p:cNvSpPr>
          <p:nvPr/>
        </p:nvSpPr>
        <p:spPr bwMode="auto">
          <a:xfrm>
            <a:off x="1015121" y="3580607"/>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6" name="Freeform 38"/>
          <p:cNvSpPr>
            <a:spLocks noEditPoints="1"/>
          </p:cNvSpPr>
          <p:nvPr/>
        </p:nvSpPr>
        <p:spPr bwMode="auto">
          <a:xfrm>
            <a:off x="1000833" y="3566319"/>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7" name="Freeform 39"/>
          <p:cNvSpPr>
            <a:spLocks/>
          </p:cNvSpPr>
          <p:nvPr/>
        </p:nvSpPr>
        <p:spPr bwMode="auto">
          <a:xfrm>
            <a:off x="1215146" y="3580607"/>
            <a:ext cx="141288"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8" name="Freeform 40"/>
          <p:cNvSpPr>
            <a:spLocks noEditPoints="1"/>
          </p:cNvSpPr>
          <p:nvPr/>
        </p:nvSpPr>
        <p:spPr bwMode="auto">
          <a:xfrm>
            <a:off x="1200858" y="3566319"/>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99" name="Freeform 41"/>
          <p:cNvSpPr>
            <a:spLocks/>
          </p:cNvSpPr>
          <p:nvPr/>
        </p:nvSpPr>
        <p:spPr bwMode="auto">
          <a:xfrm>
            <a:off x="1404058" y="3580607"/>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0" name="Freeform 42"/>
          <p:cNvSpPr>
            <a:spLocks noEditPoints="1"/>
          </p:cNvSpPr>
          <p:nvPr/>
        </p:nvSpPr>
        <p:spPr bwMode="auto">
          <a:xfrm>
            <a:off x="1389771" y="3566319"/>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1" name="Freeform 43"/>
          <p:cNvSpPr>
            <a:spLocks/>
          </p:cNvSpPr>
          <p:nvPr/>
        </p:nvSpPr>
        <p:spPr bwMode="auto">
          <a:xfrm>
            <a:off x="1594558" y="3580607"/>
            <a:ext cx="142875" cy="152400"/>
          </a:xfrm>
          <a:custGeom>
            <a:avLst/>
            <a:gdLst>
              <a:gd name="T0" fmla="*/ 0 w 240"/>
              <a:gd name="T1" fmla="*/ 128 h 256"/>
              <a:gd name="T2" fmla="*/ 120 w 240"/>
              <a:gd name="T3" fmla="*/ 0 h 256"/>
              <a:gd name="T4" fmla="*/ 120 w 240"/>
              <a:gd name="T5" fmla="*/ 0 h 256"/>
              <a:gd name="T6" fmla="*/ 120 w 240"/>
              <a:gd name="T7" fmla="*/ 0 h 256"/>
              <a:gd name="T8" fmla="*/ 240 w 240"/>
              <a:gd name="T9" fmla="*/ 128 h 256"/>
              <a:gd name="T10" fmla="*/ 240 w 240"/>
              <a:gd name="T11" fmla="*/ 128 h 256"/>
              <a:gd name="T12" fmla="*/ 240 w 240"/>
              <a:gd name="T13" fmla="*/ 128 h 256"/>
              <a:gd name="T14" fmla="*/ 120 w 240"/>
              <a:gd name="T15" fmla="*/ 256 h 256"/>
              <a:gd name="T16" fmla="*/ 120 w 240"/>
              <a:gd name="T17" fmla="*/ 256 h 256"/>
              <a:gd name="T18" fmla="*/ 120 w 240"/>
              <a:gd name="T19" fmla="*/ 256 h 256"/>
              <a:gd name="T20" fmla="*/ 0 w 240"/>
              <a:gd name="T21" fmla="*/ 128 h 256"/>
              <a:gd name="T22" fmla="*/ 0 w 240"/>
              <a:gd name="T23"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56">
                <a:moveTo>
                  <a:pt x="0" y="128"/>
                </a:moveTo>
                <a:cubicBezTo>
                  <a:pt x="0" y="58"/>
                  <a:pt x="54" y="0"/>
                  <a:pt x="120" y="0"/>
                </a:cubicBezTo>
                <a:cubicBezTo>
                  <a:pt x="120" y="0"/>
                  <a:pt x="120" y="0"/>
                  <a:pt x="120" y="0"/>
                </a:cubicBezTo>
                <a:lnTo>
                  <a:pt x="120" y="0"/>
                </a:lnTo>
                <a:cubicBezTo>
                  <a:pt x="187" y="0"/>
                  <a:pt x="240" y="58"/>
                  <a:pt x="240" y="128"/>
                </a:cubicBezTo>
                <a:cubicBezTo>
                  <a:pt x="240" y="128"/>
                  <a:pt x="240" y="128"/>
                  <a:pt x="240" y="128"/>
                </a:cubicBezTo>
                <a:lnTo>
                  <a:pt x="240" y="128"/>
                </a:lnTo>
                <a:cubicBezTo>
                  <a:pt x="240" y="199"/>
                  <a:pt x="187" y="256"/>
                  <a:pt x="120" y="256"/>
                </a:cubicBezTo>
                <a:cubicBezTo>
                  <a:pt x="120" y="256"/>
                  <a:pt x="120" y="256"/>
                  <a:pt x="120" y="256"/>
                </a:cubicBezTo>
                <a:lnTo>
                  <a:pt x="120" y="256"/>
                </a:lnTo>
                <a:cubicBezTo>
                  <a:pt x="54" y="256"/>
                  <a:pt x="0" y="199"/>
                  <a:pt x="0" y="128"/>
                </a:cubicBezTo>
                <a:cubicBezTo>
                  <a:pt x="0" y="128"/>
                  <a:pt x="0" y="128"/>
                  <a:pt x="0" y="12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2" name="Freeform 44"/>
          <p:cNvSpPr>
            <a:spLocks noEditPoints="1"/>
          </p:cNvSpPr>
          <p:nvPr/>
        </p:nvSpPr>
        <p:spPr bwMode="auto">
          <a:xfrm>
            <a:off x="1580271" y="3566319"/>
            <a:ext cx="171450" cy="180975"/>
          </a:xfrm>
          <a:custGeom>
            <a:avLst/>
            <a:gdLst>
              <a:gd name="T0" fmla="*/ 1 w 289"/>
              <a:gd name="T1" fmla="*/ 148 h 305"/>
              <a:gd name="T2" fmla="*/ 13 w 289"/>
              <a:gd name="T3" fmla="*/ 89 h 305"/>
              <a:gd name="T4" fmla="*/ 45 w 289"/>
              <a:gd name="T5" fmla="*/ 43 h 305"/>
              <a:gd name="T6" fmla="*/ 92 w 289"/>
              <a:gd name="T7" fmla="*/ 11 h 305"/>
              <a:gd name="T8" fmla="*/ 149 w 289"/>
              <a:gd name="T9" fmla="*/ 1 h 305"/>
              <a:gd name="T10" fmla="*/ 206 w 289"/>
              <a:gd name="T11" fmla="*/ 15 h 305"/>
              <a:gd name="T12" fmla="*/ 250 w 289"/>
              <a:gd name="T13" fmla="*/ 49 h 305"/>
              <a:gd name="T14" fmla="*/ 279 w 289"/>
              <a:gd name="T15" fmla="*/ 98 h 305"/>
              <a:gd name="T16" fmla="*/ 288 w 289"/>
              <a:gd name="T17" fmla="*/ 157 h 305"/>
              <a:gd name="T18" fmla="*/ 276 w 289"/>
              <a:gd name="T19" fmla="*/ 215 h 305"/>
              <a:gd name="T20" fmla="*/ 243 w 289"/>
              <a:gd name="T21" fmla="*/ 263 h 305"/>
              <a:gd name="T22" fmla="*/ 196 w 289"/>
              <a:gd name="T23" fmla="*/ 294 h 305"/>
              <a:gd name="T24" fmla="*/ 139 w 289"/>
              <a:gd name="T25" fmla="*/ 304 h 305"/>
              <a:gd name="T26" fmla="*/ 84 w 289"/>
              <a:gd name="T27" fmla="*/ 290 h 305"/>
              <a:gd name="T28" fmla="*/ 39 w 289"/>
              <a:gd name="T29" fmla="*/ 256 h 305"/>
              <a:gd name="T30" fmla="*/ 10 w 289"/>
              <a:gd name="T31" fmla="*/ 207 h 305"/>
              <a:gd name="T32" fmla="*/ 57 w 289"/>
              <a:gd name="T33" fmla="*/ 198 h 305"/>
              <a:gd name="T34" fmla="*/ 80 w 289"/>
              <a:gd name="T35" fmla="*/ 231 h 305"/>
              <a:gd name="T36" fmla="*/ 111 w 289"/>
              <a:gd name="T37" fmla="*/ 251 h 305"/>
              <a:gd name="T38" fmla="*/ 149 w 289"/>
              <a:gd name="T39" fmla="*/ 257 h 305"/>
              <a:gd name="T40" fmla="*/ 186 w 289"/>
              <a:gd name="T41" fmla="*/ 247 h 305"/>
              <a:gd name="T42" fmla="*/ 216 w 289"/>
              <a:gd name="T43" fmla="*/ 224 h 305"/>
              <a:gd name="T44" fmla="*/ 235 w 289"/>
              <a:gd name="T45" fmla="*/ 190 h 305"/>
              <a:gd name="T46" fmla="*/ 241 w 289"/>
              <a:gd name="T47" fmla="*/ 148 h 305"/>
              <a:gd name="T48" fmla="*/ 232 w 289"/>
              <a:gd name="T49" fmla="*/ 107 h 305"/>
              <a:gd name="T50" fmla="*/ 209 w 289"/>
              <a:gd name="T51" fmla="*/ 76 h 305"/>
              <a:gd name="T52" fmla="*/ 177 w 289"/>
              <a:gd name="T53" fmla="*/ 54 h 305"/>
              <a:gd name="T54" fmla="*/ 139 w 289"/>
              <a:gd name="T55" fmla="*/ 48 h 305"/>
              <a:gd name="T56" fmla="*/ 102 w 289"/>
              <a:gd name="T57" fmla="*/ 58 h 305"/>
              <a:gd name="T58" fmla="*/ 74 w 289"/>
              <a:gd name="T59" fmla="*/ 82 h 305"/>
              <a:gd name="T60" fmla="*/ 54 w 289"/>
              <a:gd name="T61" fmla="*/ 116 h 305"/>
              <a:gd name="T62" fmla="*/ 48 w 289"/>
              <a:gd name="T63" fmla="*/ 157 h 305"/>
              <a:gd name="T64" fmla="*/ 57 w 289"/>
              <a:gd name="T65" fmla="*/ 19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305">
                <a:moveTo>
                  <a:pt x="1" y="157"/>
                </a:moveTo>
                <a:cubicBezTo>
                  <a:pt x="0" y="154"/>
                  <a:pt x="0" y="151"/>
                  <a:pt x="1" y="148"/>
                </a:cubicBezTo>
                <a:lnTo>
                  <a:pt x="10" y="98"/>
                </a:lnTo>
                <a:cubicBezTo>
                  <a:pt x="10" y="95"/>
                  <a:pt x="12" y="92"/>
                  <a:pt x="13" y="89"/>
                </a:cubicBezTo>
                <a:lnTo>
                  <a:pt x="39" y="49"/>
                </a:lnTo>
                <a:cubicBezTo>
                  <a:pt x="41" y="47"/>
                  <a:pt x="43" y="45"/>
                  <a:pt x="45" y="43"/>
                </a:cubicBezTo>
                <a:lnTo>
                  <a:pt x="83" y="15"/>
                </a:lnTo>
                <a:cubicBezTo>
                  <a:pt x="86" y="13"/>
                  <a:pt x="89" y="12"/>
                  <a:pt x="92" y="11"/>
                </a:cubicBezTo>
                <a:lnTo>
                  <a:pt x="139" y="1"/>
                </a:lnTo>
                <a:cubicBezTo>
                  <a:pt x="143" y="0"/>
                  <a:pt x="146" y="0"/>
                  <a:pt x="149" y="1"/>
                </a:cubicBezTo>
                <a:lnTo>
                  <a:pt x="196" y="11"/>
                </a:lnTo>
                <a:cubicBezTo>
                  <a:pt x="200" y="12"/>
                  <a:pt x="203" y="13"/>
                  <a:pt x="206" y="15"/>
                </a:cubicBezTo>
                <a:lnTo>
                  <a:pt x="244" y="43"/>
                </a:lnTo>
                <a:cubicBezTo>
                  <a:pt x="246" y="45"/>
                  <a:pt x="248" y="47"/>
                  <a:pt x="250" y="49"/>
                </a:cubicBezTo>
                <a:lnTo>
                  <a:pt x="276" y="89"/>
                </a:lnTo>
                <a:cubicBezTo>
                  <a:pt x="277" y="92"/>
                  <a:pt x="279" y="95"/>
                  <a:pt x="279" y="98"/>
                </a:cubicBezTo>
                <a:lnTo>
                  <a:pt x="288" y="148"/>
                </a:lnTo>
                <a:cubicBezTo>
                  <a:pt x="289" y="151"/>
                  <a:pt x="289" y="154"/>
                  <a:pt x="288" y="157"/>
                </a:cubicBezTo>
                <a:lnTo>
                  <a:pt x="279" y="207"/>
                </a:lnTo>
                <a:cubicBezTo>
                  <a:pt x="279" y="210"/>
                  <a:pt x="277" y="213"/>
                  <a:pt x="276" y="215"/>
                </a:cubicBezTo>
                <a:lnTo>
                  <a:pt x="250" y="256"/>
                </a:lnTo>
                <a:cubicBezTo>
                  <a:pt x="248" y="259"/>
                  <a:pt x="246" y="261"/>
                  <a:pt x="243" y="263"/>
                </a:cubicBezTo>
                <a:lnTo>
                  <a:pt x="205" y="290"/>
                </a:lnTo>
                <a:cubicBezTo>
                  <a:pt x="203" y="292"/>
                  <a:pt x="200" y="293"/>
                  <a:pt x="196" y="294"/>
                </a:cubicBezTo>
                <a:lnTo>
                  <a:pt x="149" y="304"/>
                </a:lnTo>
                <a:cubicBezTo>
                  <a:pt x="146" y="305"/>
                  <a:pt x="143" y="305"/>
                  <a:pt x="139" y="304"/>
                </a:cubicBezTo>
                <a:lnTo>
                  <a:pt x="92" y="294"/>
                </a:lnTo>
                <a:cubicBezTo>
                  <a:pt x="89" y="293"/>
                  <a:pt x="86" y="292"/>
                  <a:pt x="84" y="290"/>
                </a:cubicBezTo>
                <a:lnTo>
                  <a:pt x="46" y="263"/>
                </a:lnTo>
                <a:cubicBezTo>
                  <a:pt x="43" y="261"/>
                  <a:pt x="41" y="259"/>
                  <a:pt x="39" y="256"/>
                </a:cubicBezTo>
                <a:lnTo>
                  <a:pt x="13" y="215"/>
                </a:lnTo>
                <a:cubicBezTo>
                  <a:pt x="12" y="213"/>
                  <a:pt x="10" y="210"/>
                  <a:pt x="10" y="207"/>
                </a:cubicBezTo>
                <a:lnTo>
                  <a:pt x="1" y="157"/>
                </a:lnTo>
                <a:close/>
                <a:moveTo>
                  <a:pt x="57" y="198"/>
                </a:moveTo>
                <a:lnTo>
                  <a:pt x="54" y="190"/>
                </a:lnTo>
                <a:lnTo>
                  <a:pt x="80" y="231"/>
                </a:lnTo>
                <a:lnTo>
                  <a:pt x="73" y="224"/>
                </a:lnTo>
                <a:lnTo>
                  <a:pt x="111" y="251"/>
                </a:lnTo>
                <a:lnTo>
                  <a:pt x="102" y="247"/>
                </a:lnTo>
                <a:lnTo>
                  <a:pt x="149" y="257"/>
                </a:lnTo>
                <a:lnTo>
                  <a:pt x="139" y="257"/>
                </a:lnTo>
                <a:lnTo>
                  <a:pt x="186" y="247"/>
                </a:lnTo>
                <a:lnTo>
                  <a:pt x="178" y="251"/>
                </a:lnTo>
                <a:lnTo>
                  <a:pt x="216" y="224"/>
                </a:lnTo>
                <a:lnTo>
                  <a:pt x="209" y="231"/>
                </a:lnTo>
                <a:lnTo>
                  <a:pt x="235" y="190"/>
                </a:lnTo>
                <a:lnTo>
                  <a:pt x="232" y="198"/>
                </a:lnTo>
                <a:lnTo>
                  <a:pt x="241" y="148"/>
                </a:lnTo>
                <a:lnTo>
                  <a:pt x="241" y="157"/>
                </a:lnTo>
                <a:lnTo>
                  <a:pt x="232" y="107"/>
                </a:lnTo>
                <a:lnTo>
                  <a:pt x="235" y="116"/>
                </a:lnTo>
                <a:lnTo>
                  <a:pt x="209" y="76"/>
                </a:lnTo>
                <a:lnTo>
                  <a:pt x="215" y="82"/>
                </a:lnTo>
                <a:lnTo>
                  <a:pt x="177" y="54"/>
                </a:lnTo>
                <a:lnTo>
                  <a:pt x="186" y="58"/>
                </a:lnTo>
                <a:lnTo>
                  <a:pt x="139" y="48"/>
                </a:lnTo>
                <a:lnTo>
                  <a:pt x="149" y="48"/>
                </a:lnTo>
                <a:lnTo>
                  <a:pt x="102" y="58"/>
                </a:lnTo>
                <a:lnTo>
                  <a:pt x="112" y="54"/>
                </a:lnTo>
                <a:lnTo>
                  <a:pt x="74" y="82"/>
                </a:lnTo>
                <a:lnTo>
                  <a:pt x="80" y="76"/>
                </a:lnTo>
                <a:lnTo>
                  <a:pt x="54" y="116"/>
                </a:lnTo>
                <a:lnTo>
                  <a:pt x="57" y="107"/>
                </a:lnTo>
                <a:lnTo>
                  <a:pt x="48" y="157"/>
                </a:lnTo>
                <a:lnTo>
                  <a:pt x="48" y="148"/>
                </a:lnTo>
                <a:lnTo>
                  <a:pt x="57" y="198"/>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03" name="Rectangle 45"/>
          <p:cNvSpPr>
            <a:spLocks noChangeArrowheads="1"/>
          </p:cNvSpPr>
          <p:nvPr/>
        </p:nvSpPr>
        <p:spPr bwMode="auto">
          <a:xfrm>
            <a:off x="6054499" y="4248000"/>
            <a:ext cx="749300" cy="570408"/>
          </a:xfrm>
          <a:prstGeom prst="rect">
            <a:avLst/>
          </a:prstGeom>
          <a:solidFill>
            <a:schemeClr val="bg1">
              <a:lumMod val="50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06" name="Rectangle 48"/>
          <p:cNvSpPr>
            <a:spLocks noChangeArrowheads="1"/>
          </p:cNvSpPr>
          <p:nvPr/>
        </p:nvSpPr>
        <p:spPr bwMode="auto">
          <a:xfrm>
            <a:off x="6057900" y="4334092"/>
            <a:ext cx="745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solidFill>
                  <a:schemeClr val="bg1"/>
                </a:solidFill>
                <a:effectLst/>
                <a:latin typeface="Arial" pitchFamily="34" charset="0"/>
                <a:cs typeface="Arial" pitchFamily="34" charset="0"/>
              </a:rPr>
              <a:t>Director</a:t>
            </a:r>
            <a:endParaRPr kumimoji="0" lang="de-DE" sz="1200" b="1"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ETH-BIB</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115" name="Rectangle 57"/>
          <p:cNvSpPr>
            <a:spLocks noChangeArrowheads="1"/>
          </p:cNvSpPr>
          <p:nvPr/>
        </p:nvSpPr>
        <p:spPr bwMode="auto">
          <a:xfrm>
            <a:off x="6063440" y="5914800"/>
            <a:ext cx="740359" cy="568800"/>
          </a:xfrm>
          <a:prstGeom prst="rect">
            <a:avLst/>
          </a:prstGeom>
          <a:solidFill>
            <a:schemeClr val="bg1">
              <a:lumMod val="50000"/>
            </a:schemeClr>
          </a:solidFill>
          <a:ln>
            <a:solidFill>
              <a:schemeClr val="tx1"/>
            </a:solidFill>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NEBIS Network Office</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116" name="Freeform 58"/>
          <p:cNvSpPr>
            <a:spLocks/>
          </p:cNvSpPr>
          <p:nvPr/>
        </p:nvSpPr>
        <p:spPr bwMode="auto">
          <a:xfrm>
            <a:off x="5548006" y="982794"/>
            <a:ext cx="2940271" cy="1456096"/>
          </a:xfrm>
          <a:custGeom>
            <a:avLst/>
            <a:gdLst>
              <a:gd name="T0" fmla="*/ 0 w 3504"/>
              <a:gd name="T1" fmla="*/ 904 h 1808"/>
              <a:gd name="T2" fmla="*/ 1752 w 3504"/>
              <a:gd name="T3" fmla="*/ 0 h 1808"/>
              <a:gd name="T4" fmla="*/ 1752 w 3504"/>
              <a:gd name="T5" fmla="*/ 0 h 1808"/>
              <a:gd name="T6" fmla="*/ 3504 w 3504"/>
              <a:gd name="T7" fmla="*/ 904 h 1808"/>
              <a:gd name="T8" fmla="*/ 3504 w 3504"/>
              <a:gd name="T9" fmla="*/ 904 h 1808"/>
              <a:gd name="T10" fmla="*/ 3504 w 3504"/>
              <a:gd name="T11" fmla="*/ 904 h 1808"/>
              <a:gd name="T12" fmla="*/ 1752 w 3504"/>
              <a:gd name="T13" fmla="*/ 1808 h 1808"/>
              <a:gd name="T14" fmla="*/ 1752 w 3504"/>
              <a:gd name="T15" fmla="*/ 1808 h 1808"/>
              <a:gd name="T16" fmla="*/ 1752 w 3504"/>
              <a:gd name="T17" fmla="*/ 1808 h 1808"/>
              <a:gd name="T18" fmla="*/ 0 w 3504"/>
              <a:gd name="T19" fmla="*/ 904 h 1808"/>
              <a:gd name="T20" fmla="*/ 0 w 3504"/>
              <a:gd name="T21" fmla="*/ 904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04" h="1808">
                <a:moveTo>
                  <a:pt x="0" y="904"/>
                </a:moveTo>
                <a:cubicBezTo>
                  <a:pt x="0" y="405"/>
                  <a:pt x="785" y="0"/>
                  <a:pt x="1752" y="0"/>
                </a:cubicBezTo>
                <a:lnTo>
                  <a:pt x="1752" y="0"/>
                </a:lnTo>
                <a:cubicBezTo>
                  <a:pt x="2720" y="0"/>
                  <a:pt x="3504" y="405"/>
                  <a:pt x="3504" y="904"/>
                </a:cubicBezTo>
                <a:cubicBezTo>
                  <a:pt x="3504" y="904"/>
                  <a:pt x="3504" y="904"/>
                  <a:pt x="3504" y="904"/>
                </a:cubicBezTo>
                <a:lnTo>
                  <a:pt x="3504" y="904"/>
                </a:lnTo>
                <a:cubicBezTo>
                  <a:pt x="3504" y="1404"/>
                  <a:pt x="2720" y="1808"/>
                  <a:pt x="1752" y="1808"/>
                </a:cubicBezTo>
                <a:cubicBezTo>
                  <a:pt x="1752" y="1808"/>
                  <a:pt x="1752" y="1808"/>
                  <a:pt x="1752" y="1808"/>
                </a:cubicBezTo>
                <a:lnTo>
                  <a:pt x="1752" y="1808"/>
                </a:lnTo>
                <a:cubicBezTo>
                  <a:pt x="785" y="1808"/>
                  <a:pt x="0" y="1404"/>
                  <a:pt x="0" y="904"/>
                </a:cubicBezTo>
                <a:cubicBezTo>
                  <a:pt x="0" y="904"/>
                  <a:pt x="0" y="904"/>
                  <a:pt x="0" y="904"/>
                </a:cubicBezTo>
                <a:close/>
              </a:path>
            </a:pathLst>
          </a:custGeom>
          <a:solidFill>
            <a:schemeClr val="bg1">
              <a:lumMod val="95000"/>
            </a:scheme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18" name="Rectangle 60"/>
          <p:cNvSpPr>
            <a:spLocks noChangeArrowheads="1"/>
          </p:cNvSpPr>
          <p:nvPr/>
        </p:nvSpPr>
        <p:spPr bwMode="auto">
          <a:xfrm>
            <a:off x="6366162" y="1097515"/>
            <a:ext cx="14266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effectLst/>
                <a:latin typeface="Arial" pitchFamily="34" charset="0"/>
                <a:cs typeface="Arial" pitchFamily="34" charset="0"/>
              </a:rPr>
              <a:t>Steering</a:t>
            </a:r>
            <a:r>
              <a:rPr kumimoji="0" lang="de-DE" sz="1200" b="1" i="0" u="none" strike="noStrike" cap="none" normalizeH="0" baseline="0" dirty="0" smtClean="0">
                <a:ln>
                  <a:noFill/>
                </a:ln>
                <a:effectLst/>
                <a:latin typeface="Arial" pitchFamily="34" charset="0"/>
                <a:cs typeface="Arial" pitchFamily="34" charset="0"/>
              </a:rPr>
              <a:t> </a:t>
            </a:r>
            <a:r>
              <a:rPr kumimoji="0" lang="de-DE" sz="1200" b="1" i="0" u="none" strike="noStrike" cap="none" normalizeH="0" baseline="0" dirty="0" err="1" smtClean="0">
                <a:ln>
                  <a:noFill/>
                </a:ln>
                <a:effectLst/>
                <a:latin typeface="Arial" pitchFamily="34" charset="0"/>
                <a:cs typeface="Arial" pitchFamily="34" charset="0"/>
              </a:rPr>
              <a:t>committee</a:t>
            </a:r>
            <a:endParaRPr kumimoji="0" lang="de-DE" sz="1200" b="0" i="0" u="none" strike="noStrike" cap="none" normalizeH="0" baseline="0" dirty="0" smtClean="0">
              <a:ln>
                <a:noFill/>
              </a:ln>
              <a:effectLst/>
              <a:latin typeface="Arial" pitchFamily="34" charset="0"/>
              <a:cs typeface="Arial" pitchFamily="34" charset="0"/>
            </a:endParaRPr>
          </a:p>
        </p:txBody>
      </p:sp>
      <p:sp>
        <p:nvSpPr>
          <p:cNvPr id="119" name="Rectangle 61"/>
          <p:cNvSpPr>
            <a:spLocks noChangeArrowheads="1"/>
          </p:cNvSpPr>
          <p:nvPr/>
        </p:nvSpPr>
        <p:spPr bwMode="auto">
          <a:xfrm>
            <a:off x="6054499" y="5003327"/>
            <a:ext cx="749300" cy="551111"/>
          </a:xfrm>
          <a:prstGeom prst="rect">
            <a:avLst/>
          </a:prstGeom>
          <a:solidFill>
            <a:schemeClr val="bg1">
              <a:lumMod val="50000"/>
            </a:schemeClr>
          </a:solidFill>
          <a:ln>
            <a:solidFill>
              <a:schemeClr val="tx1"/>
            </a:solidFill>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24" name="Rectangle 66"/>
          <p:cNvSpPr>
            <a:spLocks noChangeArrowheads="1"/>
          </p:cNvSpPr>
          <p:nvPr/>
        </p:nvSpPr>
        <p:spPr bwMode="auto">
          <a:xfrm>
            <a:off x="6142841" y="5003371"/>
            <a:ext cx="6075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de-DE" sz="1200" b="1" dirty="0" smtClean="0">
                <a:solidFill>
                  <a:schemeClr val="bg1"/>
                </a:solidFill>
                <a:latin typeface="Arial" pitchFamily="34" charset="0"/>
                <a:cs typeface="Arial" pitchFamily="34" charset="0"/>
              </a:rPr>
              <a:t>Head </a:t>
            </a:r>
          </a:p>
          <a:p>
            <a:pPr lvl="0" algn="ctr" fontAlgn="base">
              <a:spcBef>
                <a:spcPct val="0"/>
              </a:spcBef>
              <a:spcAft>
                <a:spcPct val="0"/>
              </a:spcAft>
            </a:pPr>
            <a:r>
              <a:rPr lang="de-DE" sz="1200" b="1" dirty="0" smtClean="0">
                <a:solidFill>
                  <a:schemeClr val="bg1"/>
                </a:solidFill>
                <a:latin typeface="Arial" pitchFamily="34" charset="0"/>
                <a:cs typeface="Arial" pitchFamily="34" charset="0"/>
              </a:rPr>
              <a:t>Library </a:t>
            </a:r>
          </a:p>
          <a:p>
            <a:pPr lvl="0" algn="ctr" fontAlgn="base">
              <a:spcBef>
                <a:spcPct val="0"/>
              </a:spcBef>
              <a:spcAft>
                <a:spcPct val="0"/>
              </a:spcAft>
            </a:pPr>
            <a:r>
              <a:rPr lang="de-DE" sz="1200" b="1" dirty="0" smtClean="0">
                <a:solidFill>
                  <a:schemeClr val="bg1"/>
                </a:solidFill>
                <a:latin typeface="Arial" pitchFamily="34" charset="0"/>
                <a:cs typeface="Arial" pitchFamily="34" charset="0"/>
              </a:rPr>
              <a:t>Network</a:t>
            </a:r>
            <a:endParaRPr kumimoji="0" lang="de-DE" sz="1200" b="0" u="none" strike="noStrike" cap="none" normalizeH="0" baseline="0" dirty="0" smtClean="0">
              <a:ln>
                <a:noFill/>
              </a:ln>
              <a:solidFill>
                <a:schemeClr val="bg1"/>
              </a:solidFill>
              <a:effectLst/>
              <a:latin typeface="Arial" pitchFamily="34" charset="0"/>
              <a:cs typeface="Arial" pitchFamily="34" charset="0"/>
            </a:endParaRPr>
          </a:p>
        </p:txBody>
      </p:sp>
      <p:sp>
        <p:nvSpPr>
          <p:cNvPr id="125" name="Rectangle 67"/>
          <p:cNvSpPr>
            <a:spLocks noChangeArrowheads="1"/>
          </p:cNvSpPr>
          <p:nvPr/>
        </p:nvSpPr>
        <p:spPr bwMode="auto">
          <a:xfrm>
            <a:off x="5198836" y="5916387"/>
            <a:ext cx="741363" cy="436563"/>
          </a:xfrm>
          <a:prstGeom prst="rect">
            <a:avLst/>
          </a:prstGeom>
          <a:solidFill>
            <a:srgbClr val="C004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pic>
        <p:nvPicPr>
          <p:cNvPr id="126" name="Picture 68"/>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198836" y="5916387"/>
            <a:ext cx="7413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Rectangle 69"/>
          <p:cNvSpPr>
            <a:spLocks noChangeArrowheads="1"/>
          </p:cNvSpPr>
          <p:nvPr/>
        </p:nvSpPr>
        <p:spPr bwMode="auto">
          <a:xfrm>
            <a:off x="5198836" y="5916387"/>
            <a:ext cx="741363" cy="570408"/>
          </a:xfrm>
          <a:prstGeom prst="rect">
            <a:avLst/>
          </a:prstGeom>
          <a:solidFill>
            <a:schemeClr val="bg1">
              <a:lumMod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29" name="Rectangle 71"/>
          <p:cNvSpPr>
            <a:spLocks noChangeArrowheads="1"/>
          </p:cNvSpPr>
          <p:nvPr/>
        </p:nvSpPr>
        <p:spPr bwMode="auto">
          <a:xfrm>
            <a:off x="5197587" y="5994285"/>
            <a:ext cx="736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IT</a:t>
            </a:r>
            <a:r>
              <a:rPr kumimoji="0" lang="de-DE" sz="1200" b="1" i="0" u="none" strike="noStrike" cap="none" normalizeH="0" dirty="0" smtClean="0">
                <a:ln>
                  <a:noFill/>
                </a:ln>
                <a:solidFill>
                  <a:schemeClr val="bg1"/>
                </a:solidFill>
                <a:effectLst/>
                <a:latin typeface="Arial" pitchFamily="34" charset="0"/>
                <a:cs typeface="Arial" pitchFamily="34" charset="0"/>
              </a:rPr>
              <a:t> </a:t>
            </a:r>
            <a:r>
              <a:rPr kumimoji="0" lang="de-DE" sz="1200" b="1" i="0" u="none" strike="noStrike" cap="none" normalizeH="0" baseline="0" dirty="0" smtClean="0">
                <a:ln>
                  <a:noFill/>
                </a:ln>
                <a:solidFill>
                  <a:schemeClr val="bg1"/>
                </a:solidFill>
                <a:effectLst/>
                <a:latin typeface="Arial" pitchFamily="34" charset="0"/>
                <a:cs typeface="Arial" pitchFamily="34" charset="0"/>
              </a:rPr>
              <a:t>Services</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132" name="Freeform 74"/>
          <p:cNvSpPr>
            <a:spLocks/>
          </p:cNvSpPr>
          <p:nvPr/>
        </p:nvSpPr>
        <p:spPr bwMode="auto">
          <a:xfrm>
            <a:off x="1842208" y="2543969"/>
            <a:ext cx="2012950" cy="1368425"/>
          </a:xfrm>
          <a:custGeom>
            <a:avLst/>
            <a:gdLst>
              <a:gd name="T0" fmla="*/ 0 w 3392"/>
              <a:gd name="T1" fmla="*/ 1152 h 2304"/>
              <a:gd name="T2" fmla="*/ 1696 w 3392"/>
              <a:gd name="T3" fmla="*/ 0 h 2304"/>
              <a:gd name="T4" fmla="*/ 1696 w 3392"/>
              <a:gd name="T5" fmla="*/ 0 h 2304"/>
              <a:gd name="T6" fmla="*/ 3392 w 3392"/>
              <a:gd name="T7" fmla="*/ 1152 h 2304"/>
              <a:gd name="T8" fmla="*/ 3392 w 3392"/>
              <a:gd name="T9" fmla="*/ 1152 h 2304"/>
              <a:gd name="T10" fmla="*/ 3392 w 3392"/>
              <a:gd name="T11" fmla="*/ 1152 h 2304"/>
              <a:gd name="T12" fmla="*/ 1696 w 3392"/>
              <a:gd name="T13" fmla="*/ 2304 h 2304"/>
              <a:gd name="T14" fmla="*/ 1696 w 3392"/>
              <a:gd name="T15" fmla="*/ 2304 h 2304"/>
              <a:gd name="T16" fmla="*/ 1696 w 3392"/>
              <a:gd name="T17" fmla="*/ 2304 h 2304"/>
              <a:gd name="T18" fmla="*/ 0 w 3392"/>
              <a:gd name="T19" fmla="*/ 1152 h 2304"/>
              <a:gd name="T20" fmla="*/ 0 w 3392"/>
              <a:gd name="T21" fmla="*/ 1152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2" h="2304">
                <a:moveTo>
                  <a:pt x="0" y="1152"/>
                </a:moveTo>
                <a:cubicBezTo>
                  <a:pt x="0" y="516"/>
                  <a:pt x="760" y="0"/>
                  <a:pt x="1696" y="0"/>
                </a:cubicBezTo>
                <a:lnTo>
                  <a:pt x="1696" y="0"/>
                </a:lnTo>
                <a:cubicBezTo>
                  <a:pt x="2633" y="0"/>
                  <a:pt x="3392" y="516"/>
                  <a:pt x="3392" y="1152"/>
                </a:cubicBezTo>
                <a:cubicBezTo>
                  <a:pt x="3392" y="1152"/>
                  <a:pt x="3392" y="1152"/>
                  <a:pt x="3392" y="1152"/>
                </a:cubicBezTo>
                <a:lnTo>
                  <a:pt x="3392" y="1152"/>
                </a:lnTo>
                <a:cubicBezTo>
                  <a:pt x="3392" y="1789"/>
                  <a:pt x="2633" y="2304"/>
                  <a:pt x="1696" y="2304"/>
                </a:cubicBezTo>
                <a:cubicBezTo>
                  <a:pt x="1696" y="2304"/>
                  <a:pt x="1696" y="2304"/>
                  <a:pt x="1696" y="2304"/>
                </a:cubicBezTo>
                <a:lnTo>
                  <a:pt x="1696" y="2304"/>
                </a:lnTo>
                <a:cubicBezTo>
                  <a:pt x="760" y="2304"/>
                  <a:pt x="0" y="1789"/>
                  <a:pt x="0" y="1152"/>
                </a:cubicBezTo>
                <a:cubicBezTo>
                  <a:pt x="0" y="1152"/>
                  <a:pt x="0" y="1152"/>
                  <a:pt x="0" y="1152"/>
                </a:cubicBezTo>
                <a:close/>
              </a:path>
            </a:pathLst>
          </a:custGeom>
          <a:solidFill>
            <a:srgbClr val="00528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34" name="Rectangle 76"/>
          <p:cNvSpPr>
            <a:spLocks noChangeArrowheads="1"/>
          </p:cNvSpPr>
          <p:nvPr/>
        </p:nvSpPr>
        <p:spPr bwMode="auto">
          <a:xfrm>
            <a:off x="2630401" y="2933945"/>
            <a:ext cx="4696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NEBIS</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78"/>
          <p:cNvSpPr>
            <a:spLocks noChangeArrowheads="1"/>
          </p:cNvSpPr>
          <p:nvPr/>
        </p:nvSpPr>
        <p:spPr bwMode="auto">
          <a:xfrm>
            <a:off x="2383878" y="3099044"/>
            <a:ext cx="89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solidFill>
                  <a:srgbClr val="FFFFFF"/>
                </a:solidFill>
                <a:effectLst/>
                <a:latin typeface="Arial" pitchFamily="34" charset="0"/>
                <a:cs typeface="Arial" pitchFamily="34" charset="0"/>
              </a:rPr>
              <a:t>member</a:t>
            </a:r>
            <a:endParaRPr kumimoji="0" lang="de-DE" sz="1200" b="1" i="0" u="none" strike="noStrike" cap="none" normalizeH="0" baseline="0" dirty="0" smtClean="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err="1" smtClean="0">
                <a:ln>
                  <a:noFill/>
                </a:ln>
                <a:solidFill>
                  <a:srgbClr val="FFFFFF"/>
                </a:solidFill>
                <a:effectLst/>
                <a:latin typeface="Arial" pitchFamily="34" charset="0"/>
                <a:cs typeface="Arial" pitchFamily="34" charset="0"/>
              </a:rPr>
              <a:t>commission</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Freeform 81"/>
          <p:cNvSpPr>
            <a:spLocks/>
          </p:cNvSpPr>
          <p:nvPr/>
        </p:nvSpPr>
        <p:spPr bwMode="auto">
          <a:xfrm>
            <a:off x="6185274" y="1505753"/>
            <a:ext cx="497456" cy="466148"/>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0" name="Freeform 82"/>
          <p:cNvSpPr>
            <a:spLocks noEditPoints="1"/>
          </p:cNvSpPr>
          <p:nvPr/>
        </p:nvSpPr>
        <p:spPr bwMode="auto">
          <a:xfrm>
            <a:off x="6170985" y="1491465"/>
            <a:ext cx="541417" cy="512763"/>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1" name="Rectangle 83"/>
          <p:cNvSpPr>
            <a:spLocks noChangeArrowheads="1"/>
          </p:cNvSpPr>
          <p:nvPr/>
        </p:nvSpPr>
        <p:spPr bwMode="auto">
          <a:xfrm>
            <a:off x="6282043" y="1655513"/>
            <a:ext cx="31929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HBZ</a:t>
            </a:r>
            <a:endParaRPr kumimoji="0" lang="de-DE" sz="1200" b="0" i="0" u="none" strike="noStrike" cap="none" normalizeH="0" baseline="0" dirty="0" smtClean="0">
              <a:ln>
                <a:noFill/>
              </a:ln>
              <a:effectLst/>
              <a:latin typeface="Arial" pitchFamily="34" charset="0"/>
              <a:cs typeface="Arial" pitchFamily="34" charset="0"/>
            </a:endParaRPr>
          </a:p>
        </p:txBody>
      </p:sp>
      <p:sp>
        <p:nvSpPr>
          <p:cNvPr id="142" name="Freeform 84"/>
          <p:cNvSpPr>
            <a:spLocks/>
          </p:cNvSpPr>
          <p:nvPr/>
        </p:nvSpPr>
        <p:spPr bwMode="auto">
          <a:xfrm>
            <a:off x="7327465" y="1501075"/>
            <a:ext cx="497456" cy="466148"/>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3" name="Freeform 85"/>
          <p:cNvSpPr>
            <a:spLocks noEditPoints="1"/>
          </p:cNvSpPr>
          <p:nvPr/>
        </p:nvSpPr>
        <p:spPr bwMode="auto">
          <a:xfrm>
            <a:off x="7304157" y="1477768"/>
            <a:ext cx="539104" cy="512763"/>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4" name="Rectangle 86"/>
          <p:cNvSpPr>
            <a:spLocks noChangeArrowheads="1"/>
          </p:cNvSpPr>
          <p:nvPr/>
        </p:nvSpPr>
        <p:spPr bwMode="auto">
          <a:xfrm>
            <a:off x="7421369" y="1632796"/>
            <a:ext cx="3768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ETH</a:t>
            </a:r>
            <a:endParaRPr kumimoji="0" lang="de-DE" sz="1200" b="0" i="0" u="none" strike="noStrike" cap="none" normalizeH="0" baseline="0" dirty="0" smtClean="0">
              <a:ln>
                <a:noFill/>
              </a:ln>
              <a:effectLst/>
              <a:latin typeface="Arial" pitchFamily="34" charset="0"/>
              <a:cs typeface="Arial" pitchFamily="34" charset="0"/>
            </a:endParaRPr>
          </a:p>
        </p:txBody>
      </p:sp>
      <p:sp>
        <p:nvSpPr>
          <p:cNvPr id="145" name="Freeform 87"/>
          <p:cNvSpPr>
            <a:spLocks/>
          </p:cNvSpPr>
          <p:nvPr/>
        </p:nvSpPr>
        <p:spPr bwMode="auto">
          <a:xfrm>
            <a:off x="6722126" y="1492055"/>
            <a:ext cx="513652" cy="466148"/>
          </a:xfrm>
          <a:custGeom>
            <a:avLst/>
            <a:gdLst>
              <a:gd name="T0" fmla="*/ 0 w 592"/>
              <a:gd name="T1" fmla="*/ 240 h 480"/>
              <a:gd name="T2" fmla="*/ 296 w 592"/>
              <a:gd name="T3" fmla="*/ 0 h 480"/>
              <a:gd name="T4" fmla="*/ 296 w 592"/>
              <a:gd name="T5" fmla="*/ 0 h 480"/>
              <a:gd name="T6" fmla="*/ 296 w 592"/>
              <a:gd name="T7" fmla="*/ 0 h 480"/>
              <a:gd name="T8" fmla="*/ 592 w 592"/>
              <a:gd name="T9" fmla="*/ 240 h 480"/>
              <a:gd name="T10" fmla="*/ 592 w 592"/>
              <a:gd name="T11" fmla="*/ 240 h 480"/>
              <a:gd name="T12" fmla="*/ 592 w 592"/>
              <a:gd name="T13" fmla="*/ 240 h 480"/>
              <a:gd name="T14" fmla="*/ 296 w 592"/>
              <a:gd name="T15" fmla="*/ 480 h 480"/>
              <a:gd name="T16" fmla="*/ 296 w 592"/>
              <a:gd name="T17" fmla="*/ 480 h 480"/>
              <a:gd name="T18" fmla="*/ 296 w 592"/>
              <a:gd name="T19" fmla="*/ 480 h 480"/>
              <a:gd name="T20" fmla="*/ 0 w 592"/>
              <a:gd name="T21" fmla="*/ 240 h 480"/>
              <a:gd name="T22" fmla="*/ 0 w 592"/>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480">
                <a:moveTo>
                  <a:pt x="0" y="240"/>
                </a:moveTo>
                <a:cubicBezTo>
                  <a:pt x="0" y="108"/>
                  <a:pt x="133" y="0"/>
                  <a:pt x="296" y="0"/>
                </a:cubicBezTo>
                <a:cubicBezTo>
                  <a:pt x="296" y="0"/>
                  <a:pt x="296" y="0"/>
                  <a:pt x="296" y="0"/>
                </a:cubicBezTo>
                <a:lnTo>
                  <a:pt x="296" y="0"/>
                </a:lnTo>
                <a:cubicBezTo>
                  <a:pt x="460" y="0"/>
                  <a:pt x="592" y="108"/>
                  <a:pt x="592" y="240"/>
                </a:cubicBezTo>
                <a:cubicBezTo>
                  <a:pt x="592" y="240"/>
                  <a:pt x="592" y="240"/>
                  <a:pt x="592" y="240"/>
                </a:cubicBezTo>
                <a:lnTo>
                  <a:pt x="592" y="240"/>
                </a:lnTo>
                <a:cubicBezTo>
                  <a:pt x="592" y="373"/>
                  <a:pt x="460" y="480"/>
                  <a:pt x="296" y="480"/>
                </a:cubicBezTo>
                <a:cubicBezTo>
                  <a:pt x="296" y="480"/>
                  <a:pt x="296" y="480"/>
                  <a:pt x="296" y="480"/>
                </a:cubicBezTo>
                <a:lnTo>
                  <a:pt x="296" y="480"/>
                </a:lnTo>
                <a:cubicBezTo>
                  <a:pt x="133"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6" name="Freeform 88"/>
          <p:cNvSpPr>
            <a:spLocks noEditPoints="1"/>
          </p:cNvSpPr>
          <p:nvPr/>
        </p:nvSpPr>
        <p:spPr bwMode="auto">
          <a:xfrm>
            <a:off x="6707837" y="1477767"/>
            <a:ext cx="555299" cy="512763"/>
          </a:xfrm>
          <a:custGeom>
            <a:avLst/>
            <a:gdLst>
              <a:gd name="T0" fmla="*/ 7 w 641"/>
              <a:gd name="T1" fmla="*/ 213 h 528"/>
              <a:gd name="T2" fmla="*/ 28 w 641"/>
              <a:gd name="T3" fmla="*/ 158 h 528"/>
              <a:gd name="T4" fmla="*/ 95 w 641"/>
              <a:gd name="T5" fmla="*/ 78 h 528"/>
              <a:gd name="T6" fmla="*/ 146 w 641"/>
              <a:gd name="T7" fmla="*/ 43 h 528"/>
              <a:gd name="T8" fmla="*/ 255 w 641"/>
              <a:gd name="T9" fmla="*/ 6 h 528"/>
              <a:gd name="T10" fmla="*/ 322 w 641"/>
              <a:gd name="T11" fmla="*/ 1 h 528"/>
              <a:gd name="T12" fmla="*/ 441 w 641"/>
              <a:gd name="T13" fmla="*/ 20 h 528"/>
              <a:gd name="T14" fmla="*/ 500 w 641"/>
              <a:gd name="T15" fmla="*/ 46 h 528"/>
              <a:gd name="T16" fmla="*/ 583 w 641"/>
              <a:gd name="T17" fmla="*/ 113 h 528"/>
              <a:gd name="T18" fmla="*/ 616 w 641"/>
              <a:gd name="T19" fmla="*/ 163 h 528"/>
              <a:gd name="T20" fmla="*/ 640 w 641"/>
              <a:gd name="T21" fmla="*/ 261 h 528"/>
              <a:gd name="T22" fmla="*/ 633 w 641"/>
              <a:gd name="T23" fmla="*/ 321 h 528"/>
              <a:gd name="T24" fmla="*/ 586 w 641"/>
              <a:gd name="T25" fmla="*/ 412 h 528"/>
              <a:gd name="T26" fmla="*/ 544 w 641"/>
              <a:gd name="T27" fmla="*/ 455 h 528"/>
              <a:gd name="T28" fmla="*/ 445 w 641"/>
              <a:gd name="T29" fmla="*/ 508 h 528"/>
              <a:gd name="T30" fmla="*/ 382 w 641"/>
              <a:gd name="T31" fmla="*/ 523 h 528"/>
              <a:gd name="T32" fmla="*/ 258 w 641"/>
              <a:gd name="T33" fmla="*/ 523 h 528"/>
              <a:gd name="T34" fmla="*/ 196 w 641"/>
              <a:gd name="T35" fmla="*/ 507 h 528"/>
              <a:gd name="T36" fmla="*/ 98 w 641"/>
              <a:gd name="T37" fmla="*/ 455 h 528"/>
              <a:gd name="T38" fmla="*/ 56 w 641"/>
              <a:gd name="T39" fmla="*/ 412 h 528"/>
              <a:gd name="T40" fmla="*/ 8 w 641"/>
              <a:gd name="T41" fmla="*/ 321 h 528"/>
              <a:gd name="T42" fmla="*/ 54 w 641"/>
              <a:gd name="T43" fmla="*/ 309 h 528"/>
              <a:gd name="T44" fmla="*/ 67 w 641"/>
              <a:gd name="T45" fmla="*/ 345 h 528"/>
              <a:gd name="T46" fmla="*/ 128 w 641"/>
              <a:gd name="T47" fmla="*/ 417 h 528"/>
              <a:gd name="T48" fmla="*/ 165 w 641"/>
              <a:gd name="T49" fmla="*/ 441 h 528"/>
              <a:gd name="T50" fmla="*/ 266 w 641"/>
              <a:gd name="T51" fmla="*/ 476 h 528"/>
              <a:gd name="T52" fmla="*/ 318 w 641"/>
              <a:gd name="T53" fmla="*/ 481 h 528"/>
              <a:gd name="T54" fmla="*/ 430 w 641"/>
              <a:gd name="T55" fmla="*/ 462 h 528"/>
              <a:gd name="T56" fmla="*/ 473 w 641"/>
              <a:gd name="T57" fmla="*/ 443 h 528"/>
              <a:gd name="T58" fmla="*/ 549 w 641"/>
              <a:gd name="T59" fmla="*/ 381 h 528"/>
              <a:gd name="T60" fmla="*/ 571 w 641"/>
              <a:gd name="T61" fmla="*/ 350 h 528"/>
              <a:gd name="T62" fmla="*/ 593 w 641"/>
              <a:gd name="T63" fmla="*/ 261 h 528"/>
              <a:gd name="T64" fmla="*/ 588 w 641"/>
              <a:gd name="T65" fmla="*/ 225 h 528"/>
              <a:gd name="T66" fmla="*/ 546 w 641"/>
              <a:gd name="T67" fmla="*/ 144 h 528"/>
              <a:gd name="T68" fmla="*/ 517 w 641"/>
              <a:gd name="T69" fmla="*/ 115 h 528"/>
              <a:gd name="T70" fmla="*/ 426 w 641"/>
              <a:gd name="T71" fmla="*/ 66 h 528"/>
              <a:gd name="T72" fmla="*/ 378 w 641"/>
              <a:gd name="T73" fmla="*/ 53 h 528"/>
              <a:gd name="T74" fmla="*/ 262 w 641"/>
              <a:gd name="T75" fmla="*/ 53 h 528"/>
              <a:gd name="T76" fmla="*/ 215 w 641"/>
              <a:gd name="T77" fmla="*/ 65 h 528"/>
              <a:gd name="T78" fmla="*/ 125 w 641"/>
              <a:gd name="T79" fmla="*/ 115 h 528"/>
              <a:gd name="T80" fmla="*/ 95 w 641"/>
              <a:gd name="T81" fmla="*/ 144 h 528"/>
              <a:gd name="T82" fmla="*/ 53 w 641"/>
              <a:gd name="T83" fmla="*/ 225 h 528"/>
              <a:gd name="T84" fmla="*/ 48 w 641"/>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28">
                <a:moveTo>
                  <a:pt x="1" y="267"/>
                </a:moveTo>
                <a:cubicBezTo>
                  <a:pt x="0" y="265"/>
                  <a:pt x="0" y="263"/>
                  <a:pt x="1" y="261"/>
                </a:cubicBezTo>
                <a:lnTo>
                  <a:pt x="7" y="213"/>
                </a:lnTo>
                <a:cubicBezTo>
                  <a:pt x="7" y="212"/>
                  <a:pt x="7" y="210"/>
                  <a:pt x="8" y="208"/>
                </a:cubicBezTo>
                <a:lnTo>
                  <a:pt x="25" y="163"/>
                </a:lnTo>
                <a:cubicBezTo>
                  <a:pt x="26" y="161"/>
                  <a:pt x="27" y="160"/>
                  <a:pt x="28" y="158"/>
                </a:cubicBezTo>
                <a:lnTo>
                  <a:pt x="56" y="117"/>
                </a:lnTo>
                <a:cubicBezTo>
                  <a:pt x="57" y="116"/>
                  <a:pt x="58" y="114"/>
                  <a:pt x="59" y="113"/>
                </a:cubicBezTo>
                <a:lnTo>
                  <a:pt x="95" y="78"/>
                </a:lnTo>
                <a:cubicBezTo>
                  <a:pt x="96" y="77"/>
                  <a:pt x="97" y="76"/>
                  <a:pt x="98" y="76"/>
                </a:cubicBezTo>
                <a:lnTo>
                  <a:pt x="142" y="46"/>
                </a:lnTo>
                <a:cubicBezTo>
                  <a:pt x="143" y="45"/>
                  <a:pt x="144" y="44"/>
                  <a:pt x="146" y="43"/>
                </a:cubicBezTo>
                <a:lnTo>
                  <a:pt x="196" y="21"/>
                </a:lnTo>
                <a:cubicBezTo>
                  <a:pt x="197" y="21"/>
                  <a:pt x="198" y="21"/>
                  <a:pt x="200" y="20"/>
                </a:cubicBezTo>
                <a:lnTo>
                  <a:pt x="255" y="6"/>
                </a:lnTo>
                <a:cubicBezTo>
                  <a:pt x="256" y="6"/>
                  <a:pt x="257" y="6"/>
                  <a:pt x="258" y="6"/>
                </a:cubicBezTo>
                <a:lnTo>
                  <a:pt x="318" y="1"/>
                </a:lnTo>
                <a:cubicBezTo>
                  <a:pt x="320" y="0"/>
                  <a:pt x="321" y="0"/>
                  <a:pt x="322" y="1"/>
                </a:cubicBezTo>
                <a:lnTo>
                  <a:pt x="382" y="6"/>
                </a:lnTo>
                <a:cubicBezTo>
                  <a:pt x="384" y="6"/>
                  <a:pt x="385" y="6"/>
                  <a:pt x="386" y="6"/>
                </a:cubicBezTo>
                <a:lnTo>
                  <a:pt x="441" y="20"/>
                </a:lnTo>
                <a:cubicBezTo>
                  <a:pt x="443" y="21"/>
                  <a:pt x="444" y="21"/>
                  <a:pt x="445" y="21"/>
                </a:cubicBezTo>
                <a:lnTo>
                  <a:pt x="496" y="43"/>
                </a:lnTo>
                <a:cubicBezTo>
                  <a:pt x="497" y="44"/>
                  <a:pt x="499" y="45"/>
                  <a:pt x="500" y="46"/>
                </a:cubicBezTo>
                <a:lnTo>
                  <a:pt x="544" y="76"/>
                </a:lnTo>
                <a:cubicBezTo>
                  <a:pt x="545" y="76"/>
                  <a:pt x="546" y="77"/>
                  <a:pt x="547" y="78"/>
                </a:cubicBezTo>
                <a:lnTo>
                  <a:pt x="583" y="113"/>
                </a:lnTo>
                <a:cubicBezTo>
                  <a:pt x="584" y="114"/>
                  <a:pt x="586" y="116"/>
                  <a:pt x="587" y="117"/>
                </a:cubicBezTo>
                <a:lnTo>
                  <a:pt x="614" y="158"/>
                </a:lnTo>
                <a:cubicBezTo>
                  <a:pt x="614" y="160"/>
                  <a:pt x="615" y="161"/>
                  <a:pt x="616" y="163"/>
                </a:cubicBezTo>
                <a:lnTo>
                  <a:pt x="633" y="208"/>
                </a:lnTo>
                <a:cubicBezTo>
                  <a:pt x="634" y="210"/>
                  <a:pt x="634" y="212"/>
                  <a:pt x="634" y="213"/>
                </a:cubicBezTo>
                <a:lnTo>
                  <a:pt x="640" y="261"/>
                </a:lnTo>
                <a:cubicBezTo>
                  <a:pt x="641" y="263"/>
                  <a:pt x="641" y="265"/>
                  <a:pt x="640" y="267"/>
                </a:cubicBezTo>
                <a:lnTo>
                  <a:pt x="634" y="315"/>
                </a:lnTo>
                <a:cubicBezTo>
                  <a:pt x="634" y="317"/>
                  <a:pt x="634" y="319"/>
                  <a:pt x="633" y="321"/>
                </a:cubicBezTo>
                <a:lnTo>
                  <a:pt x="616" y="367"/>
                </a:lnTo>
                <a:cubicBezTo>
                  <a:pt x="615" y="369"/>
                  <a:pt x="614" y="370"/>
                  <a:pt x="613" y="372"/>
                </a:cubicBezTo>
                <a:lnTo>
                  <a:pt x="586" y="412"/>
                </a:lnTo>
                <a:cubicBezTo>
                  <a:pt x="585" y="413"/>
                  <a:pt x="585" y="414"/>
                  <a:pt x="583" y="415"/>
                </a:cubicBezTo>
                <a:lnTo>
                  <a:pt x="547" y="451"/>
                </a:lnTo>
                <a:cubicBezTo>
                  <a:pt x="546" y="453"/>
                  <a:pt x="545" y="454"/>
                  <a:pt x="544" y="455"/>
                </a:cubicBezTo>
                <a:lnTo>
                  <a:pt x="500" y="484"/>
                </a:lnTo>
                <a:cubicBezTo>
                  <a:pt x="498" y="484"/>
                  <a:pt x="497" y="485"/>
                  <a:pt x="496" y="486"/>
                </a:cubicBezTo>
                <a:lnTo>
                  <a:pt x="445" y="508"/>
                </a:lnTo>
                <a:cubicBezTo>
                  <a:pt x="444" y="508"/>
                  <a:pt x="443" y="508"/>
                  <a:pt x="441" y="509"/>
                </a:cubicBezTo>
                <a:lnTo>
                  <a:pt x="386" y="523"/>
                </a:lnTo>
                <a:cubicBezTo>
                  <a:pt x="385" y="523"/>
                  <a:pt x="384" y="523"/>
                  <a:pt x="382" y="523"/>
                </a:cubicBezTo>
                <a:lnTo>
                  <a:pt x="322" y="528"/>
                </a:lnTo>
                <a:cubicBezTo>
                  <a:pt x="321" y="528"/>
                  <a:pt x="320" y="528"/>
                  <a:pt x="318" y="528"/>
                </a:cubicBezTo>
                <a:lnTo>
                  <a:pt x="258" y="523"/>
                </a:lnTo>
                <a:cubicBezTo>
                  <a:pt x="257" y="523"/>
                  <a:pt x="256" y="523"/>
                  <a:pt x="255" y="523"/>
                </a:cubicBezTo>
                <a:lnTo>
                  <a:pt x="200" y="509"/>
                </a:lnTo>
                <a:cubicBezTo>
                  <a:pt x="198" y="508"/>
                  <a:pt x="197" y="508"/>
                  <a:pt x="196" y="507"/>
                </a:cubicBezTo>
                <a:lnTo>
                  <a:pt x="146" y="485"/>
                </a:lnTo>
                <a:cubicBezTo>
                  <a:pt x="145" y="485"/>
                  <a:pt x="143" y="484"/>
                  <a:pt x="142" y="484"/>
                </a:cubicBezTo>
                <a:lnTo>
                  <a:pt x="98" y="455"/>
                </a:lnTo>
                <a:cubicBezTo>
                  <a:pt x="97" y="454"/>
                  <a:pt x="96" y="453"/>
                  <a:pt x="94" y="451"/>
                </a:cubicBezTo>
                <a:lnTo>
                  <a:pt x="58" y="415"/>
                </a:lnTo>
                <a:cubicBezTo>
                  <a:pt x="58" y="414"/>
                  <a:pt x="57" y="413"/>
                  <a:pt x="56" y="412"/>
                </a:cubicBezTo>
                <a:lnTo>
                  <a:pt x="28" y="372"/>
                </a:lnTo>
                <a:cubicBezTo>
                  <a:pt x="27" y="371"/>
                  <a:pt x="26" y="369"/>
                  <a:pt x="25" y="367"/>
                </a:cubicBezTo>
                <a:lnTo>
                  <a:pt x="8" y="321"/>
                </a:lnTo>
                <a:cubicBezTo>
                  <a:pt x="7" y="319"/>
                  <a:pt x="7" y="317"/>
                  <a:pt x="7" y="315"/>
                </a:cubicBezTo>
                <a:lnTo>
                  <a:pt x="1" y="267"/>
                </a:lnTo>
                <a:close/>
                <a:moveTo>
                  <a:pt x="54" y="309"/>
                </a:moveTo>
                <a:lnTo>
                  <a:pt x="53" y="304"/>
                </a:lnTo>
                <a:lnTo>
                  <a:pt x="70" y="350"/>
                </a:lnTo>
                <a:lnTo>
                  <a:pt x="67" y="345"/>
                </a:lnTo>
                <a:lnTo>
                  <a:pt x="95" y="385"/>
                </a:lnTo>
                <a:lnTo>
                  <a:pt x="92" y="381"/>
                </a:lnTo>
                <a:lnTo>
                  <a:pt x="128" y="417"/>
                </a:lnTo>
                <a:lnTo>
                  <a:pt x="125" y="414"/>
                </a:lnTo>
                <a:lnTo>
                  <a:pt x="169" y="443"/>
                </a:lnTo>
                <a:lnTo>
                  <a:pt x="165" y="441"/>
                </a:lnTo>
                <a:lnTo>
                  <a:pt x="215" y="463"/>
                </a:lnTo>
                <a:lnTo>
                  <a:pt x="211" y="462"/>
                </a:lnTo>
                <a:lnTo>
                  <a:pt x="266" y="476"/>
                </a:lnTo>
                <a:lnTo>
                  <a:pt x="262" y="476"/>
                </a:lnTo>
                <a:lnTo>
                  <a:pt x="322" y="481"/>
                </a:lnTo>
                <a:lnTo>
                  <a:pt x="318" y="481"/>
                </a:lnTo>
                <a:lnTo>
                  <a:pt x="378" y="476"/>
                </a:lnTo>
                <a:lnTo>
                  <a:pt x="375" y="476"/>
                </a:lnTo>
                <a:lnTo>
                  <a:pt x="430" y="462"/>
                </a:lnTo>
                <a:lnTo>
                  <a:pt x="426" y="463"/>
                </a:lnTo>
                <a:lnTo>
                  <a:pt x="477" y="441"/>
                </a:lnTo>
                <a:lnTo>
                  <a:pt x="473" y="443"/>
                </a:lnTo>
                <a:lnTo>
                  <a:pt x="517" y="414"/>
                </a:lnTo>
                <a:lnTo>
                  <a:pt x="513" y="417"/>
                </a:lnTo>
                <a:lnTo>
                  <a:pt x="549" y="381"/>
                </a:lnTo>
                <a:lnTo>
                  <a:pt x="547" y="385"/>
                </a:lnTo>
                <a:lnTo>
                  <a:pt x="574" y="345"/>
                </a:lnTo>
                <a:lnTo>
                  <a:pt x="571" y="350"/>
                </a:lnTo>
                <a:lnTo>
                  <a:pt x="588" y="304"/>
                </a:lnTo>
                <a:lnTo>
                  <a:pt x="587" y="309"/>
                </a:lnTo>
                <a:lnTo>
                  <a:pt x="593" y="261"/>
                </a:lnTo>
                <a:lnTo>
                  <a:pt x="593" y="267"/>
                </a:lnTo>
                <a:lnTo>
                  <a:pt x="587" y="219"/>
                </a:lnTo>
                <a:lnTo>
                  <a:pt x="588" y="225"/>
                </a:lnTo>
                <a:lnTo>
                  <a:pt x="571" y="180"/>
                </a:lnTo>
                <a:lnTo>
                  <a:pt x="573" y="185"/>
                </a:lnTo>
                <a:lnTo>
                  <a:pt x="546" y="144"/>
                </a:lnTo>
                <a:lnTo>
                  <a:pt x="550" y="148"/>
                </a:lnTo>
                <a:lnTo>
                  <a:pt x="514" y="113"/>
                </a:lnTo>
                <a:lnTo>
                  <a:pt x="517" y="115"/>
                </a:lnTo>
                <a:lnTo>
                  <a:pt x="473" y="85"/>
                </a:lnTo>
                <a:lnTo>
                  <a:pt x="477" y="88"/>
                </a:lnTo>
                <a:lnTo>
                  <a:pt x="426" y="66"/>
                </a:lnTo>
                <a:lnTo>
                  <a:pt x="430" y="67"/>
                </a:lnTo>
                <a:lnTo>
                  <a:pt x="375" y="53"/>
                </a:lnTo>
                <a:lnTo>
                  <a:pt x="378" y="53"/>
                </a:lnTo>
                <a:lnTo>
                  <a:pt x="318" y="48"/>
                </a:lnTo>
                <a:lnTo>
                  <a:pt x="322" y="48"/>
                </a:lnTo>
                <a:lnTo>
                  <a:pt x="262" y="53"/>
                </a:lnTo>
                <a:lnTo>
                  <a:pt x="266" y="53"/>
                </a:lnTo>
                <a:lnTo>
                  <a:pt x="211" y="67"/>
                </a:lnTo>
                <a:lnTo>
                  <a:pt x="215" y="65"/>
                </a:lnTo>
                <a:lnTo>
                  <a:pt x="165" y="87"/>
                </a:lnTo>
                <a:lnTo>
                  <a:pt x="169" y="85"/>
                </a:lnTo>
                <a:lnTo>
                  <a:pt x="125" y="115"/>
                </a:lnTo>
                <a:lnTo>
                  <a:pt x="128" y="113"/>
                </a:lnTo>
                <a:lnTo>
                  <a:pt x="92" y="148"/>
                </a:lnTo>
                <a:lnTo>
                  <a:pt x="95" y="144"/>
                </a:lnTo>
                <a:lnTo>
                  <a:pt x="67" y="185"/>
                </a:lnTo>
                <a:lnTo>
                  <a:pt x="70" y="180"/>
                </a:lnTo>
                <a:lnTo>
                  <a:pt x="53" y="225"/>
                </a:lnTo>
                <a:lnTo>
                  <a:pt x="54" y="219"/>
                </a:lnTo>
                <a:lnTo>
                  <a:pt x="48" y="267"/>
                </a:lnTo>
                <a:lnTo>
                  <a:pt x="48" y="261"/>
                </a:lnTo>
                <a:lnTo>
                  <a:pt x="54" y="309"/>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7" name="Rectangle 89"/>
          <p:cNvSpPr>
            <a:spLocks noChangeArrowheads="1"/>
          </p:cNvSpPr>
          <p:nvPr/>
        </p:nvSpPr>
        <p:spPr bwMode="auto">
          <a:xfrm>
            <a:off x="6874426" y="1646493"/>
            <a:ext cx="2221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ZB</a:t>
            </a:r>
            <a:endParaRPr kumimoji="0" lang="de-DE" sz="1200" b="0" i="0" u="none" strike="noStrike" cap="none" normalizeH="0" baseline="0" dirty="0" smtClean="0">
              <a:ln>
                <a:noFill/>
              </a:ln>
              <a:effectLst/>
              <a:latin typeface="Arial" pitchFamily="34" charset="0"/>
              <a:cs typeface="Arial" pitchFamily="34" charset="0"/>
            </a:endParaRPr>
          </a:p>
        </p:txBody>
      </p:sp>
      <p:sp>
        <p:nvSpPr>
          <p:cNvPr id="148" name="Freeform 90"/>
          <p:cNvSpPr>
            <a:spLocks/>
          </p:cNvSpPr>
          <p:nvPr/>
        </p:nvSpPr>
        <p:spPr bwMode="auto">
          <a:xfrm>
            <a:off x="5554436" y="5554437"/>
            <a:ext cx="892175" cy="360363"/>
          </a:xfrm>
          <a:custGeom>
            <a:avLst/>
            <a:gdLst>
              <a:gd name="T0" fmla="*/ 1501 w 1501"/>
              <a:gd name="T1" fmla="*/ 0 h 605"/>
              <a:gd name="T2" fmla="*/ 1501 w 1501"/>
              <a:gd name="T3" fmla="*/ 303 h 605"/>
              <a:gd name="T4" fmla="*/ 1477 w 1501"/>
              <a:gd name="T5" fmla="*/ 327 h 605"/>
              <a:gd name="T6" fmla="*/ 24 w 1501"/>
              <a:gd name="T7" fmla="*/ 327 h 605"/>
              <a:gd name="T8" fmla="*/ 48 w 1501"/>
              <a:gd name="T9" fmla="*/ 303 h 605"/>
              <a:gd name="T10" fmla="*/ 48 w 1501"/>
              <a:gd name="T11" fmla="*/ 605 h 605"/>
              <a:gd name="T12" fmla="*/ 0 w 1501"/>
              <a:gd name="T13" fmla="*/ 605 h 605"/>
              <a:gd name="T14" fmla="*/ 0 w 1501"/>
              <a:gd name="T15" fmla="*/ 303 h 605"/>
              <a:gd name="T16" fmla="*/ 24 w 1501"/>
              <a:gd name="T17" fmla="*/ 279 h 605"/>
              <a:gd name="T18" fmla="*/ 1477 w 1501"/>
              <a:gd name="T19" fmla="*/ 279 h 605"/>
              <a:gd name="T20" fmla="*/ 1453 w 1501"/>
              <a:gd name="T21" fmla="*/ 303 h 605"/>
              <a:gd name="T22" fmla="*/ 1453 w 1501"/>
              <a:gd name="T23" fmla="*/ 0 h 605"/>
              <a:gd name="T24" fmla="*/ 1501 w 1501"/>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1" h="605">
                <a:moveTo>
                  <a:pt x="1501" y="0"/>
                </a:moveTo>
                <a:lnTo>
                  <a:pt x="1501" y="303"/>
                </a:lnTo>
                <a:cubicBezTo>
                  <a:pt x="1501" y="316"/>
                  <a:pt x="1491" y="327"/>
                  <a:pt x="1477" y="327"/>
                </a:cubicBezTo>
                <a:lnTo>
                  <a:pt x="24" y="327"/>
                </a:lnTo>
                <a:lnTo>
                  <a:pt x="48" y="303"/>
                </a:lnTo>
                <a:lnTo>
                  <a:pt x="48" y="605"/>
                </a:lnTo>
                <a:lnTo>
                  <a:pt x="0" y="605"/>
                </a:lnTo>
                <a:lnTo>
                  <a:pt x="0" y="303"/>
                </a:lnTo>
                <a:cubicBezTo>
                  <a:pt x="0" y="290"/>
                  <a:pt x="11" y="279"/>
                  <a:pt x="24" y="279"/>
                </a:cubicBezTo>
                <a:lnTo>
                  <a:pt x="1477" y="279"/>
                </a:lnTo>
                <a:lnTo>
                  <a:pt x="1453" y="303"/>
                </a:lnTo>
                <a:lnTo>
                  <a:pt x="1453" y="0"/>
                </a:lnTo>
                <a:lnTo>
                  <a:pt x="1501"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49" name="Freeform 91"/>
          <p:cNvSpPr>
            <a:spLocks/>
          </p:cNvSpPr>
          <p:nvPr/>
        </p:nvSpPr>
        <p:spPr bwMode="auto">
          <a:xfrm>
            <a:off x="6419624" y="5554437"/>
            <a:ext cx="30163" cy="360363"/>
          </a:xfrm>
          <a:custGeom>
            <a:avLst/>
            <a:gdLst>
              <a:gd name="T0" fmla="*/ 50 w 50"/>
              <a:gd name="T1" fmla="*/ 0 h 605"/>
              <a:gd name="T2" fmla="*/ 50 w 50"/>
              <a:gd name="T3" fmla="*/ 303 h 605"/>
              <a:gd name="T4" fmla="*/ 26 w 50"/>
              <a:gd name="T5" fmla="*/ 327 h 605"/>
              <a:gd name="T6" fmla="*/ 24 w 50"/>
              <a:gd name="T7" fmla="*/ 327 h 605"/>
              <a:gd name="T8" fmla="*/ 48 w 50"/>
              <a:gd name="T9" fmla="*/ 303 h 605"/>
              <a:gd name="T10" fmla="*/ 48 w 50"/>
              <a:gd name="T11" fmla="*/ 605 h 605"/>
              <a:gd name="T12" fmla="*/ 0 w 50"/>
              <a:gd name="T13" fmla="*/ 605 h 605"/>
              <a:gd name="T14" fmla="*/ 0 w 50"/>
              <a:gd name="T15" fmla="*/ 303 h 605"/>
              <a:gd name="T16" fmla="*/ 24 w 50"/>
              <a:gd name="T17" fmla="*/ 279 h 605"/>
              <a:gd name="T18" fmla="*/ 26 w 50"/>
              <a:gd name="T19" fmla="*/ 279 h 605"/>
              <a:gd name="T20" fmla="*/ 2 w 50"/>
              <a:gd name="T21" fmla="*/ 303 h 605"/>
              <a:gd name="T22" fmla="*/ 2 w 50"/>
              <a:gd name="T23" fmla="*/ 0 h 605"/>
              <a:gd name="T24" fmla="*/ 50 w 5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05">
                <a:moveTo>
                  <a:pt x="50" y="0"/>
                </a:moveTo>
                <a:lnTo>
                  <a:pt x="50" y="303"/>
                </a:lnTo>
                <a:cubicBezTo>
                  <a:pt x="50" y="316"/>
                  <a:pt x="39" y="327"/>
                  <a:pt x="26" y="327"/>
                </a:cubicBezTo>
                <a:lnTo>
                  <a:pt x="24" y="327"/>
                </a:lnTo>
                <a:lnTo>
                  <a:pt x="48" y="303"/>
                </a:lnTo>
                <a:lnTo>
                  <a:pt x="48" y="605"/>
                </a:lnTo>
                <a:lnTo>
                  <a:pt x="0" y="605"/>
                </a:lnTo>
                <a:lnTo>
                  <a:pt x="0" y="303"/>
                </a:lnTo>
                <a:cubicBezTo>
                  <a:pt x="0" y="290"/>
                  <a:pt x="11" y="279"/>
                  <a:pt x="24" y="279"/>
                </a:cubicBezTo>
                <a:lnTo>
                  <a:pt x="26" y="279"/>
                </a:lnTo>
                <a:lnTo>
                  <a:pt x="2" y="303"/>
                </a:lnTo>
                <a:lnTo>
                  <a:pt x="2" y="0"/>
                </a:lnTo>
                <a:lnTo>
                  <a:pt x="50"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50" name="Freeform 92"/>
          <p:cNvSpPr>
            <a:spLocks/>
          </p:cNvSpPr>
          <p:nvPr/>
        </p:nvSpPr>
        <p:spPr bwMode="auto">
          <a:xfrm>
            <a:off x="6419624" y="5554437"/>
            <a:ext cx="889000" cy="360363"/>
          </a:xfrm>
          <a:custGeom>
            <a:avLst/>
            <a:gdLst>
              <a:gd name="T0" fmla="*/ 48 w 1498"/>
              <a:gd name="T1" fmla="*/ 0 h 605"/>
              <a:gd name="T2" fmla="*/ 48 w 1498"/>
              <a:gd name="T3" fmla="*/ 303 h 605"/>
              <a:gd name="T4" fmla="*/ 24 w 1498"/>
              <a:gd name="T5" fmla="*/ 279 h 605"/>
              <a:gd name="T6" fmla="*/ 1474 w 1498"/>
              <a:gd name="T7" fmla="*/ 279 h 605"/>
              <a:gd name="T8" fmla="*/ 1498 w 1498"/>
              <a:gd name="T9" fmla="*/ 303 h 605"/>
              <a:gd name="T10" fmla="*/ 1498 w 1498"/>
              <a:gd name="T11" fmla="*/ 605 h 605"/>
              <a:gd name="T12" fmla="*/ 1450 w 1498"/>
              <a:gd name="T13" fmla="*/ 605 h 605"/>
              <a:gd name="T14" fmla="*/ 1450 w 1498"/>
              <a:gd name="T15" fmla="*/ 303 h 605"/>
              <a:gd name="T16" fmla="*/ 1474 w 1498"/>
              <a:gd name="T17" fmla="*/ 327 h 605"/>
              <a:gd name="T18" fmla="*/ 24 w 1498"/>
              <a:gd name="T19" fmla="*/ 327 h 605"/>
              <a:gd name="T20" fmla="*/ 0 w 1498"/>
              <a:gd name="T21" fmla="*/ 303 h 605"/>
              <a:gd name="T22" fmla="*/ 0 w 1498"/>
              <a:gd name="T23" fmla="*/ 0 h 605"/>
              <a:gd name="T24" fmla="*/ 48 w 1498"/>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8" h="605">
                <a:moveTo>
                  <a:pt x="48" y="0"/>
                </a:moveTo>
                <a:lnTo>
                  <a:pt x="48" y="303"/>
                </a:lnTo>
                <a:lnTo>
                  <a:pt x="24" y="279"/>
                </a:lnTo>
                <a:lnTo>
                  <a:pt x="1474" y="279"/>
                </a:lnTo>
                <a:cubicBezTo>
                  <a:pt x="1488" y="279"/>
                  <a:pt x="1498" y="290"/>
                  <a:pt x="1498" y="303"/>
                </a:cubicBezTo>
                <a:lnTo>
                  <a:pt x="1498" y="605"/>
                </a:lnTo>
                <a:lnTo>
                  <a:pt x="1450" y="605"/>
                </a:lnTo>
                <a:lnTo>
                  <a:pt x="1450" y="303"/>
                </a:lnTo>
                <a:lnTo>
                  <a:pt x="1474" y="327"/>
                </a:lnTo>
                <a:lnTo>
                  <a:pt x="24" y="327"/>
                </a:lnTo>
                <a:cubicBezTo>
                  <a:pt x="11" y="327"/>
                  <a:pt x="0" y="316"/>
                  <a:pt x="0" y="303"/>
                </a:cubicBezTo>
                <a:lnTo>
                  <a:pt x="0" y="0"/>
                </a:lnTo>
                <a:lnTo>
                  <a:pt x="48"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65" name="Freeform 107"/>
          <p:cNvSpPr>
            <a:spLocks/>
          </p:cNvSpPr>
          <p:nvPr/>
        </p:nvSpPr>
        <p:spPr bwMode="auto">
          <a:xfrm>
            <a:off x="6419624" y="5554437"/>
            <a:ext cx="1781175" cy="360363"/>
          </a:xfrm>
          <a:custGeom>
            <a:avLst/>
            <a:gdLst>
              <a:gd name="T0" fmla="*/ 48 w 3000"/>
              <a:gd name="T1" fmla="*/ 0 h 605"/>
              <a:gd name="T2" fmla="*/ 48 w 3000"/>
              <a:gd name="T3" fmla="*/ 303 h 605"/>
              <a:gd name="T4" fmla="*/ 24 w 3000"/>
              <a:gd name="T5" fmla="*/ 279 h 605"/>
              <a:gd name="T6" fmla="*/ 2976 w 3000"/>
              <a:gd name="T7" fmla="*/ 279 h 605"/>
              <a:gd name="T8" fmla="*/ 3000 w 3000"/>
              <a:gd name="T9" fmla="*/ 303 h 605"/>
              <a:gd name="T10" fmla="*/ 3000 w 3000"/>
              <a:gd name="T11" fmla="*/ 605 h 605"/>
              <a:gd name="T12" fmla="*/ 2952 w 3000"/>
              <a:gd name="T13" fmla="*/ 605 h 605"/>
              <a:gd name="T14" fmla="*/ 2952 w 3000"/>
              <a:gd name="T15" fmla="*/ 303 h 605"/>
              <a:gd name="T16" fmla="*/ 2976 w 3000"/>
              <a:gd name="T17" fmla="*/ 327 h 605"/>
              <a:gd name="T18" fmla="*/ 24 w 3000"/>
              <a:gd name="T19" fmla="*/ 327 h 605"/>
              <a:gd name="T20" fmla="*/ 0 w 3000"/>
              <a:gd name="T21" fmla="*/ 303 h 605"/>
              <a:gd name="T22" fmla="*/ 0 w 3000"/>
              <a:gd name="T23" fmla="*/ 0 h 605"/>
              <a:gd name="T24" fmla="*/ 48 w 3000"/>
              <a:gd name="T2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0" h="605">
                <a:moveTo>
                  <a:pt x="48" y="0"/>
                </a:moveTo>
                <a:lnTo>
                  <a:pt x="48" y="303"/>
                </a:lnTo>
                <a:lnTo>
                  <a:pt x="24" y="279"/>
                </a:lnTo>
                <a:lnTo>
                  <a:pt x="2976" y="279"/>
                </a:lnTo>
                <a:cubicBezTo>
                  <a:pt x="2989" y="279"/>
                  <a:pt x="3000" y="290"/>
                  <a:pt x="3000" y="303"/>
                </a:cubicBezTo>
                <a:lnTo>
                  <a:pt x="3000" y="605"/>
                </a:lnTo>
                <a:lnTo>
                  <a:pt x="2952" y="605"/>
                </a:lnTo>
                <a:lnTo>
                  <a:pt x="2952" y="303"/>
                </a:lnTo>
                <a:lnTo>
                  <a:pt x="2976" y="327"/>
                </a:lnTo>
                <a:lnTo>
                  <a:pt x="24" y="327"/>
                </a:lnTo>
                <a:cubicBezTo>
                  <a:pt x="11" y="327"/>
                  <a:pt x="0" y="316"/>
                  <a:pt x="0" y="303"/>
                </a:cubicBezTo>
                <a:lnTo>
                  <a:pt x="0" y="0"/>
                </a:lnTo>
                <a:lnTo>
                  <a:pt x="48" y="0"/>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66" name="Freeform 108"/>
          <p:cNvSpPr>
            <a:spLocks/>
          </p:cNvSpPr>
          <p:nvPr/>
        </p:nvSpPr>
        <p:spPr bwMode="auto">
          <a:xfrm>
            <a:off x="5646573" y="1505752"/>
            <a:ext cx="511339" cy="466148"/>
          </a:xfrm>
          <a:custGeom>
            <a:avLst/>
            <a:gdLst>
              <a:gd name="T0" fmla="*/ 0 w 592"/>
              <a:gd name="T1" fmla="*/ 240 h 480"/>
              <a:gd name="T2" fmla="*/ 296 w 592"/>
              <a:gd name="T3" fmla="*/ 0 h 480"/>
              <a:gd name="T4" fmla="*/ 296 w 592"/>
              <a:gd name="T5" fmla="*/ 0 h 480"/>
              <a:gd name="T6" fmla="*/ 296 w 592"/>
              <a:gd name="T7" fmla="*/ 0 h 480"/>
              <a:gd name="T8" fmla="*/ 592 w 592"/>
              <a:gd name="T9" fmla="*/ 240 h 480"/>
              <a:gd name="T10" fmla="*/ 592 w 592"/>
              <a:gd name="T11" fmla="*/ 240 h 480"/>
              <a:gd name="T12" fmla="*/ 592 w 592"/>
              <a:gd name="T13" fmla="*/ 240 h 480"/>
              <a:gd name="T14" fmla="*/ 296 w 592"/>
              <a:gd name="T15" fmla="*/ 480 h 480"/>
              <a:gd name="T16" fmla="*/ 296 w 592"/>
              <a:gd name="T17" fmla="*/ 480 h 480"/>
              <a:gd name="T18" fmla="*/ 296 w 592"/>
              <a:gd name="T19" fmla="*/ 480 h 480"/>
              <a:gd name="T20" fmla="*/ 0 w 592"/>
              <a:gd name="T21" fmla="*/ 240 h 480"/>
              <a:gd name="T22" fmla="*/ 0 w 592"/>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2" h="480">
                <a:moveTo>
                  <a:pt x="0" y="240"/>
                </a:moveTo>
                <a:cubicBezTo>
                  <a:pt x="0" y="108"/>
                  <a:pt x="133" y="0"/>
                  <a:pt x="296" y="0"/>
                </a:cubicBezTo>
                <a:cubicBezTo>
                  <a:pt x="296" y="0"/>
                  <a:pt x="296" y="0"/>
                  <a:pt x="296" y="0"/>
                </a:cubicBezTo>
                <a:lnTo>
                  <a:pt x="296" y="0"/>
                </a:lnTo>
                <a:cubicBezTo>
                  <a:pt x="460" y="0"/>
                  <a:pt x="592" y="108"/>
                  <a:pt x="592" y="240"/>
                </a:cubicBezTo>
                <a:cubicBezTo>
                  <a:pt x="592" y="240"/>
                  <a:pt x="592" y="240"/>
                  <a:pt x="592" y="240"/>
                </a:cubicBezTo>
                <a:lnTo>
                  <a:pt x="592" y="240"/>
                </a:lnTo>
                <a:cubicBezTo>
                  <a:pt x="592" y="373"/>
                  <a:pt x="460" y="480"/>
                  <a:pt x="296" y="480"/>
                </a:cubicBezTo>
                <a:cubicBezTo>
                  <a:pt x="296" y="480"/>
                  <a:pt x="296" y="480"/>
                  <a:pt x="296" y="480"/>
                </a:cubicBezTo>
                <a:lnTo>
                  <a:pt x="296" y="480"/>
                </a:lnTo>
                <a:cubicBezTo>
                  <a:pt x="133"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67" name="Freeform 109"/>
          <p:cNvSpPr>
            <a:spLocks noEditPoints="1"/>
          </p:cNvSpPr>
          <p:nvPr/>
        </p:nvSpPr>
        <p:spPr bwMode="auto">
          <a:xfrm>
            <a:off x="5632288" y="1491464"/>
            <a:ext cx="552986" cy="512763"/>
          </a:xfrm>
          <a:custGeom>
            <a:avLst/>
            <a:gdLst>
              <a:gd name="T0" fmla="*/ 7 w 641"/>
              <a:gd name="T1" fmla="*/ 213 h 528"/>
              <a:gd name="T2" fmla="*/ 28 w 641"/>
              <a:gd name="T3" fmla="*/ 158 h 528"/>
              <a:gd name="T4" fmla="*/ 95 w 641"/>
              <a:gd name="T5" fmla="*/ 78 h 528"/>
              <a:gd name="T6" fmla="*/ 146 w 641"/>
              <a:gd name="T7" fmla="*/ 43 h 528"/>
              <a:gd name="T8" fmla="*/ 255 w 641"/>
              <a:gd name="T9" fmla="*/ 6 h 528"/>
              <a:gd name="T10" fmla="*/ 322 w 641"/>
              <a:gd name="T11" fmla="*/ 1 h 528"/>
              <a:gd name="T12" fmla="*/ 441 w 641"/>
              <a:gd name="T13" fmla="*/ 20 h 528"/>
              <a:gd name="T14" fmla="*/ 500 w 641"/>
              <a:gd name="T15" fmla="*/ 46 h 528"/>
              <a:gd name="T16" fmla="*/ 583 w 641"/>
              <a:gd name="T17" fmla="*/ 113 h 528"/>
              <a:gd name="T18" fmla="*/ 616 w 641"/>
              <a:gd name="T19" fmla="*/ 163 h 528"/>
              <a:gd name="T20" fmla="*/ 640 w 641"/>
              <a:gd name="T21" fmla="*/ 261 h 528"/>
              <a:gd name="T22" fmla="*/ 633 w 641"/>
              <a:gd name="T23" fmla="*/ 321 h 528"/>
              <a:gd name="T24" fmla="*/ 586 w 641"/>
              <a:gd name="T25" fmla="*/ 412 h 528"/>
              <a:gd name="T26" fmla="*/ 544 w 641"/>
              <a:gd name="T27" fmla="*/ 455 h 528"/>
              <a:gd name="T28" fmla="*/ 445 w 641"/>
              <a:gd name="T29" fmla="*/ 508 h 528"/>
              <a:gd name="T30" fmla="*/ 382 w 641"/>
              <a:gd name="T31" fmla="*/ 523 h 528"/>
              <a:gd name="T32" fmla="*/ 258 w 641"/>
              <a:gd name="T33" fmla="*/ 523 h 528"/>
              <a:gd name="T34" fmla="*/ 196 w 641"/>
              <a:gd name="T35" fmla="*/ 507 h 528"/>
              <a:gd name="T36" fmla="*/ 98 w 641"/>
              <a:gd name="T37" fmla="*/ 455 h 528"/>
              <a:gd name="T38" fmla="*/ 56 w 641"/>
              <a:gd name="T39" fmla="*/ 412 h 528"/>
              <a:gd name="T40" fmla="*/ 8 w 641"/>
              <a:gd name="T41" fmla="*/ 321 h 528"/>
              <a:gd name="T42" fmla="*/ 54 w 641"/>
              <a:gd name="T43" fmla="*/ 309 h 528"/>
              <a:gd name="T44" fmla="*/ 67 w 641"/>
              <a:gd name="T45" fmla="*/ 345 h 528"/>
              <a:gd name="T46" fmla="*/ 128 w 641"/>
              <a:gd name="T47" fmla="*/ 417 h 528"/>
              <a:gd name="T48" fmla="*/ 165 w 641"/>
              <a:gd name="T49" fmla="*/ 441 h 528"/>
              <a:gd name="T50" fmla="*/ 266 w 641"/>
              <a:gd name="T51" fmla="*/ 476 h 528"/>
              <a:gd name="T52" fmla="*/ 318 w 641"/>
              <a:gd name="T53" fmla="*/ 481 h 528"/>
              <a:gd name="T54" fmla="*/ 430 w 641"/>
              <a:gd name="T55" fmla="*/ 462 h 528"/>
              <a:gd name="T56" fmla="*/ 473 w 641"/>
              <a:gd name="T57" fmla="*/ 443 h 528"/>
              <a:gd name="T58" fmla="*/ 549 w 641"/>
              <a:gd name="T59" fmla="*/ 381 h 528"/>
              <a:gd name="T60" fmla="*/ 571 w 641"/>
              <a:gd name="T61" fmla="*/ 350 h 528"/>
              <a:gd name="T62" fmla="*/ 593 w 641"/>
              <a:gd name="T63" fmla="*/ 261 h 528"/>
              <a:gd name="T64" fmla="*/ 588 w 641"/>
              <a:gd name="T65" fmla="*/ 225 h 528"/>
              <a:gd name="T66" fmla="*/ 546 w 641"/>
              <a:gd name="T67" fmla="*/ 144 h 528"/>
              <a:gd name="T68" fmla="*/ 517 w 641"/>
              <a:gd name="T69" fmla="*/ 115 h 528"/>
              <a:gd name="T70" fmla="*/ 426 w 641"/>
              <a:gd name="T71" fmla="*/ 66 h 528"/>
              <a:gd name="T72" fmla="*/ 378 w 641"/>
              <a:gd name="T73" fmla="*/ 53 h 528"/>
              <a:gd name="T74" fmla="*/ 262 w 641"/>
              <a:gd name="T75" fmla="*/ 53 h 528"/>
              <a:gd name="T76" fmla="*/ 215 w 641"/>
              <a:gd name="T77" fmla="*/ 65 h 528"/>
              <a:gd name="T78" fmla="*/ 125 w 641"/>
              <a:gd name="T79" fmla="*/ 115 h 528"/>
              <a:gd name="T80" fmla="*/ 95 w 641"/>
              <a:gd name="T81" fmla="*/ 144 h 528"/>
              <a:gd name="T82" fmla="*/ 53 w 641"/>
              <a:gd name="T83" fmla="*/ 225 h 528"/>
              <a:gd name="T84" fmla="*/ 48 w 641"/>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28">
                <a:moveTo>
                  <a:pt x="1" y="267"/>
                </a:moveTo>
                <a:cubicBezTo>
                  <a:pt x="0" y="265"/>
                  <a:pt x="0" y="263"/>
                  <a:pt x="1" y="261"/>
                </a:cubicBezTo>
                <a:lnTo>
                  <a:pt x="7" y="213"/>
                </a:lnTo>
                <a:cubicBezTo>
                  <a:pt x="7" y="212"/>
                  <a:pt x="7" y="210"/>
                  <a:pt x="8" y="208"/>
                </a:cubicBezTo>
                <a:lnTo>
                  <a:pt x="25" y="163"/>
                </a:lnTo>
                <a:cubicBezTo>
                  <a:pt x="26" y="161"/>
                  <a:pt x="27" y="160"/>
                  <a:pt x="28" y="158"/>
                </a:cubicBezTo>
                <a:lnTo>
                  <a:pt x="56" y="117"/>
                </a:lnTo>
                <a:cubicBezTo>
                  <a:pt x="57" y="116"/>
                  <a:pt x="58" y="114"/>
                  <a:pt x="59" y="113"/>
                </a:cubicBezTo>
                <a:lnTo>
                  <a:pt x="95" y="78"/>
                </a:lnTo>
                <a:cubicBezTo>
                  <a:pt x="96" y="77"/>
                  <a:pt x="97" y="76"/>
                  <a:pt x="98" y="76"/>
                </a:cubicBezTo>
                <a:lnTo>
                  <a:pt x="142" y="46"/>
                </a:lnTo>
                <a:cubicBezTo>
                  <a:pt x="143" y="45"/>
                  <a:pt x="144" y="44"/>
                  <a:pt x="146" y="43"/>
                </a:cubicBezTo>
                <a:lnTo>
                  <a:pt x="196" y="21"/>
                </a:lnTo>
                <a:cubicBezTo>
                  <a:pt x="197" y="21"/>
                  <a:pt x="198" y="21"/>
                  <a:pt x="200" y="20"/>
                </a:cubicBezTo>
                <a:lnTo>
                  <a:pt x="255" y="6"/>
                </a:lnTo>
                <a:cubicBezTo>
                  <a:pt x="256" y="6"/>
                  <a:pt x="257" y="6"/>
                  <a:pt x="258" y="6"/>
                </a:cubicBezTo>
                <a:lnTo>
                  <a:pt x="318" y="1"/>
                </a:lnTo>
                <a:cubicBezTo>
                  <a:pt x="320" y="0"/>
                  <a:pt x="321" y="0"/>
                  <a:pt x="322" y="1"/>
                </a:cubicBezTo>
                <a:lnTo>
                  <a:pt x="382" y="6"/>
                </a:lnTo>
                <a:cubicBezTo>
                  <a:pt x="384" y="6"/>
                  <a:pt x="385" y="6"/>
                  <a:pt x="386" y="6"/>
                </a:cubicBezTo>
                <a:lnTo>
                  <a:pt x="441" y="20"/>
                </a:lnTo>
                <a:cubicBezTo>
                  <a:pt x="443" y="21"/>
                  <a:pt x="444" y="21"/>
                  <a:pt x="445" y="21"/>
                </a:cubicBezTo>
                <a:lnTo>
                  <a:pt x="496" y="43"/>
                </a:lnTo>
                <a:cubicBezTo>
                  <a:pt x="497" y="44"/>
                  <a:pt x="499" y="45"/>
                  <a:pt x="500" y="46"/>
                </a:cubicBezTo>
                <a:lnTo>
                  <a:pt x="544" y="76"/>
                </a:lnTo>
                <a:cubicBezTo>
                  <a:pt x="545" y="76"/>
                  <a:pt x="546" y="77"/>
                  <a:pt x="547" y="78"/>
                </a:cubicBezTo>
                <a:lnTo>
                  <a:pt x="583" y="113"/>
                </a:lnTo>
                <a:cubicBezTo>
                  <a:pt x="584" y="114"/>
                  <a:pt x="586" y="116"/>
                  <a:pt x="587" y="117"/>
                </a:cubicBezTo>
                <a:lnTo>
                  <a:pt x="614" y="158"/>
                </a:lnTo>
                <a:cubicBezTo>
                  <a:pt x="614" y="160"/>
                  <a:pt x="615" y="161"/>
                  <a:pt x="616" y="163"/>
                </a:cubicBezTo>
                <a:lnTo>
                  <a:pt x="633" y="208"/>
                </a:lnTo>
                <a:cubicBezTo>
                  <a:pt x="634" y="210"/>
                  <a:pt x="634" y="212"/>
                  <a:pt x="634" y="213"/>
                </a:cubicBezTo>
                <a:lnTo>
                  <a:pt x="640" y="261"/>
                </a:lnTo>
                <a:cubicBezTo>
                  <a:pt x="641" y="263"/>
                  <a:pt x="641" y="265"/>
                  <a:pt x="640" y="267"/>
                </a:cubicBezTo>
                <a:lnTo>
                  <a:pt x="634" y="315"/>
                </a:lnTo>
                <a:cubicBezTo>
                  <a:pt x="634" y="317"/>
                  <a:pt x="634" y="319"/>
                  <a:pt x="633" y="321"/>
                </a:cubicBezTo>
                <a:lnTo>
                  <a:pt x="616" y="367"/>
                </a:lnTo>
                <a:cubicBezTo>
                  <a:pt x="615" y="369"/>
                  <a:pt x="614" y="370"/>
                  <a:pt x="613" y="372"/>
                </a:cubicBezTo>
                <a:lnTo>
                  <a:pt x="586" y="412"/>
                </a:lnTo>
                <a:cubicBezTo>
                  <a:pt x="585" y="413"/>
                  <a:pt x="585" y="414"/>
                  <a:pt x="583" y="415"/>
                </a:cubicBezTo>
                <a:lnTo>
                  <a:pt x="547" y="451"/>
                </a:lnTo>
                <a:cubicBezTo>
                  <a:pt x="546" y="453"/>
                  <a:pt x="545" y="454"/>
                  <a:pt x="544" y="455"/>
                </a:cubicBezTo>
                <a:lnTo>
                  <a:pt x="500" y="484"/>
                </a:lnTo>
                <a:cubicBezTo>
                  <a:pt x="498" y="484"/>
                  <a:pt x="497" y="485"/>
                  <a:pt x="496" y="486"/>
                </a:cubicBezTo>
                <a:lnTo>
                  <a:pt x="445" y="508"/>
                </a:lnTo>
                <a:cubicBezTo>
                  <a:pt x="444" y="508"/>
                  <a:pt x="443" y="508"/>
                  <a:pt x="441" y="509"/>
                </a:cubicBezTo>
                <a:lnTo>
                  <a:pt x="386" y="523"/>
                </a:lnTo>
                <a:cubicBezTo>
                  <a:pt x="385" y="523"/>
                  <a:pt x="384" y="523"/>
                  <a:pt x="382" y="523"/>
                </a:cubicBezTo>
                <a:lnTo>
                  <a:pt x="322" y="528"/>
                </a:lnTo>
                <a:cubicBezTo>
                  <a:pt x="321" y="528"/>
                  <a:pt x="320" y="528"/>
                  <a:pt x="318" y="528"/>
                </a:cubicBezTo>
                <a:lnTo>
                  <a:pt x="258" y="523"/>
                </a:lnTo>
                <a:cubicBezTo>
                  <a:pt x="257" y="523"/>
                  <a:pt x="256" y="523"/>
                  <a:pt x="255" y="523"/>
                </a:cubicBezTo>
                <a:lnTo>
                  <a:pt x="200" y="509"/>
                </a:lnTo>
                <a:cubicBezTo>
                  <a:pt x="198" y="508"/>
                  <a:pt x="197" y="508"/>
                  <a:pt x="196" y="507"/>
                </a:cubicBezTo>
                <a:lnTo>
                  <a:pt x="146" y="485"/>
                </a:lnTo>
                <a:cubicBezTo>
                  <a:pt x="145" y="485"/>
                  <a:pt x="143" y="484"/>
                  <a:pt x="142" y="484"/>
                </a:cubicBezTo>
                <a:lnTo>
                  <a:pt x="98" y="455"/>
                </a:lnTo>
                <a:cubicBezTo>
                  <a:pt x="97" y="454"/>
                  <a:pt x="96" y="453"/>
                  <a:pt x="94" y="451"/>
                </a:cubicBezTo>
                <a:lnTo>
                  <a:pt x="58" y="415"/>
                </a:lnTo>
                <a:cubicBezTo>
                  <a:pt x="58" y="414"/>
                  <a:pt x="57" y="413"/>
                  <a:pt x="56" y="412"/>
                </a:cubicBezTo>
                <a:lnTo>
                  <a:pt x="28" y="372"/>
                </a:lnTo>
                <a:cubicBezTo>
                  <a:pt x="27" y="371"/>
                  <a:pt x="26" y="369"/>
                  <a:pt x="25" y="367"/>
                </a:cubicBezTo>
                <a:lnTo>
                  <a:pt x="8" y="321"/>
                </a:lnTo>
                <a:cubicBezTo>
                  <a:pt x="7" y="319"/>
                  <a:pt x="7" y="317"/>
                  <a:pt x="7" y="315"/>
                </a:cubicBezTo>
                <a:lnTo>
                  <a:pt x="1" y="267"/>
                </a:lnTo>
                <a:close/>
                <a:moveTo>
                  <a:pt x="54" y="309"/>
                </a:moveTo>
                <a:lnTo>
                  <a:pt x="53" y="304"/>
                </a:lnTo>
                <a:lnTo>
                  <a:pt x="70" y="350"/>
                </a:lnTo>
                <a:lnTo>
                  <a:pt x="67" y="345"/>
                </a:lnTo>
                <a:lnTo>
                  <a:pt x="95" y="385"/>
                </a:lnTo>
                <a:lnTo>
                  <a:pt x="92" y="381"/>
                </a:lnTo>
                <a:lnTo>
                  <a:pt x="128" y="417"/>
                </a:lnTo>
                <a:lnTo>
                  <a:pt x="125" y="414"/>
                </a:lnTo>
                <a:lnTo>
                  <a:pt x="169" y="443"/>
                </a:lnTo>
                <a:lnTo>
                  <a:pt x="165" y="441"/>
                </a:lnTo>
                <a:lnTo>
                  <a:pt x="215" y="463"/>
                </a:lnTo>
                <a:lnTo>
                  <a:pt x="211" y="462"/>
                </a:lnTo>
                <a:lnTo>
                  <a:pt x="266" y="476"/>
                </a:lnTo>
                <a:lnTo>
                  <a:pt x="262" y="476"/>
                </a:lnTo>
                <a:lnTo>
                  <a:pt x="322" y="481"/>
                </a:lnTo>
                <a:lnTo>
                  <a:pt x="318" y="481"/>
                </a:lnTo>
                <a:lnTo>
                  <a:pt x="378" y="476"/>
                </a:lnTo>
                <a:lnTo>
                  <a:pt x="375" y="476"/>
                </a:lnTo>
                <a:lnTo>
                  <a:pt x="430" y="462"/>
                </a:lnTo>
                <a:lnTo>
                  <a:pt x="426" y="463"/>
                </a:lnTo>
                <a:lnTo>
                  <a:pt x="477" y="441"/>
                </a:lnTo>
                <a:lnTo>
                  <a:pt x="473" y="443"/>
                </a:lnTo>
                <a:lnTo>
                  <a:pt x="517" y="414"/>
                </a:lnTo>
                <a:lnTo>
                  <a:pt x="513" y="417"/>
                </a:lnTo>
                <a:lnTo>
                  <a:pt x="549" y="381"/>
                </a:lnTo>
                <a:lnTo>
                  <a:pt x="547" y="385"/>
                </a:lnTo>
                <a:lnTo>
                  <a:pt x="574" y="345"/>
                </a:lnTo>
                <a:lnTo>
                  <a:pt x="571" y="350"/>
                </a:lnTo>
                <a:lnTo>
                  <a:pt x="588" y="304"/>
                </a:lnTo>
                <a:lnTo>
                  <a:pt x="587" y="309"/>
                </a:lnTo>
                <a:lnTo>
                  <a:pt x="593" y="261"/>
                </a:lnTo>
                <a:lnTo>
                  <a:pt x="593" y="267"/>
                </a:lnTo>
                <a:lnTo>
                  <a:pt x="587" y="219"/>
                </a:lnTo>
                <a:lnTo>
                  <a:pt x="588" y="225"/>
                </a:lnTo>
                <a:lnTo>
                  <a:pt x="571" y="180"/>
                </a:lnTo>
                <a:lnTo>
                  <a:pt x="573" y="185"/>
                </a:lnTo>
                <a:lnTo>
                  <a:pt x="546" y="144"/>
                </a:lnTo>
                <a:lnTo>
                  <a:pt x="550" y="148"/>
                </a:lnTo>
                <a:lnTo>
                  <a:pt x="514" y="113"/>
                </a:lnTo>
                <a:lnTo>
                  <a:pt x="517" y="115"/>
                </a:lnTo>
                <a:lnTo>
                  <a:pt x="473" y="85"/>
                </a:lnTo>
                <a:lnTo>
                  <a:pt x="477" y="88"/>
                </a:lnTo>
                <a:lnTo>
                  <a:pt x="426" y="66"/>
                </a:lnTo>
                <a:lnTo>
                  <a:pt x="430" y="67"/>
                </a:lnTo>
                <a:lnTo>
                  <a:pt x="375" y="53"/>
                </a:lnTo>
                <a:lnTo>
                  <a:pt x="378" y="53"/>
                </a:lnTo>
                <a:lnTo>
                  <a:pt x="318" y="48"/>
                </a:lnTo>
                <a:lnTo>
                  <a:pt x="322" y="48"/>
                </a:lnTo>
                <a:lnTo>
                  <a:pt x="262" y="53"/>
                </a:lnTo>
                <a:lnTo>
                  <a:pt x="266" y="53"/>
                </a:lnTo>
                <a:lnTo>
                  <a:pt x="211" y="67"/>
                </a:lnTo>
                <a:lnTo>
                  <a:pt x="215" y="65"/>
                </a:lnTo>
                <a:lnTo>
                  <a:pt x="165" y="87"/>
                </a:lnTo>
                <a:lnTo>
                  <a:pt x="169" y="85"/>
                </a:lnTo>
                <a:lnTo>
                  <a:pt x="125" y="115"/>
                </a:lnTo>
                <a:lnTo>
                  <a:pt x="128" y="113"/>
                </a:lnTo>
                <a:lnTo>
                  <a:pt x="92" y="148"/>
                </a:lnTo>
                <a:lnTo>
                  <a:pt x="95" y="144"/>
                </a:lnTo>
                <a:lnTo>
                  <a:pt x="67" y="185"/>
                </a:lnTo>
                <a:lnTo>
                  <a:pt x="70" y="180"/>
                </a:lnTo>
                <a:lnTo>
                  <a:pt x="53" y="225"/>
                </a:lnTo>
                <a:lnTo>
                  <a:pt x="54" y="219"/>
                </a:lnTo>
                <a:lnTo>
                  <a:pt x="48" y="267"/>
                </a:lnTo>
                <a:lnTo>
                  <a:pt x="48" y="261"/>
                </a:lnTo>
                <a:lnTo>
                  <a:pt x="54" y="309"/>
                </a:lnTo>
                <a:close/>
              </a:path>
            </a:pathLst>
          </a:custGeom>
          <a:solidFill>
            <a:srgbClr val="FFFF00"/>
          </a:solidFill>
          <a:ln w="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68" name="Rectangle 110"/>
          <p:cNvSpPr>
            <a:spLocks noChangeArrowheads="1"/>
          </p:cNvSpPr>
          <p:nvPr/>
        </p:nvSpPr>
        <p:spPr bwMode="auto">
          <a:xfrm>
            <a:off x="5855520" y="1655512"/>
            <a:ext cx="1388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P</a:t>
            </a:r>
            <a:endParaRPr kumimoji="0" lang="de-DE" sz="1200" b="0" i="0" u="none" strike="noStrike" cap="none" normalizeH="0" baseline="0" dirty="0" smtClean="0">
              <a:ln>
                <a:noFill/>
              </a:ln>
              <a:effectLst/>
              <a:latin typeface="Arial" pitchFamily="34" charset="0"/>
              <a:cs typeface="Arial" pitchFamily="34" charset="0"/>
            </a:endParaRPr>
          </a:p>
        </p:txBody>
      </p:sp>
      <p:sp>
        <p:nvSpPr>
          <p:cNvPr id="170" name="Freeform 112"/>
          <p:cNvSpPr>
            <a:spLocks noEditPoints="1"/>
          </p:cNvSpPr>
          <p:nvPr/>
        </p:nvSpPr>
        <p:spPr bwMode="auto">
          <a:xfrm>
            <a:off x="1665996" y="3447257"/>
            <a:ext cx="463550" cy="409575"/>
          </a:xfrm>
          <a:custGeom>
            <a:avLst/>
            <a:gdLst>
              <a:gd name="T0" fmla="*/ 726 w 782"/>
              <a:gd name="T1" fmla="*/ 107 h 691"/>
              <a:gd name="T2" fmla="*/ 726 w 782"/>
              <a:gd name="T3" fmla="*/ 683 h 691"/>
              <a:gd name="T4" fmla="*/ 718 w 782"/>
              <a:gd name="T5" fmla="*/ 691 h 691"/>
              <a:gd name="T6" fmla="*/ 8 w 782"/>
              <a:gd name="T7" fmla="*/ 691 h 691"/>
              <a:gd name="T8" fmla="*/ 0 w 782"/>
              <a:gd name="T9" fmla="*/ 683 h 691"/>
              <a:gd name="T10" fmla="*/ 0 w 782"/>
              <a:gd name="T11" fmla="*/ 475 h 691"/>
              <a:gd name="T12" fmla="*/ 16 w 782"/>
              <a:gd name="T13" fmla="*/ 475 h 691"/>
              <a:gd name="T14" fmla="*/ 16 w 782"/>
              <a:gd name="T15" fmla="*/ 683 h 691"/>
              <a:gd name="T16" fmla="*/ 8 w 782"/>
              <a:gd name="T17" fmla="*/ 675 h 691"/>
              <a:gd name="T18" fmla="*/ 718 w 782"/>
              <a:gd name="T19" fmla="*/ 675 h 691"/>
              <a:gd name="T20" fmla="*/ 710 w 782"/>
              <a:gd name="T21" fmla="*/ 683 h 691"/>
              <a:gd name="T22" fmla="*/ 710 w 782"/>
              <a:gd name="T23" fmla="*/ 107 h 691"/>
              <a:gd name="T24" fmla="*/ 726 w 782"/>
              <a:gd name="T25" fmla="*/ 107 h 691"/>
              <a:gd name="T26" fmla="*/ 654 w 782"/>
              <a:gd name="T27" fmla="*/ 129 h 691"/>
              <a:gd name="T28" fmla="*/ 718 w 782"/>
              <a:gd name="T29" fmla="*/ 0 h 691"/>
              <a:gd name="T30" fmla="*/ 782 w 782"/>
              <a:gd name="T31" fmla="*/ 129 h 691"/>
              <a:gd name="T32" fmla="*/ 654 w 782"/>
              <a:gd name="T33" fmla="*/ 129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2" h="691">
                <a:moveTo>
                  <a:pt x="726" y="107"/>
                </a:moveTo>
                <a:lnTo>
                  <a:pt x="726" y="683"/>
                </a:lnTo>
                <a:cubicBezTo>
                  <a:pt x="726" y="687"/>
                  <a:pt x="722" y="691"/>
                  <a:pt x="718" y="691"/>
                </a:cubicBezTo>
                <a:lnTo>
                  <a:pt x="8" y="691"/>
                </a:lnTo>
                <a:cubicBezTo>
                  <a:pt x="4" y="691"/>
                  <a:pt x="0" y="687"/>
                  <a:pt x="0" y="683"/>
                </a:cubicBezTo>
                <a:lnTo>
                  <a:pt x="0" y="475"/>
                </a:lnTo>
                <a:lnTo>
                  <a:pt x="16" y="475"/>
                </a:lnTo>
                <a:lnTo>
                  <a:pt x="16" y="683"/>
                </a:lnTo>
                <a:lnTo>
                  <a:pt x="8" y="675"/>
                </a:lnTo>
                <a:lnTo>
                  <a:pt x="718" y="675"/>
                </a:lnTo>
                <a:lnTo>
                  <a:pt x="710" y="683"/>
                </a:lnTo>
                <a:lnTo>
                  <a:pt x="710" y="107"/>
                </a:lnTo>
                <a:lnTo>
                  <a:pt x="726" y="107"/>
                </a:lnTo>
                <a:close/>
                <a:moveTo>
                  <a:pt x="654" y="129"/>
                </a:moveTo>
                <a:lnTo>
                  <a:pt x="718" y="0"/>
                </a:lnTo>
                <a:lnTo>
                  <a:pt x="782" y="129"/>
                </a:lnTo>
                <a:lnTo>
                  <a:pt x="654" y="129"/>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1" name="Rectangle 113"/>
          <p:cNvSpPr>
            <a:spLocks noChangeArrowheads="1"/>
          </p:cNvSpPr>
          <p:nvPr/>
        </p:nvSpPr>
        <p:spPr bwMode="auto">
          <a:xfrm>
            <a:off x="1358021" y="4177507"/>
            <a:ext cx="26352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err="1" smtClean="0">
                <a:ln>
                  <a:noFill/>
                </a:ln>
                <a:solidFill>
                  <a:srgbClr val="000000"/>
                </a:solidFill>
                <a:effectLst/>
                <a:latin typeface="Arial" pitchFamily="34" charset="0"/>
                <a:cs typeface="Arial" pitchFamily="34" charset="0"/>
              </a:rPr>
              <a:t>vote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2" name="Freeform 114"/>
          <p:cNvSpPr>
            <a:spLocks noEditPoints="1"/>
          </p:cNvSpPr>
          <p:nvPr/>
        </p:nvSpPr>
        <p:spPr bwMode="auto">
          <a:xfrm>
            <a:off x="1465971" y="3733007"/>
            <a:ext cx="920750" cy="209550"/>
          </a:xfrm>
          <a:custGeom>
            <a:avLst/>
            <a:gdLst>
              <a:gd name="T0" fmla="*/ 1494 w 1551"/>
              <a:gd name="T1" fmla="*/ 133 h 354"/>
              <a:gd name="T2" fmla="*/ 1494 w 1551"/>
              <a:gd name="T3" fmla="*/ 346 h 354"/>
              <a:gd name="T4" fmla="*/ 1486 w 1551"/>
              <a:gd name="T5" fmla="*/ 354 h 354"/>
              <a:gd name="T6" fmla="*/ 8 w 1551"/>
              <a:gd name="T7" fmla="*/ 354 h 354"/>
              <a:gd name="T8" fmla="*/ 0 w 1551"/>
              <a:gd name="T9" fmla="*/ 346 h 354"/>
              <a:gd name="T10" fmla="*/ 0 w 1551"/>
              <a:gd name="T11" fmla="*/ 0 h 354"/>
              <a:gd name="T12" fmla="*/ 16 w 1551"/>
              <a:gd name="T13" fmla="*/ 0 h 354"/>
              <a:gd name="T14" fmla="*/ 16 w 1551"/>
              <a:gd name="T15" fmla="*/ 346 h 354"/>
              <a:gd name="T16" fmla="*/ 8 w 1551"/>
              <a:gd name="T17" fmla="*/ 338 h 354"/>
              <a:gd name="T18" fmla="*/ 1486 w 1551"/>
              <a:gd name="T19" fmla="*/ 338 h 354"/>
              <a:gd name="T20" fmla="*/ 1478 w 1551"/>
              <a:gd name="T21" fmla="*/ 346 h 354"/>
              <a:gd name="T22" fmla="*/ 1478 w 1551"/>
              <a:gd name="T23" fmla="*/ 133 h 354"/>
              <a:gd name="T24" fmla="*/ 1494 w 1551"/>
              <a:gd name="T25" fmla="*/ 133 h 354"/>
              <a:gd name="T26" fmla="*/ 1422 w 1551"/>
              <a:gd name="T27" fmla="*/ 154 h 354"/>
              <a:gd name="T28" fmla="*/ 1486 w 1551"/>
              <a:gd name="T29" fmla="*/ 26 h 354"/>
              <a:gd name="T30" fmla="*/ 1551 w 1551"/>
              <a:gd name="T31" fmla="*/ 154 h 354"/>
              <a:gd name="T32" fmla="*/ 1422 w 1551"/>
              <a:gd name="T33" fmla="*/ 1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1" h="354">
                <a:moveTo>
                  <a:pt x="1494" y="133"/>
                </a:moveTo>
                <a:lnTo>
                  <a:pt x="1494" y="346"/>
                </a:lnTo>
                <a:cubicBezTo>
                  <a:pt x="1494" y="350"/>
                  <a:pt x="1491" y="354"/>
                  <a:pt x="1486" y="354"/>
                </a:cubicBezTo>
                <a:lnTo>
                  <a:pt x="8" y="354"/>
                </a:lnTo>
                <a:cubicBezTo>
                  <a:pt x="4" y="354"/>
                  <a:pt x="0" y="350"/>
                  <a:pt x="0" y="346"/>
                </a:cubicBezTo>
                <a:lnTo>
                  <a:pt x="0" y="0"/>
                </a:lnTo>
                <a:lnTo>
                  <a:pt x="16" y="0"/>
                </a:lnTo>
                <a:lnTo>
                  <a:pt x="16" y="346"/>
                </a:lnTo>
                <a:lnTo>
                  <a:pt x="8" y="338"/>
                </a:lnTo>
                <a:lnTo>
                  <a:pt x="1486" y="338"/>
                </a:lnTo>
                <a:lnTo>
                  <a:pt x="1478" y="346"/>
                </a:lnTo>
                <a:lnTo>
                  <a:pt x="1478" y="133"/>
                </a:lnTo>
                <a:lnTo>
                  <a:pt x="1494" y="133"/>
                </a:lnTo>
                <a:close/>
                <a:moveTo>
                  <a:pt x="1422" y="154"/>
                </a:moveTo>
                <a:lnTo>
                  <a:pt x="1486" y="26"/>
                </a:lnTo>
                <a:lnTo>
                  <a:pt x="1551" y="154"/>
                </a:lnTo>
                <a:lnTo>
                  <a:pt x="1422" y="15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3" name="Freeform 115"/>
          <p:cNvSpPr>
            <a:spLocks noEditPoints="1"/>
          </p:cNvSpPr>
          <p:nvPr/>
        </p:nvSpPr>
        <p:spPr bwMode="auto">
          <a:xfrm>
            <a:off x="1275471" y="3733007"/>
            <a:ext cx="1536700" cy="287338"/>
          </a:xfrm>
          <a:custGeom>
            <a:avLst/>
            <a:gdLst>
              <a:gd name="T0" fmla="*/ 2531 w 2587"/>
              <a:gd name="T1" fmla="*/ 295 h 485"/>
              <a:gd name="T2" fmla="*/ 2531 w 2587"/>
              <a:gd name="T3" fmla="*/ 477 h 485"/>
              <a:gd name="T4" fmla="*/ 2522 w 2587"/>
              <a:gd name="T5" fmla="*/ 485 h 485"/>
              <a:gd name="T6" fmla="*/ 8 w 2587"/>
              <a:gd name="T7" fmla="*/ 485 h 485"/>
              <a:gd name="T8" fmla="*/ 0 w 2587"/>
              <a:gd name="T9" fmla="*/ 477 h 485"/>
              <a:gd name="T10" fmla="*/ 0 w 2587"/>
              <a:gd name="T11" fmla="*/ 0 h 485"/>
              <a:gd name="T12" fmla="*/ 16 w 2587"/>
              <a:gd name="T13" fmla="*/ 0 h 485"/>
              <a:gd name="T14" fmla="*/ 16 w 2587"/>
              <a:gd name="T15" fmla="*/ 477 h 485"/>
              <a:gd name="T16" fmla="*/ 8 w 2587"/>
              <a:gd name="T17" fmla="*/ 469 h 485"/>
              <a:gd name="T18" fmla="*/ 2522 w 2587"/>
              <a:gd name="T19" fmla="*/ 469 h 485"/>
              <a:gd name="T20" fmla="*/ 2514 w 2587"/>
              <a:gd name="T21" fmla="*/ 477 h 485"/>
              <a:gd name="T22" fmla="*/ 2514 w 2587"/>
              <a:gd name="T23" fmla="*/ 295 h 485"/>
              <a:gd name="T24" fmla="*/ 2531 w 2587"/>
              <a:gd name="T25" fmla="*/ 295 h 485"/>
              <a:gd name="T26" fmla="*/ 2458 w 2587"/>
              <a:gd name="T27" fmla="*/ 317 h 485"/>
              <a:gd name="T28" fmla="*/ 2522 w 2587"/>
              <a:gd name="T29" fmla="*/ 189 h 485"/>
              <a:gd name="T30" fmla="*/ 2587 w 2587"/>
              <a:gd name="T31" fmla="*/ 317 h 485"/>
              <a:gd name="T32" fmla="*/ 2458 w 2587"/>
              <a:gd name="T33" fmla="*/ 3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87" h="485">
                <a:moveTo>
                  <a:pt x="2531" y="295"/>
                </a:moveTo>
                <a:lnTo>
                  <a:pt x="2531" y="477"/>
                </a:lnTo>
                <a:cubicBezTo>
                  <a:pt x="2531" y="481"/>
                  <a:pt x="2527" y="485"/>
                  <a:pt x="2522" y="485"/>
                </a:cubicBezTo>
                <a:lnTo>
                  <a:pt x="8" y="485"/>
                </a:lnTo>
                <a:cubicBezTo>
                  <a:pt x="4" y="485"/>
                  <a:pt x="0" y="481"/>
                  <a:pt x="0" y="477"/>
                </a:cubicBezTo>
                <a:lnTo>
                  <a:pt x="0" y="0"/>
                </a:lnTo>
                <a:lnTo>
                  <a:pt x="16" y="0"/>
                </a:lnTo>
                <a:lnTo>
                  <a:pt x="16" y="477"/>
                </a:lnTo>
                <a:lnTo>
                  <a:pt x="8" y="469"/>
                </a:lnTo>
                <a:lnTo>
                  <a:pt x="2522" y="469"/>
                </a:lnTo>
                <a:lnTo>
                  <a:pt x="2514" y="477"/>
                </a:lnTo>
                <a:lnTo>
                  <a:pt x="2514" y="295"/>
                </a:lnTo>
                <a:lnTo>
                  <a:pt x="2531" y="295"/>
                </a:lnTo>
                <a:close/>
                <a:moveTo>
                  <a:pt x="2458" y="317"/>
                </a:moveTo>
                <a:lnTo>
                  <a:pt x="2522" y="189"/>
                </a:lnTo>
                <a:lnTo>
                  <a:pt x="2587" y="317"/>
                </a:lnTo>
                <a:lnTo>
                  <a:pt x="2458" y="317"/>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74" name="Rectangle 116"/>
          <p:cNvSpPr>
            <a:spLocks noChangeArrowheads="1"/>
          </p:cNvSpPr>
          <p:nvPr/>
        </p:nvSpPr>
        <p:spPr bwMode="auto">
          <a:xfrm>
            <a:off x="3859214" y="5554438"/>
            <a:ext cx="10302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err="1" smtClean="0">
                <a:ln>
                  <a:noFill/>
                </a:ln>
                <a:solidFill>
                  <a:srgbClr val="000000"/>
                </a:solidFill>
                <a:effectLst/>
                <a:latin typeface="Arial" pitchFamily="34" charset="0"/>
                <a:cs typeface="Arial" pitchFamily="34" charset="0"/>
              </a:rPr>
              <a:t>recommendation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Rectangle 117"/>
          <p:cNvSpPr>
            <a:spLocks noChangeArrowheads="1"/>
          </p:cNvSpPr>
          <p:nvPr/>
        </p:nvSpPr>
        <p:spPr bwMode="auto">
          <a:xfrm>
            <a:off x="364332" y="6235475"/>
            <a:ext cx="12775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smtClean="0">
                <a:ln>
                  <a:noFill/>
                </a:ln>
                <a:solidFill>
                  <a:srgbClr val="000000"/>
                </a:solidFill>
                <a:effectLst/>
                <a:latin typeface="Arial" pitchFamily="34" charset="0"/>
                <a:cs typeface="Arial" pitchFamily="34" charset="0"/>
              </a:rPr>
              <a:t>P: </a:t>
            </a:r>
            <a:r>
              <a:rPr lang="de-DE" sz="1000" b="1" i="1" dirty="0" err="1" smtClean="0">
                <a:solidFill>
                  <a:srgbClr val="000000"/>
                </a:solidFill>
                <a:latin typeface="Arial" pitchFamily="34" charset="0"/>
                <a:cs typeface="Arial" pitchFamily="34" charset="0"/>
              </a:rPr>
              <a:t>P</a:t>
            </a:r>
            <a:r>
              <a:rPr kumimoji="0" lang="de-DE" sz="1000" b="1" i="1" u="none" strike="noStrike" cap="none" normalizeH="0" baseline="0" dirty="0" err="1" smtClean="0">
                <a:ln>
                  <a:noFill/>
                </a:ln>
                <a:solidFill>
                  <a:srgbClr val="000000"/>
                </a:solidFill>
                <a:effectLst/>
                <a:latin typeface="Arial" pitchFamily="34" charset="0"/>
                <a:cs typeface="Arial" pitchFamily="34" charset="0"/>
              </a:rPr>
              <a:t>resident</a:t>
            </a:r>
            <a:r>
              <a:rPr lang="de-DE" sz="1000" b="1" i="1" dirty="0" smtClean="0">
                <a:solidFill>
                  <a:srgbClr val="000000"/>
                </a:solidFill>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de-DE" sz="1000" b="1" i="1" dirty="0" err="1" smtClean="0">
                <a:solidFill>
                  <a:srgbClr val="000000"/>
                </a:solidFill>
                <a:latin typeface="Arial" pitchFamily="34" charset="0"/>
                <a:cs typeface="Arial" pitchFamily="34" charset="0"/>
              </a:rPr>
              <a:t>member</a:t>
            </a:r>
            <a:r>
              <a:rPr lang="de-DE" sz="1000" b="1" i="1" dirty="0" smtClean="0">
                <a:solidFill>
                  <a:srgbClr val="000000"/>
                </a:solidFill>
                <a:latin typeface="Arial" pitchFamily="34" charset="0"/>
                <a:cs typeface="Arial" pitchFamily="34" charset="0"/>
              </a:rPr>
              <a:t> </a:t>
            </a:r>
            <a:r>
              <a:rPr lang="de-DE" sz="1000" b="1" i="1" dirty="0" err="1" smtClean="0">
                <a:solidFill>
                  <a:srgbClr val="000000"/>
                </a:solidFill>
                <a:latin typeface="Arial" pitchFamily="34" charset="0"/>
                <a:cs typeface="Arial" pitchFamily="34" charset="0"/>
              </a:rPr>
              <a:t>commission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121"/>
          <p:cNvSpPr>
            <a:spLocks noChangeArrowheads="1"/>
          </p:cNvSpPr>
          <p:nvPr/>
        </p:nvSpPr>
        <p:spPr bwMode="auto">
          <a:xfrm>
            <a:off x="1930400" y="6235475"/>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smtClean="0">
                <a:ln>
                  <a:noFill/>
                </a:ln>
                <a:solidFill>
                  <a:srgbClr val="000000"/>
                </a:solidFill>
                <a:effectLst/>
                <a:latin typeface="Arial" pitchFamily="34" charset="0"/>
                <a:cs typeface="Arial" pitchFamily="34" charset="0"/>
              </a:rPr>
              <a:t>NVZ: Head</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smtClean="0">
                <a:ln>
                  <a:noFill/>
                </a:ln>
                <a:solidFill>
                  <a:srgbClr val="000000"/>
                </a:solidFill>
                <a:effectLst/>
                <a:latin typeface="Arial" pitchFamily="34" charset="0"/>
                <a:cs typeface="Arial" pitchFamily="34" charset="0"/>
              </a:rPr>
              <a:t>NEBIS Network</a:t>
            </a:r>
            <a:r>
              <a:rPr kumimoji="0" lang="de-DE" sz="1000" b="1" i="1" u="none" strike="noStrike" cap="none" normalizeH="0" dirty="0" smtClean="0">
                <a:ln>
                  <a:noFill/>
                </a:ln>
                <a:solidFill>
                  <a:srgbClr val="000000"/>
                </a:solidFill>
                <a:effectLst/>
                <a:latin typeface="Arial" pitchFamily="34" charset="0"/>
                <a:cs typeface="Arial" pitchFamily="34" charset="0"/>
              </a:rPr>
              <a:t> Office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Rectangle 123"/>
          <p:cNvSpPr>
            <a:spLocks noChangeArrowheads="1"/>
          </p:cNvSpPr>
          <p:nvPr/>
        </p:nvSpPr>
        <p:spPr bwMode="auto">
          <a:xfrm>
            <a:off x="3612575" y="6235673"/>
            <a:ext cx="993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smtClean="0">
                <a:ln>
                  <a:noFill/>
                </a:ln>
                <a:solidFill>
                  <a:srgbClr val="000000"/>
                </a:solidFill>
                <a:effectLst/>
                <a:latin typeface="Arial" pitchFamily="34" charset="0"/>
                <a:cs typeface="Arial" pitchFamily="34" charset="0"/>
              </a:rPr>
              <a:t>LNV: Head </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sz="1000" b="1" i="1" u="none" strike="noStrike" cap="none" normalizeH="0" baseline="0" dirty="0" smtClean="0">
                <a:ln>
                  <a:noFill/>
                </a:ln>
                <a:solidFill>
                  <a:srgbClr val="000000"/>
                </a:solidFill>
                <a:effectLst/>
                <a:latin typeface="Arial" pitchFamily="34" charset="0"/>
                <a:cs typeface="Arial" pitchFamily="34" charset="0"/>
              </a:rPr>
              <a:t>Library Network</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 name="Freeform 126"/>
          <p:cNvSpPr>
            <a:spLocks/>
          </p:cNvSpPr>
          <p:nvPr/>
        </p:nvSpPr>
        <p:spPr bwMode="auto">
          <a:xfrm>
            <a:off x="2021596" y="2801144"/>
            <a:ext cx="342900" cy="293688"/>
          </a:xfrm>
          <a:custGeom>
            <a:avLst/>
            <a:gdLst>
              <a:gd name="T0" fmla="*/ 0 w 576"/>
              <a:gd name="T1" fmla="*/ 248 h 496"/>
              <a:gd name="T2" fmla="*/ 288 w 576"/>
              <a:gd name="T3" fmla="*/ 0 h 496"/>
              <a:gd name="T4" fmla="*/ 288 w 576"/>
              <a:gd name="T5" fmla="*/ 0 h 496"/>
              <a:gd name="T6" fmla="*/ 288 w 576"/>
              <a:gd name="T7" fmla="*/ 0 h 496"/>
              <a:gd name="T8" fmla="*/ 576 w 576"/>
              <a:gd name="T9" fmla="*/ 248 h 496"/>
              <a:gd name="T10" fmla="*/ 576 w 576"/>
              <a:gd name="T11" fmla="*/ 248 h 496"/>
              <a:gd name="T12" fmla="*/ 576 w 576"/>
              <a:gd name="T13" fmla="*/ 248 h 496"/>
              <a:gd name="T14" fmla="*/ 288 w 576"/>
              <a:gd name="T15" fmla="*/ 496 h 496"/>
              <a:gd name="T16" fmla="*/ 288 w 576"/>
              <a:gd name="T17" fmla="*/ 496 h 496"/>
              <a:gd name="T18" fmla="*/ 288 w 576"/>
              <a:gd name="T19" fmla="*/ 496 h 496"/>
              <a:gd name="T20" fmla="*/ 0 w 576"/>
              <a:gd name="T21" fmla="*/ 248 h 496"/>
              <a:gd name="T22" fmla="*/ 0 w 576"/>
              <a:gd name="T23" fmla="*/ 24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96">
                <a:moveTo>
                  <a:pt x="0" y="248"/>
                </a:moveTo>
                <a:cubicBezTo>
                  <a:pt x="0" y="112"/>
                  <a:pt x="129" y="0"/>
                  <a:pt x="288" y="0"/>
                </a:cubicBezTo>
                <a:cubicBezTo>
                  <a:pt x="288" y="0"/>
                  <a:pt x="288" y="0"/>
                  <a:pt x="288" y="0"/>
                </a:cubicBezTo>
                <a:lnTo>
                  <a:pt x="288" y="0"/>
                </a:lnTo>
                <a:cubicBezTo>
                  <a:pt x="448" y="0"/>
                  <a:pt x="576" y="112"/>
                  <a:pt x="576" y="248"/>
                </a:cubicBezTo>
                <a:cubicBezTo>
                  <a:pt x="576" y="248"/>
                  <a:pt x="576" y="248"/>
                  <a:pt x="576" y="248"/>
                </a:cubicBezTo>
                <a:lnTo>
                  <a:pt x="576" y="248"/>
                </a:lnTo>
                <a:cubicBezTo>
                  <a:pt x="576" y="385"/>
                  <a:pt x="448" y="496"/>
                  <a:pt x="288" y="496"/>
                </a:cubicBezTo>
                <a:cubicBezTo>
                  <a:pt x="288" y="496"/>
                  <a:pt x="288" y="496"/>
                  <a:pt x="288" y="496"/>
                </a:cubicBezTo>
                <a:lnTo>
                  <a:pt x="288" y="496"/>
                </a:lnTo>
                <a:cubicBezTo>
                  <a:pt x="129" y="496"/>
                  <a:pt x="0" y="385"/>
                  <a:pt x="0" y="248"/>
                </a:cubicBezTo>
                <a:cubicBezTo>
                  <a:pt x="0" y="248"/>
                  <a:pt x="0" y="248"/>
                  <a:pt x="0" y="248"/>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85" name="Freeform 127"/>
          <p:cNvSpPr>
            <a:spLocks noEditPoints="1"/>
          </p:cNvSpPr>
          <p:nvPr/>
        </p:nvSpPr>
        <p:spPr bwMode="auto">
          <a:xfrm>
            <a:off x="2007308" y="2786857"/>
            <a:ext cx="371475" cy="322263"/>
          </a:xfrm>
          <a:custGeom>
            <a:avLst/>
            <a:gdLst>
              <a:gd name="T0" fmla="*/ 7 w 625"/>
              <a:gd name="T1" fmla="*/ 220 h 544"/>
              <a:gd name="T2" fmla="*/ 27 w 625"/>
              <a:gd name="T3" fmla="*/ 164 h 544"/>
              <a:gd name="T4" fmla="*/ 91 w 625"/>
              <a:gd name="T5" fmla="*/ 81 h 544"/>
              <a:gd name="T6" fmla="*/ 141 w 625"/>
              <a:gd name="T7" fmla="*/ 46 h 544"/>
              <a:gd name="T8" fmla="*/ 248 w 625"/>
              <a:gd name="T9" fmla="*/ 6 h 544"/>
              <a:gd name="T10" fmla="*/ 315 w 625"/>
              <a:gd name="T11" fmla="*/ 1 h 544"/>
              <a:gd name="T12" fmla="*/ 432 w 625"/>
              <a:gd name="T13" fmla="*/ 21 h 544"/>
              <a:gd name="T14" fmla="*/ 487 w 625"/>
              <a:gd name="T15" fmla="*/ 48 h 544"/>
              <a:gd name="T16" fmla="*/ 569 w 625"/>
              <a:gd name="T17" fmla="*/ 118 h 544"/>
              <a:gd name="T18" fmla="*/ 601 w 625"/>
              <a:gd name="T19" fmla="*/ 169 h 544"/>
              <a:gd name="T20" fmla="*/ 624 w 625"/>
              <a:gd name="T21" fmla="*/ 270 h 544"/>
              <a:gd name="T22" fmla="*/ 617 w 625"/>
              <a:gd name="T23" fmla="*/ 330 h 544"/>
              <a:gd name="T24" fmla="*/ 572 w 625"/>
              <a:gd name="T25" fmla="*/ 424 h 544"/>
              <a:gd name="T26" fmla="*/ 531 w 625"/>
              <a:gd name="T27" fmla="*/ 467 h 544"/>
              <a:gd name="T28" fmla="*/ 436 w 625"/>
              <a:gd name="T29" fmla="*/ 523 h 544"/>
              <a:gd name="T30" fmla="*/ 373 w 625"/>
              <a:gd name="T31" fmla="*/ 539 h 544"/>
              <a:gd name="T32" fmla="*/ 252 w 625"/>
              <a:gd name="T33" fmla="*/ 539 h 544"/>
              <a:gd name="T34" fmla="*/ 190 w 625"/>
              <a:gd name="T35" fmla="*/ 523 h 544"/>
              <a:gd name="T36" fmla="*/ 94 w 625"/>
              <a:gd name="T37" fmla="*/ 467 h 544"/>
              <a:gd name="T38" fmla="*/ 53 w 625"/>
              <a:gd name="T39" fmla="*/ 424 h 544"/>
              <a:gd name="T40" fmla="*/ 8 w 625"/>
              <a:gd name="T41" fmla="*/ 331 h 544"/>
              <a:gd name="T42" fmla="*/ 54 w 625"/>
              <a:gd name="T43" fmla="*/ 320 h 544"/>
              <a:gd name="T44" fmla="*/ 68 w 625"/>
              <a:gd name="T45" fmla="*/ 357 h 544"/>
              <a:gd name="T46" fmla="*/ 126 w 625"/>
              <a:gd name="T47" fmla="*/ 431 h 544"/>
              <a:gd name="T48" fmla="*/ 162 w 625"/>
              <a:gd name="T49" fmla="*/ 457 h 544"/>
              <a:gd name="T50" fmla="*/ 260 w 625"/>
              <a:gd name="T51" fmla="*/ 492 h 544"/>
              <a:gd name="T52" fmla="*/ 310 w 625"/>
              <a:gd name="T53" fmla="*/ 497 h 544"/>
              <a:gd name="T54" fmla="*/ 420 w 625"/>
              <a:gd name="T55" fmla="*/ 478 h 544"/>
              <a:gd name="T56" fmla="*/ 459 w 625"/>
              <a:gd name="T57" fmla="*/ 459 h 544"/>
              <a:gd name="T58" fmla="*/ 534 w 625"/>
              <a:gd name="T59" fmla="*/ 395 h 544"/>
              <a:gd name="T60" fmla="*/ 556 w 625"/>
              <a:gd name="T61" fmla="*/ 362 h 544"/>
              <a:gd name="T62" fmla="*/ 577 w 625"/>
              <a:gd name="T63" fmla="*/ 270 h 544"/>
              <a:gd name="T64" fmla="*/ 572 w 625"/>
              <a:gd name="T65" fmla="*/ 230 h 544"/>
              <a:gd name="T66" fmla="*/ 531 w 625"/>
              <a:gd name="T67" fmla="*/ 147 h 544"/>
              <a:gd name="T68" fmla="*/ 503 w 625"/>
              <a:gd name="T69" fmla="*/ 117 h 544"/>
              <a:gd name="T70" fmla="*/ 415 w 625"/>
              <a:gd name="T71" fmla="*/ 66 h 544"/>
              <a:gd name="T72" fmla="*/ 368 w 625"/>
              <a:gd name="T73" fmla="*/ 53 h 544"/>
              <a:gd name="T74" fmla="*/ 257 w 625"/>
              <a:gd name="T75" fmla="*/ 53 h 544"/>
              <a:gd name="T76" fmla="*/ 211 w 625"/>
              <a:gd name="T77" fmla="*/ 66 h 544"/>
              <a:gd name="T78" fmla="*/ 122 w 625"/>
              <a:gd name="T79" fmla="*/ 117 h 544"/>
              <a:gd name="T80" fmla="*/ 94 w 625"/>
              <a:gd name="T81" fmla="*/ 147 h 544"/>
              <a:gd name="T82" fmla="*/ 53 w 625"/>
              <a:gd name="T83" fmla="*/ 231 h 544"/>
              <a:gd name="T84" fmla="*/ 48 w 625"/>
              <a:gd name="T85" fmla="*/ 27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44">
                <a:moveTo>
                  <a:pt x="1" y="275"/>
                </a:moveTo>
                <a:cubicBezTo>
                  <a:pt x="0" y="273"/>
                  <a:pt x="0" y="272"/>
                  <a:pt x="1" y="270"/>
                </a:cubicBezTo>
                <a:lnTo>
                  <a:pt x="7" y="220"/>
                </a:lnTo>
                <a:cubicBezTo>
                  <a:pt x="7" y="218"/>
                  <a:pt x="7" y="216"/>
                  <a:pt x="8" y="214"/>
                </a:cubicBezTo>
                <a:lnTo>
                  <a:pt x="25" y="168"/>
                </a:lnTo>
                <a:cubicBezTo>
                  <a:pt x="26" y="167"/>
                  <a:pt x="26" y="165"/>
                  <a:pt x="27" y="164"/>
                </a:cubicBezTo>
                <a:lnTo>
                  <a:pt x="53" y="122"/>
                </a:lnTo>
                <a:cubicBezTo>
                  <a:pt x="54" y="120"/>
                  <a:pt x="55" y="119"/>
                  <a:pt x="56" y="118"/>
                </a:cubicBezTo>
                <a:lnTo>
                  <a:pt x="91" y="81"/>
                </a:lnTo>
                <a:cubicBezTo>
                  <a:pt x="92" y="80"/>
                  <a:pt x="93" y="79"/>
                  <a:pt x="95" y="78"/>
                </a:cubicBezTo>
                <a:lnTo>
                  <a:pt x="138" y="48"/>
                </a:lnTo>
                <a:cubicBezTo>
                  <a:pt x="139" y="47"/>
                  <a:pt x="140" y="46"/>
                  <a:pt x="141" y="46"/>
                </a:cubicBezTo>
                <a:lnTo>
                  <a:pt x="190" y="23"/>
                </a:lnTo>
                <a:cubicBezTo>
                  <a:pt x="191" y="22"/>
                  <a:pt x="193" y="22"/>
                  <a:pt x="194" y="21"/>
                </a:cubicBezTo>
                <a:lnTo>
                  <a:pt x="248" y="6"/>
                </a:lnTo>
                <a:cubicBezTo>
                  <a:pt x="249" y="6"/>
                  <a:pt x="251" y="6"/>
                  <a:pt x="252" y="6"/>
                </a:cubicBezTo>
                <a:lnTo>
                  <a:pt x="310" y="1"/>
                </a:lnTo>
                <a:cubicBezTo>
                  <a:pt x="312" y="0"/>
                  <a:pt x="313" y="0"/>
                  <a:pt x="315" y="1"/>
                </a:cubicBezTo>
                <a:lnTo>
                  <a:pt x="373" y="6"/>
                </a:lnTo>
                <a:cubicBezTo>
                  <a:pt x="374" y="6"/>
                  <a:pt x="375" y="6"/>
                  <a:pt x="377" y="6"/>
                </a:cubicBezTo>
                <a:lnTo>
                  <a:pt x="432" y="21"/>
                </a:lnTo>
                <a:cubicBezTo>
                  <a:pt x="433" y="22"/>
                  <a:pt x="435" y="22"/>
                  <a:pt x="436" y="23"/>
                </a:cubicBezTo>
                <a:lnTo>
                  <a:pt x="484" y="46"/>
                </a:lnTo>
                <a:cubicBezTo>
                  <a:pt x="485" y="46"/>
                  <a:pt x="486" y="47"/>
                  <a:pt x="487" y="48"/>
                </a:cubicBezTo>
                <a:lnTo>
                  <a:pt x="530" y="78"/>
                </a:lnTo>
                <a:cubicBezTo>
                  <a:pt x="532" y="79"/>
                  <a:pt x="533" y="80"/>
                  <a:pt x="534" y="81"/>
                </a:cubicBezTo>
                <a:lnTo>
                  <a:pt x="569" y="118"/>
                </a:lnTo>
                <a:cubicBezTo>
                  <a:pt x="570" y="119"/>
                  <a:pt x="571" y="120"/>
                  <a:pt x="572" y="121"/>
                </a:cubicBezTo>
                <a:lnTo>
                  <a:pt x="599" y="163"/>
                </a:lnTo>
                <a:cubicBezTo>
                  <a:pt x="600" y="165"/>
                  <a:pt x="601" y="167"/>
                  <a:pt x="601" y="169"/>
                </a:cubicBezTo>
                <a:lnTo>
                  <a:pt x="617" y="215"/>
                </a:lnTo>
                <a:cubicBezTo>
                  <a:pt x="618" y="216"/>
                  <a:pt x="618" y="218"/>
                  <a:pt x="618" y="220"/>
                </a:cubicBezTo>
                <a:lnTo>
                  <a:pt x="624" y="270"/>
                </a:lnTo>
                <a:cubicBezTo>
                  <a:pt x="625" y="272"/>
                  <a:pt x="625" y="273"/>
                  <a:pt x="624" y="275"/>
                </a:cubicBezTo>
                <a:lnTo>
                  <a:pt x="618" y="325"/>
                </a:lnTo>
                <a:cubicBezTo>
                  <a:pt x="618" y="327"/>
                  <a:pt x="618" y="329"/>
                  <a:pt x="617" y="330"/>
                </a:cubicBezTo>
                <a:lnTo>
                  <a:pt x="601" y="377"/>
                </a:lnTo>
                <a:cubicBezTo>
                  <a:pt x="601" y="379"/>
                  <a:pt x="600" y="381"/>
                  <a:pt x="599" y="382"/>
                </a:cubicBezTo>
                <a:lnTo>
                  <a:pt x="572" y="424"/>
                </a:lnTo>
                <a:cubicBezTo>
                  <a:pt x="571" y="426"/>
                  <a:pt x="570" y="427"/>
                  <a:pt x="569" y="428"/>
                </a:cubicBezTo>
                <a:lnTo>
                  <a:pt x="534" y="464"/>
                </a:lnTo>
                <a:cubicBezTo>
                  <a:pt x="533" y="465"/>
                  <a:pt x="532" y="466"/>
                  <a:pt x="531" y="467"/>
                </a:cubicBezTo>
                <a:lnTo>
                  <a:pt x="488" y="498"/>
                </a:lnTo>
                <a:cubicBezTo>
                  <a:pt x="486" y="499"/>
                  <a:pt x="485" y="499"/>
                  <a:pt x="484" y="500"/>
                </a:cubicBezTo>
                <a:lnTo>
                  <a:pt x="436" y="523"/>
                </a:lnTo>
                <a:cubicBezTo>
                  <a:pt x="434" y="524"/>
                  <a:pt x="433" y="524"/>
                  <a:pt x="431" y="525"/>
                </a:cubicBezTo>
                <a:lnTo>
                  <a:pt x="376" y="539"/>
                </a:lnTo>
                <a:cubicBezTo>
                  <a:pt x="375" y="539"/>
                  <a:pt x="374" y="539"/>
                  <a:pt x="373" y="539"/>
                </a:cubicBezTo>
                <a:lnTo>
                  <a:pt x="315" y="544"/>
                </a:lnTo>
                <a:cubicBezTo>
                  <a:pt x="313" y="544"/>
                  <a:pt x="312" y="544"/>
                  <a:pt x="310" y="544"/>
                </a:cubicBezTo>
                <a:lnTo>
                  <a:pt x="252" y="539"/>
                </a:lnTo>
                <a:cubicBezTo>
                  <a:pt x="251" y="539"/>
                  <a:pt x="250" y="539"/>
                  <a:pt x="248" y="539"/>
                </a:cubicBezTo>
                <a:lnTo>
                  <a:pt x="194" y="525"/>
                </a:lnTo>
                <a:cubicBezTo>
                  <a:pt x="193" y="524"/>
                  <a:pt x="192" y="524"/>
                  <a:pt x="190" y="523"/>
                </a:cubicBezTo>
                <a:lnTo>
                  <a:pt x="141" y="500"/>
                </a:lnTo>
                <a:cubicBezTo>
                  <a:pt x="140" y="500"/>
                  <a:pt x="139" y="499"/>
                  <a:pt x="137" y="498"/>
                </a:cubicBezTo>
                <a:lnTo>
                  <a:pt x="94" y="467"/>
                </a:lnTo>
                <a:cubicBezTo>
                  <a:pt x="93" y="466"/>
                  <a:pt x="92" y="465"/>
                  <a:pt x="91" y="464"/>
                </a:cubicBezTo>
                <a:lnTo>
                  <a:pt x="56" y="428"/>
                </a:lnTo>
                <a:cubicBezTo>
                  <a:pt x="55" y="427"/>
                  <a:pt x="54" y="426"/>
                  <a:pt x="53" y="424"/>
                </a:cubicBezTo>
                <a:lnTo>
                  <a:pt x="27" y="382"/>
                </a:lnTo>
                <a:cubicBezTo>
                  <a:pt x="26" y="381"/>
                  <a:pt x="25" y="379"/>
                  <a:pt x="25" y="378"/>
                </a:cubicBezTo>
                <a:lnTo>
                  <a:pt x="8" y="331"/>
                </a:lnTo>
                <a:cubicBezTo>
                  <a:pt x="7" y="329"/>
                  <a:pt x="7" y="327"/>
                  <a:pt x="7" y="325"/>
                </a:cubicBezTo>
                <a:lnTo>
                  <a:pt x="1" y="275"/>
                </a:lnTo>
                <a:close/>
                <a:moveTo>
                  <a:pt x="54" y="320"/>
                </a:moveTo>
                <a:lnTo>
                  <a:pt x="53" y="314"/>
                </a:lnTo>
                <a:lnTo>
                  <a:pt x="70" y="361"/>
                </a:lnTo>
                <a:lnTo>
                  <a:pt x="68" y="357"/>
                </a:lnTo>
                <a:lnTo>
                  <a:pt x="94" y="399"/>
                </a:lnTo>
                <a:lnTo>
                  <a:pt x="91" y="395"/>
                </a:lnTo>
                <a:lnTo>
                  <a:pt x="126" y="431"/>
                </a:lnTo>
                <a:lnTo>
                  <a:pt x="123" y="428"/>
                </a:lnTo>
                <a:lnTo>
                  <a:pt x="166" y="459"/>
                </a:lnTo>
                <a:lnTo>
                  <a:pt x="162" y="457"/>
                </a:lnTo>
                <a:lnTo>
                  <a:pt x="211" y="480"/>
                </a:lnTo>
                <a:lnTo>
                  <a:pt x="206" y="478"/>
                </a:lnTo>
                <a:lnTo>
                  <a:pt x="260" y="492"/>
                </a:lnTo>
                <a:lnTo>
                  <a:pt x="257" y="492"/>
                </a:lnTo>
                <a:lnTo>
                  <a:pt x="315" y="497"/>
                </a:lnTo>
                <a:lnTo>
                  <a:pt x="310" y="497"/>
                </a:lnTo>
                <a:lnTo>
                  <a:pt x="368" y="492"/>
                </a:lnTo>
                <a:lnTo>
                  <a:pt x="365" y="492"/>
                </a:lnTo>
                <a:lnTo>
                  <a:pt x="420" y="478"/>
                </a:lnTo>
                <a:lnTo>
                  <a:pt x="415" y="480"/>
                </a:lnTo>
                <a:lnTo>
                  <a:pt x="463" y="457"/>
                </a:lnTo>
                <a:lnTo>
                  <a:pt x="459" y="459"/>
                </a:lnTo>
                <a:lnTo>
                  <a:pt x="502" y="428"/>
                </a:lnTo>
                <a:lnTo>
                  <a:pt x="499" y="431"/>
                </a:lnTo>
                <a:lnTo>
                  <a:pt x="534" y="395"/>
                </a:lnTo>
                <a:lnTo>
                  <a:pt x="531" y="398"/>
                </a:lnTo>
                <a:lnTo>
                  <a:pt x="558" y="356"/>
                </a:lnTo>
                <a:lnTo>
                  <a:pt x="556" y="362"/>
                </a:lnTo>
                <a:lnTo>
                  <a:pt x="572" y="315"/>
                </a:lnTo>
                <a:lnTo>
                  <a:pt x="571" y="320"/>
                </a:lnTo>
                <a:lnTo>
                  <a:pt x="577" y="270"/>
                </a:lnTo>
                <a:lnTo>
                  <a:pt x="577" y="275"/>
                </a:lnTo>
                <a:lnTo>
                  <a:pt x="571" y="225"/>
                </a:lnTo>
                <a:lnTo>
                  <a:pt x="572" y="230"/>
                </a:lnTo>
                <a:lnTo>
                  <a:pt x="556" y="184"/>
                </a:lnTo>
                <a:lnTo>
                  <a:pt x="558" y="189"/>
                </a:lnTo>
                <a:lnTo>
                  <a:pt x="531" y="147"/>
                </a:lnTo>
                <a:lnTo>
                  <a:pt x="534" y="151"/>
                </a:lnTo>
                <a:lnTo>
                  <a:pt x="499" y="114"/>
                </a:lnTo>
                <a:lnTo>
                  <a:pt x="503" y="117"/>
                </a:lnTo>
                <a:lnTo>
                  <a:pt x="460" y="87"/>
                </a:lnTo>
                <a:lnTo>
                  <a:pt x="463" y="89"/>
                </a:lnTo>
                <a:lnTo>
                  <a:pt x="415" y="66"/>
                </a:lnTo>
                <a:lnTo>
                  <a:pt x="419" y="68"/>
                </a:lnTo>
                <a:lnTo>
                  <a:pt x="364" y="53"/>
                </a:lnTo>
                <a:lnTo>
                  <a:pt x="368" y="53"/>
                </a:lnTo>
                <a:lnTo>
                  <a:pt x="310" y="48"/>
                </a:lnTo>
                <a:lnTo>
                  <a:pt x="315" y="48"/>
                </a:lnTo>
                <a:lnTo>
                  <a:pt x="257" y="53"/>
                </a:lnTo>
                <a:lnTo>
                  <a:pt x="261" y="53"/>
                </a:lnTo>
                <a:lnTo>
                  <a:pt x="207" y="68"/>
                </a:lnTo>
                <a:lnTo>
                  <a:pt x="211" y="66"/>
                </a:lnTo>
                <a:lnTo>
                  <a:pt x="162" y="89"/>
                </a:lnTo>
                <a:lnTo>
                  <a:pt x="165" y="87"/>
                </a:lnTo>
                <a:lnTo>
                  <a:pt x="122" y="117"/>
                </a:lnTo>
                <a:lnTo>
                  <a:pt x="126" y="114"/>
                </a:lnTo>
                <a:lnTo>
                  <a:pt x="91" y="151"/>
                </a:lnTo>
                <a:lnTo>
                  <a:pt x="94" y="147"/>
                </a:lnTo>
                <a:lnTo>
                  <a:pt x="68" y="189"/>
                </a:lnTo>
                <a:lnTo>
                  <a:pt x="70" y="185"/>
                </a:lnTo>
                <a:lnTo>
                  <a:pt x="53" y="231"/>
                </a:lnTo>
                <a:lnTo>
                  <a:pt x="54" y="225"/>
                </a:lnTo>
                <a:lnTo>
                  <a:pt x="48" y="275"/>
                </a:lnTo>
                <a:lnTo>
                  <a:pt x="48" y="270"/>
                </a:lnTo>
                <a:lnTo>
                  <a:pt x="54" y="320"/>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86" name="Rectangle 128"/>
          <p:cNvSpPr>
            <a:spLocks noChangeArrowheads="1"/>
          </p:cNvSpPr>
          <p:nvPr/>
        </p:nvSpPr>
        <p:spPr bwMode="auto">
          <a:xfrm>
            <a:off x="2121827" y="2855655"/>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87" name="Freeform 129"/>
          <p:cNvSpPr>
            <a:spLocks/>
          </p:cNvSpPr>
          <p:nvPr/>
        </p:nvSpPr>
        <p:spPr bwMode="auto">
          <a:xfrm>
            <a:off x="1916821" y="3161507"/>
            <a:ext cx="342900" cy="285750"/>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8" name="Freeform 130"/>
          <p:cNvSpPr>
            <a:spLocks noEditPoints="1"/>
          </p:cNvSpPr>
          <p:nvPr/>
        </p:nvSpPr>
        <p:spPr bwMode="auto">
          <a:xfrm>
            <a:off x="1902533" y="3147219"/>
            <a:ext cx="371475" cy="314325"/>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189" name="Rectangle 131"/>
          <p:cNvSpPr>
            <a:spLocks noChangeArrowheads="1"/>
          </p:cNvSpPr>
          <p:nvPr/>
        </p:nvSpPr>
        <p:spPr bwMode="auto">
          <a:xfrm>
            <a:off x="2015954" y="3227588"/>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Freeform 132"/>
          <p:cNvSpPr>
            <a:spLocks/>
          </p:cNvSpPr>
          <p:nvPr/>
        </p:nvSpPr>
        <p:spPr bwMode="auto">
          <a:xfrm>
            <a:off x="2601033" y="3552032"/>
            <a:ext cx="342900" cy="284163"/>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1" name="Freeform 133"/>
          <p:cNvSpPr>
            <a:spLocks noEditPoints="1"/>
          </p:cNvSpPr>
          <p:nvPr/>
        </p:nvSpPr>
        <p:spPr bwMode="auto">
          <a:xfrm>
            <a:off x="2586746" y="3537744"/>
            <a:ext cx="371475" cy="312738"/>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2" name="Rectangle 134"/>
          <p:cNvSpPr>
            <a:spLocks noChangeArrowheads="1"/>
          </p:cNvSpPr>
          <p:nvPr/>
        </p:nvSpPr>
        <p:spPr bwMode="auto">
          <a:xfrm>
            <a:off x="2708363" y="3604419"/>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3" name="Freeform 135"/>
          <p:cNvSpPr>
            <a:spLocks/>
          </p:cNvSpPr>
          <p:nvPr/>
        </p:nvSpPr>
        <p:spPr bwMode="auto">
          <a:xfrm>
            <a:off x="3037596" y="3504407"/>
            <a:ext cx="342900" cy="284163"/>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4" name="Freeform 136"/>
          <p:cNvSpPr>
            <a:spLocks noEditPoints="1"/>
          </p:cNvSpPr>
          <p:nvPr/>
        </p:nvSpPr>
        <p:spPr bwMode="auto">
          <a:xfrm>
            <a:off x="3023308" y="3490119"/>
            <a:ext cx="371475" cy="312738"/>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5" name="Rectangle 137"/>
          <p:cNvSpPr>
            <a:spLocks noChangeArrowheads="1"/>
          </p:cNvSpPr>
          <p:nvPr/>
        </p:nvSpPr>
        <p:spPr bwMode="auto">
          <a:xfrm>
            <a:off x="3153321" y="3562628"/>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6" name="Freeform 138"/>
          <p:cNvSpPr>
            <a:spLocks/>
          </p:cNvSpPr>
          <p:nvPr/>
        </p:nvSpPr>
        <p:spPr bwMode="auto">
          <a:xfrm>
            <a:off x="2183521" y="3456782"/>
            <a:ext cx="341313" cy="285750"/>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7" name="Freeform 139"/>
          <p:cNvSpPr>
            <a:spLocks noEditPoints="1"/>
          </p:cNvSpPr>
          <p:nvPr/>
        </p:nvSpPr>
        <p:spPr bwMode="auto">
          <a:xfrm>
            <a:off x="2169233" y="3442494"/>
            <a:ext cx="371475" cy="312738"/>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198" name="Rectangle 140"/>
          <p:cNvSpPr>
            <a:spLocks noChangeArrowheads="1"/>
          </p:cNvSpPr>
          <p:nvPr/>
        </p:nvSpPr>
        <p:spPr bwMode="auto">
          <a:xfrm>
            <a:off x="2290057" y="3509447"/>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 name="Freeform 141"/>
          <p:cNvSpPr>
            <a:spLocks/>
          </p:cNvSpPr>
          <p:nvPr/>
        </p:nvSpPr>
        <p:spPr bwMode="auto">
          <a:xfrm>
            <a:off x="3380496" y="3304382"/>
            <a:ext cx="341313" cy="285750"/>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00" name="Freeform 142"/>
          <p:cNvSpPr>
            <a:spLocks noEditPoints="1"/>
          </p:cNvSpPr>
          <p:nvPr/>
        </p:nvSpPr>
        <p:spPr bwMode="auto">
          <a:xfrm>
            <a:off x="3366208" y="3290094"/>
            <a:ext cx="371475" cy="314325"/>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01" name="Rectangle 143"/>
          <p:cNvSpPr>
            <a:spLocks noChangeArrowheads="1"/>
          </p:cNvSpPr>
          <p:nvPr/>
        </p:nvSpPr>
        <p:spPr bwMode="auto">
          <a:xfrm>
            <a:off x="3487825" y="3354924"/>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2" name="Freeform 144"/>
          <p:cNvSpPr>
            <a:spLocks/>
          </p:cNvSpPr>
          <p:nvPr/>
        </p:nvSpPr>
        <p:spPr bwMode="auto">
          <a:xfrm>
            <a:off x="2402596" y="2610644"/>
            <a:ext cx="341313" cy="285750"/>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03" name="Freeform 145"/>
          <p:cNvSpPr>
            <a:spLocks noEditPoints="1"/>
          </p:cNvSpPr>
          <p:nvPr/>
        </p:nvSpPr>
        <p:spPr bwMode="auto">
          <a:xfrm>
            <a:off x="2388308" y="2596357"/>
            <a:ext cx="369888" cy="314325"/>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bg1">
              <a:lumMod val="85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04" name="Rectangle 146"/>
          <p:cNvSpPr>
            <a:spLocks noChangeArrowheads="1"/>
          </p:cNvSpPr>
          <p:nvPr/>
        </p:nvSpPr>
        <p:spPr bwMode="auto">
          <a:xfrm>
            <a:off x="2501900" y="2664382"/>
            <a:ext cx="1282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M</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 name="Freeform 147"/>
          <p:cNvSpPr>
            <a:spLocks noEditPoints="1"/>
          </p:cNvSpPr>
          <p:nvPr/>
        </p:nvSpPr>
        <p:spPr bwMode="auto">
          <a:xfrm>
            <a:off x="2972507" y="2004227"/>
            <a:ext cx="2967691" cy="582605"/>
          </a:xfrm>
          <a:custGeom>
            <a:avLst/>
            <a:gdLst>
              <a:gd name="T0" fmla="*/ 32 w 4154"/>
              <a:gd name="T1" fmla="*/ 1311 h 1439"/>
              <a:gd name="T2" fmla="*/ 0 w 4154"/>
              <a:gd name="T3" fmla="*/ 1215 h 1439"/>
              <a:gd name="T4" fmla="*/ 32 w 4154"/>
              <a:gd name="T5" fmla="*/ 1215 h 1439"/>
              <a:gd name="T6" fmla="*/ 0 w 4154"/>
              <a:gd name="T7" fmla="*/ 863 h 1439"/>
              <a:gd name="T8" fmla="*/ 0 w 4154"/>
              <a:gd name="T9" fmla="*/ 991 h 1439"/>
              <a:gd name="T10" fmla="*/ 16 w 4154"/>
              <a:gd name="T11" fmla="*/ 704 h 1439"/>
              <a:gd name="T12" fmla="*/ 16 w 4154"/>
              <a:gd name="T13" fmla="*/ 736 h 1439"/>
              <a:gd name="T14" fmla="*/ 0 w 4154"/>
              <a:gd name="T15" fmla="*/ 767 h 1439"/>
              <a:gd name="T16" fmla="*/ 321 w 4154"/>
              <a:gd name="T17" fmla="*/ 736 h 1439"/>
              <a:gd name="T18" fmla="*/ 417 w 4154"/>
              <a:gd name="T19" fmla="*/ 704 h 1439"/>
              <a:gd name="T20" fmla="*/ 417 w 4154"/>
              <a:gd name="T21" fmla="*/ 736 h 1439"/>
              <a:gd name="T22" fmla="*/ 769 w 4154"/>
              <a:gd name="T23" fmla="*/ 704 h 1439"/>
              <a:gd name="T24" fmla="*/ 641 w 4154"/>
              <a:gd name="T25" fmla="*/ 704 h 1439"/>
              <a:gd name="T26" fmla="*/ 993 w 4154"/>
              <a:gd name="T27" fmla="*/ 736 h 1439"/>
              <a:gd name="T28" fmla="*/ 1089 w 4154"/>
              <a:gd name="T29" fmla="*/ 704 h 1439"/>
              <a:gd name="T30" fmla="*/ 1089 w 4154"/>
              <a:gd name="T31" fmla="*/ 736 h 1439"/>
              <a:gd name="T32" fmla="*/ 1441 w 4154"/>
              <a:gd name="T33" fmla="*/ 704 h 1439"/>
              <a:gd name="T34" fmla="*/ 1313 w 4154"/>
              <a:gd name="T35" fmla="*/ 704 h 1439"/>
              <a:gd name="T36" fmla="*/ 1665 w 4154"/>
              <a:gd name="T37" fmla="*/ 736 h 1439"/>
              <a:gd name="T38" fmla="*/ 1761 w 4154"/>
              <a:gd name="T39" fmla="*/ 704 h 1439"/>
              <a:gd name="T40" fmla="*/ 1761 w 4154"/>
              <a:gd name="T41" fmla="*/ 736 h 1439"/>
              <a:gd name="T42" fmla="*/ 2113 w 4154"/>
              <a:gd name="T43" fmla="*/ 704 h 1439"/>
              <a:gd name="T44" fmla="*/ 1985 w 4154"/>
              <a:gd name="T45" fmla="*/ 704 h 1439"/>
              <a:gd name="T46" fmla="*/ 2337 w 4154"/>
              <a:gd name="T47" fmla="*/ 736 h 1439"/>
              <a:gd name="T48" fmla="*/ 2433 w 4154"/>
              <a:gd name="T49" fmla="*/ 704 h 1439"/>
              <a:gd name="T50" fmla="*/ 2433 w 4154"/>
              <a:gd name="T51" fmla="*/ 736 h 1439"/>
              <a:gd name="T52" fmla="*/ 2785 w 4154"/>
              <a:gd name="T53" fmla="*/ 704 h 1439"/>
              <a:gd name="T54" fmla="*/ 2657 w 4154"/>
              <a:gd name="T55" fmla="*/ 704 h 1439"/>
              <a:gd name="T56" fmla="*/ 3009 w 4154"/>
              <a:gd name="T57" fmla="*/ 736 h 1439"/>
              <a:gd name="T58" fmla="*/ 3105 w 4154"/>
              <a:gd name="T59" fmla="*/ 704 h 1439"/>
              <a:gd name="T60" fmla="*/ 3105 w 4154"/>
              <a:gd name="T61" fmla="*/ 736 h 1439"/>
              <a:gd name="T62" fmla="*/ 3457 w 4154"/>
              <a:gd name="T63" fmla="*/ 704 h 1439"/>
              <a:gd name="T64" fmla="*/ 3329 w 4154"/>
              <a:gd name="T65" fmla="*/ 704 h 1439"/>
              <a:gd name="T66" fmla="*/ 3681 w 4154"/>
              <a:gd name="T67" fmla="*/ 736 h 1439"/>
              <a:gd name="T68" fmla="*/ 3777 w 4154"/>
              <a:gd name="T69" fmla="*/ 704 h 1439"/>
              <a:gd name="T70" fmla="*/ 3777 w 4154"/>
              <a:gd name="T71" fmla="*/ 736 h 1439"/>
              <a:gd name="T72" fmla="*/ 4090 w 4154"/>
              <a:gd name="T73" fmla="*/ 704 h 1439"/>
              <a:gd name="T74" fmla="*/ 4106 w 4154"/>
              <a:gd name="T75" fmla="*/ 680 h 1439"/>
              <a:gd name="T76" fmla="*/ 4001 w 4154"/>
              <a:gd name="T77" fmla="*/ 736 h 1439"/>
              <a:gd name="T78" fmla="*/ 4074 w 4154"/>
              <a:gd name="T79" fmla="*/ 456 h 1439"/>
              <a:gd name="T80" fmla="*/ 4074 w 4154"/>
              <a:gd name="T81" fmla="*/ 584 h 1439"/>
              <a:gd name="T82" fmla="*/ 4106 w 4154"/>
              <a:gd name="T83" fmla="*/ 232 h 1439"/>
              <a:gd name="T84" fmla="*/ 4074 w 4154"/>
              <a:gd name="T85" fmla="*/ 136 h 1439"/>
              <a:gd name="T86" fmla="*/ 4106 w 4154"/>
              <a:gd name="T87" fmla="*/ 136 h 1439"/>
              <a:gd name="T88" fmla="*/ 4090 w 4154"/>
              <a:gd name="T89" fmla="*/ 0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4" h="1439">
                <a:moveTo>
                  <a:pt x="0" y="1439"/>
                </a:moveTo>
                <a:lnTo>
                  <a:pt x="0" y="1311"/>
                </a:lnTo>
                <a:lnTo>
                  <a:pt x="32" y="1311"/>
                </a:lnTo>
                <a:lnTo>
                  <a:pt x="32" y="1439"/>
                </a:lnTo>
                <a:lnTo>
                  <a:pt x="0" y="1439"/>
                </a:lnTo>
                <a:close/>
                <a:moveTo>
                  <a:pt x="0" y="1215"/>
                </a:moveTo>
                <a:lnTo>
                  <a:pt x="0" y="1087"/>
                </a:lnTo>
                <a:lnTo>
                  <a:pt x="32" y="1087"/>
                </a:lnTo>
                <a:lnTo>
                  <a:pt x="32" y="1215"/>
                </a:lnTo>
                <a:lnTo>
                  <a:pt x="0" y="1215"/>
                </a:lnTo>
                <a:close/>
                <a:moveTo>
                  <a:pt x="0" y="991"/>
                </a:moveTo>
                <a:lnTo>
                  <a:pt x="0" y="863"/>
                </a:lnTo>
                <a:lnTo>
                  <a:pt x="32" y="863"/>
                </a:lnTo>
                <a:lnTo>
                  <a:pt x="32" y="991"/>
                </a:lnTo>
                <a:lnTo>
                  <a:pt x="0" y="991"/>
                </a:lnTo>
                <a:close/>
                <a:moveTo>
                  <a:pt x="0" y="767"/>
                </a:moveTo>
                <a:lnTo>
                  <a:pt x="0" y="720"/>
                </a:lnTo>
                <a:cubicBezTo>
                  <a:pt x="0" y="711"/>
                  <a:pt x="8" y="704"/>
                  <a:pt x="16" y="704"/>
                </a:cubicBezTo>
                <a:lnTo>
                  <a:pt x="97" y="704"/>
                </a:lnTo>
                <a:lnTo>
                  <a:pt x="97" y="736"/>
                </a:lnTo>
                <a:lnTo>
                  <a:pt x="16" y="736"/>
                </a:lnTo>
                <a:lnTo>
                  <a:pt x="32" y="720"/>
                </a:lnTo>
                <a:lnTo>
                  <a:pt x="32" y="767"/>
                </a:lnTo>
                <a:lnTo>
                  <a:pt x="0" y="767"/>
                </a:lnTo>
                <a:close/>
                <a:moveTo>
                  <a:pt x="193" y="704"/>
                </a:moveTo>
                <a:lnTo>
                  <a:pt x="321" y="704"/>
                </a:lnTo>
                <a:lnTo>
                  <a:pt x="321" y="736"/>
                </a:lnTo>
                <a:lnTo>
                  <a:pt x="193" y="736"/>
                </a:lnTo>
                <a:lnTo>
                  <a:pt x="193" y="704"/>
                </a:lnTo>
                <a:close/>
                <a:moveTo>
                  <a:pt x="417" y="704"/>
                </a:moveTo>
                <a:lnTo>
                  <a:pt x="545" y="704"/>
                </a:lnTo>
                <a:lnTo>
                  <a:pt x="545" y="736"/>
                </a:lnTo>
                <a:lnTo>
                  <a:pt x="417" y="736"/>
                </a:lnTo>
                <a:lnTo>
                  <a:pt x="417" y="704"/>
                </a:lnTo>
                <a:close/>
                <a:moveTo>
                  <a:pt x="641" y="704"/>
                </a:moveTo>
                <a:lnTo>
                  <a:pt x="769" y="704"/>
                </a:lnTo>
                <a:lnTo>
                  <a:pt x="769" y="736"/>
                </a:lnTo>
                <a:lnTo>
                  <a:pt x="641" y="736"/>
                </a:lnTo>
                <a:lnTo>
                  <a:pt x="641" y="704"/>
                </a:lnTo>
                <a:close/>
                <a:moveTo>
                  <a:pt x="865" y="704"/>
                </a:moveTo>
                <a:lnTo>
                  <a:pt x="993" y="704"/>
                </a:lnTo>
                <a:lnTo>
                  <a:pt x="993" y="736"/>
                </a:lnTo>
                <a:lnTo>
                  <a:pt x="865" y="736"/>
                </a:lnTo>
                <a:lnTo>
                  <a:pt x="865" y="704"/>
                </a:lnTo>
                <a:close/>
                <a:moveTo>
                  <a:pt x="1089" y="704"/>
                </a:moveTo>
                <a:lnTo>
                  <a:pt x="1217" y="704"/>
                </a:lnTo>
                <a:lnTo>
                  <a:pt x="1217" y="736"/>
                </a:lnTo>
                <a:lnTo>
                  <a:pt x="1089" y="736"/>
                </a:lnTo>
                <a:lnTo>
                  <a:pt x="1089" y="704"/>
                </a:lnTo>
                <a:close/>
                <a:moveTo>
                  <a:pt x="1313" y="704"/>
                </a:moveTo>
                <a:lnTo>
                  <a:pt x="1441" y="704"/>
                </a:lnTo>
                <a:lnTo>
                  <a:pt x="1441" y="736"/>
                </a:lnTo>
                <a:lnTo>
                  <a:pt x="1313" y="736"/>
                </a:lnTo>
                <a:lnTo>
                  <a:pt x="1313" y="704"/>
                </a:lnTo>
                <a:close/>
                <a:moveTo>
                  <a:pt x="1537" y="704"/>
                </a:moveTo>
                <a:lnTo>
                  <a:pt x="1665" y="704"/>
                </a:lnTo>
                <a:lnTo>
                  <a:pt x="1665" y="736"/>
                </a:lnTo>
                <a:lnTo>
                  <a:pt x="1537" y="736"/>
                </a:lnTo>
                <a:lnTo>
                  <a:pt x="1537" y="704"/>
                </a:lnTo>
                <a:close/>
                <a:moveTo>
                  <a:pt x="1761" y="704"/>
                </a:moveTo>
                <a:lnTo>
                  <a:pt x="1889" y="704"/>
                </a:lnTo>
                <a:lnTo>
                  <a:pt x="1889" y="736"/>
                </a:lnTo>
                <a:lnTo>
                  <a:pt x="1761" y="736"/>
                </a:lnTo>
                <a:lnTo>
                  <a:pt x="1761" y="704"/>
                </a:lnTo>
                <a:close/>
                <a:moveTo>
                  <a:pt x="1985" y="704"/>
                </a:moveTo>
                <a:lnTo>
                  <a:pt x="2113" y="704"/>
                </a:lnTo>
                <a:lnTo>
                  <a:pt x="2113" y="736"/>
                </a:lnTo>
                <a:lnTo>
                  <a:pt x="1985" y="736"/>
                </a:lnTo>
                <a:lnTo>
                  <a:pt x="1985" y="704"/>
                </a:lnTo>
                <a:close/>
                <a:moveTo>
                  <a:pt x="2209" y="704"/>
                </a:moveTo>
                <a:lnTo>
                  <a:pt x="2337" y="704"/>
                </a:lnTo>
                <a:lnTo>
                  <a:pt x="2337" y="736"/>
                </a:lnTo>
                <a:lnTo>
                  <a:pt x="2209" y="736"/>
                </a:lnTo>
                <a:lnTo>
                  <a:pt x="2209" y="704"/>
                </a:lnTo>
                <a:close/>
                <a:moveTo>
                  <a:pt x="2433" y="704"/>
                </a:moveTo>
                <a:lnTo>
                  <a:pt x="2561" y="704"/>
                </a:lnTo>
                <a:lnTo>
                  <a:pt x="2561" y="736"/>
                </a:lnTo>
                <a:lnTo>
                  <a:pt x="2433" y="736"/>
                </a:lnTo>
                <a:lnTo>
                  <a:pt x="2433" y="704"/>
                </a:lnTo>
                <a:close/>
                <a:moveTo>
                  <a:pt x="2657" y="704"/>
                </a:moveTo>
                <a:lnTo>
                  <a:pt x="2785" y="704"/>
                </a:lnTo>
                <a:lnTo>
                  <a:pt x="2785" y="736"/>
                </a:lnTo>
                <a:lnTo>
                  <a:pt x="2657" y="736"/>
                </a:lnTo>
                <a:lnTo>
                  <a:pt x="2657" y="704"/>
                </a:lnTo>
                <a:close/>
                <a:moveTo>
                  <a:pt x="2881" y="704"/>
                </a:moveTo>
                <a:lnTo>
                  <a:pt x="3009" y="704"/>
                </a:lnTo>
                <a:lnTo>
                  <a:pt x="3009" y="736"/>
                </a:lnTo>
                <a:lnTo>
                  <a:pt x="2881" y="736"/>
                </a:lnTo>
                <a:lnTo>
                  <a:pt x="2881" y="704"/>
                </a:lnTo>
                <a:close/>
                <a:moveTo>
                  <a:pt x="3105" y="704"/>
                </a:moveTo>
                <a:lnTo>
                  <a:pt x="3233" y="704"/>
                </a:lnTo>
                <a:lnTo>
                  <a:pt x="3233" y="736"/>
                </a:lnTo>
                <a:lnTo>
                  <a:pt x="3105" y="736"/>
                </a:lnTo>
                <a:lnTo>
                  <a:pt x="3105" y="704"/>
                </a:lnTo>
                <a:close/>
                <a:moveTo>
                  <a:pt x="3329" y="704"/>
                </a:moveTo>
                <a:lnTo>
                  <a:pt x="3457" y="704"/>
                </a:lnTo>
                <a:lnTo>
                  <a:pt x="3457" y="736"/>
                </a:lnTo>
                <a:lnTo>
                  <a:pt x="3329" y="736"/>
                </a:lnTo>
                <a:lnTo>
                  <a:pt x="3329" y="704"/>
                </a:lnTo>
                <a:close/>
                <a:moveTo>
                  <a:pt x="3553" y="704"/>
                </a:moveTo>
                <a:lnTo>
                  <a:pt x="3681" y="704"/>
                </a:lnTo>
                <a:lnTo>
                  <a:pt x="3681" y="736"/>
                </a:lnTo>
                <a:lnTo>
                  <a:pt x="3553" y="736"/>
                </a:lnTo>
                <a:lnTo>
                  <a:pt x="3553" y="704"/>
                </a:lnTo>
                <a:close/>
                <a:moveTo>
                  <a:pt x="3777" y="704"/>
                </a:moveTo>
                <a:lnTo>
                  <a:pt x="3905" y="704"/>
                </a:lnTo>
                <a:lnTo>
                  <a:pt x="3905" y="736"/>
                </a:lnTo>
                <a:lnTo>
                  <a:pt x="3777" y="736"/>
                </a:lnTo>
                <a:lnTo>
                  <a:pt x="3777" y="704"/>
                </a:lnTo>
                <a:close/>
                <a:moveTo>
                  <a:pt x="4001" y="704"/>
                </a:moveTo>
                <a:lnTo>
                  <a:pt x="4090" y="704"/>
                </a:lnTo>
                <a:lnTo>
                  <a:pt x="4074" y="720"/>
                </a:lnTo>
                <a:lnTo>
                  <a:pt x="4074" y="680"/>
                </a:lnTo>
                <a:lnTo>
                  <a:pt x="4106" y="680"/>
                </a:lnTo>
                <a:lnTo>
                  <a:pt x="4106" y="720"/>
                </a:lnTo>
                <a:cubicBezTo>
                  <a:pt x="4106" y="729"/>
                  <a:pt x="4099" y="736"/>
                  <a:pt x="4090" y="736"/>
                </a:cubicBezTo>
                <a:lnTo>
                  <a:pt x="4001" y="736"/>
                </a:lnTo>
                <a:lnTo>
                  <a:pt x="4001" y="704"/>
                </a:lnTo>
                <a:close/>
                <a:moveTo>
                  <a:pt x="4074" y="584"/>
                </a:moveTo>
                <a:lnTo>
                  <a:pt x="4074" y="456"/>
                </a:lnTo>
                <a:lnTo>
                  <a:pt x="4106" y="456"/>
                </a:lnTo>
                <a:lnTo>
                  <a:pt x="4106" y="584"/>
                </a:lnTo>
                <a:lnTo>
                  <a:pt x="4074" y="584"/>
                </a:lnTo>
                <a:close/>
                <a:moveTo>
                  <a:pt x="4074" y="360"/>
                </a:moveTo>
                <a:lnTo>
                  <a:pt x="4074" y="232"/>
                </a:lnTo>
                <a:lnTo>
                  <a:pt x="4106" y="232"/>
                </a:lnTo>
                <a:lnTo>
                  <a:pt x="4106" y="360"/>
                </a:lnTo>
                <a:lnTo>
                  <a:pt x="4074" y="360"/>
                </a:lnTo>
                <a:close/>
                <a:moveTo>
                  <a:pt x="4074" y="136"/>
                </a:moveTo>
                <a:lnTo>
                  <a:pt x="4074" y="107"/>
                </a:lnTo>
                <a:lnTo>
                  <a:pt x="4106" y="107"/>
                </a:lnTo>
                <a:lnTo>
                  <a:pt x="4106" y="136"/>
                </a:lnTo>
                <a:lnTo>
                  <a:pt x="4074" y="136"/>
                </a:lnTo>
                <a:close/>
                <a:moveTo>
                  <a:pt x="4026" y="128"/>
                </a:moveTo>
                <a:lnTo>
                  <a:pt x="4090" y="0"/>
                </a:lnTo>
                <a:lnTo>
                  <a:pt x="4154" y="128"/>
                </a:lnTo>
                <a:lnTo>
                  <a:pt x="4026" y="128"/>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6" name="Freeform 148"/>
          <p:cNvSpPr>
            <a:spLocks noEditPoints="1"/>
          </p:cNvSpPr>
          <p:nvPr/>
        </p:nvSpPr>
        <p:spPr bwMode="auto">
          <a:xfrm>
            <a:off x="1086558" y="3733007"/>
            <a:ext cx="2162175" cy="390525"/>
          </a:xfrm>
          <a:custGeom>
            <a:avLst/>
            <a:gdLst>
              <a:gd name="T0" fmla="*/ 3587 w 3643"/>
              <a:gd name="T1" fmla="*/ 213 h 658"/>
              <a:gd name="T2" fmla="*/ 3587 w 3643"/>
              <a:gd name="T3" fmla="*/ 650 h 658"/>
              <a:gd name="T4" fmla="*/ 3579 w 3643"/>
              <a:gd name="T5" fmla="*/ 658 h 658"/>
              <a:gd name="T6" fmla="*/ 8 w 3643"/>
              <a:gd name="T7" fmla="*/ 658 h 658"/>
              <a:gd name="T8" fmla="*/ 0 w 3643"/>
              <a:gd name="T9" fmla="*/ 650 h 658"/>
              <a:gd name="T10" fmla="*/ 0 w 3643"/>
              <a:gd name="T11" fmla="*/ 0 h 658"/>
              <a:gd name="T12" fmla="*/ 16 w 3643"/>
              <a:gd name="T13" fmla="*/ 0 h 658"/>
              <a:gd name="T14" fmla="*/ 16 w 3643"/>
              <a:gd name="T15" fmla="*/ 650 h 658"/>
              <a:gd name="T16" fmla="*/ 8 w 3643"/>
              <a:gd name="T17" fmla="*/ 642 h 658"/>
              <a:gd name="T18" fmla="*/ 3579 w 3643"/>
              <a:gd name="T19" fmla="*/ 642 h 658"/>
              <a:gd name="T20" fmla="*/ 3571 w 3643"/>
              <a:gd name="T21" fmla="*/ 650 h 658"/>
              <a:gd name="T22" fmla="*/ 3571 w 3643"/>
              <a:gd name="T23" fmla="*/ 213 h 658"/>
              <a:gd name="T24" fmla="*/ 3587 w 3643"/>
              <a:gd name="T25" fmla="*/ 213 h 658"/>
              <a:gd name="T26" fmla="*/ 3515 w 3643"/>
              <a:gd name="T27" fmla="*/ 234 h 658"/>
              <a:gd name="T28" fmla="*/ 3579 w 3643"/>
              <a:gd name="T29" fmla="*/ 106 h 658"/>
              <a:gd name="T30" fmla="*/ 3643 w 3643"/>
              <a:gd name="T31" fmla="*/ 234 h 658"/>
              <a:gd name="T32" fmla="*/ 3515 w 3643"/>
              <a:gd name="T33" fmla="*/ 234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43" h="658">
                <a:moveTo>
                  <a:pt x="3587" y="213"/>
                </a:moveTo>
                <a:lnTo>
                  <a:pt x="3587" y="650"/>
                </a:lnTo>
                <a:cubicBezTo>
                  <a:pt x="3587" y="654"/>
                  <a:pt x="3584" y="658"/>
                  <a:pt x="3579" y="658"/>
                </a:cubicBezTo>
                <a:lnTo>
                  <a:pt x="8" y="658"/>
                </a:lnTo>
                <a:cubicBezTo>
                  <a:pt x="4" y="658"/>
                  <a:pt x="0" y="654"/>
                  <a:pt x="0" y="650"/>
                </a:cubicBezTo>
                <a:lnTo>
                  <a:pt x="0" y="0"/>
                </a:lnTo>
                <a:lnTo>
                  <a:pt x="16" y="0"/>
                </a:lnTo>
                <a:lnTo>
                  <a:pt x="16" y="650"/>
                </a:lnTo>
                <a:lnTo>
                  <a:pt x="8" y="642"/>
                </a:lnTo>
                <a:lnTo>
                  <a:pt x="3579" y="642"/>
                </a:lnTo>
                <a:lnTo>
                  <a:pt x="3571" y="650"/>
                </a:lnTo>
                <a:lnTo>
                  <a:pt x="3571" y="213"/>
                </a:lnTo>
                <a:lnTo>
                  <a:pt x="3587" y="213"/>
                </a:lnTo>
                <a:close/>
                <a:moveTo>
                  <a:pt x="3515" y="234"/>
                </a:moveTo>
                <a:lnTo>
                  <a:pt x="3579" y="106"/>
                </a:lnTo>
                <a:lnTo>
                  <a:pt x="3643" y="234"/>
                </a:lnTo>
                <a:lnTo>
                  <a:pt x="3515" y="23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a:p>
        </p:txBody>
      </p:sp>
      <p:sp>
        <p:nvSpPr>
          <p:cNvPr id="207" name="Rectangle 149"/>
          <p:cNvSpPr>
            <a:spLocks noChangeArrowheads="1"/>
          </p:cNvSpPr>
          <p:nvPr/>
        </p:nvSpPr>
        <p:spPr bwMode="auto">
          <a:xfrm>
            <a:off x="5125811" y="2361896"/>
            <a:ext cx="6746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000" b="1" i="1" dirty="0" err="1" smtClean="0">
                <a:solidFill>
                  <a:srgbClr val="000000"/>
                </a:solidFill>
                <a:latin typeface="Arial" pitchFamily="34" charset="0"/>
                <a:cs typeface="Arial" pitchFamily="34" charset="0"/>
              </a:rPr>
              <a:t>attendance</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8" name="Freeform 150"/>
          <p:cNvSpPr>
            <a:spLocks/>
          </p:cNvSpPr>
          <p:nvPr/>
        </p:nvSpPr>
        <p:spPr bwMode="auto">
          <a:xfrm>
            <a:off x="7907700" y="1483035"/>
            <a:ext cx="497456" cy="466148"/>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09" name="Freeform 151"/>
          <p:cNvSpPr>
            <a:spLocks noEditPoints="1"/>
          </p:cNvSpPr>
          <p:nvPr/>
        </p:nvSpPr>
        <p:spPr bwMode="auto">
          <a:xfrm>
            <a:off x="7893411" y="1468747"/>
            <a:ext cx="541417" cy="512763"/>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tx1">
              <a:lumMod val="50000"/>
              <a:lumOff val="50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10" name="Rectangle 152"/>
          <p:cNvSpPr>
            <a:spLocks noChangeArrowheads="1"/>
          </p:cNvSpPr>
          <p:nvPr/>
        </p:nvSpPr>
        <p:spPr bwMode="auto">
          <a:xfrm>
            <a:off x="8022829" y="1623776"/>
            <a:ext cx="30541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effectLst/>
                <a:latin typeface="Arial" pitchFamily="34" charset="0"/>
                <a:cs typeface="Arial" pitchFamily="34" charset="0"/>
              </a:rPr>
              <a:t>NVZ</a:t>
            </a:r>
            <a:endParaRPr kumimoji="0" lang="de-DE" sz="1200" b="0" i="0" u="none" strike="noStrike" cap="none" normalizeH="0" baseline="0" dirty="0" smtClean="0">
              <a:ln>
                <a:noFill/>
              </a:ln>
              <a:effectLst/>
              <a:latin typeface="Arial" pitchFamily="34" charset="0"/>
              <a:cs typeface="Arial" pitchFamily="34" charset="0"/>
            </a:endParaRPr>
          </a:p>
        </p:txBody>
      </p:sp>
      <p:sp>
        <p:nvSpPr>
          <p:cNvPr id="212" name="Rectangle 154"/>
          <p:cNvSpPr>
            <a:spLocks noChangeArrowheads="1"/>
          </p:cNvSpPr>
          <p:nvPr/>
        </p:nvSpPr>
        <p:spPr bwMode="auto">
          <a:xfrm>
            <a:off x="4110747" y="3055144"/>
            <a:ext cx="77628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sz="1000" b="1" i="1" dirty="0" err="1" smtClean="0">
                <a:solidFill>
                  <a:srgbClr val="000000"/>
                </a:solidFill>
                <a:latin typeface="Arial" pitchFamily="34" charset="0"/>
                <a:cs typeface="Arial" pitchFamily="34" charset="0"/>
              </a:rPr>
              <a:t>coordination</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 name="Freeform 155"/>
          <p:cNvSpPr>
            <a:spLocks/>
          </p:cNvSpPr>
          <p:nvPr/>
        </p:nvSpPr>
        <p:spPr bwMode="auto">
          <a:xfrm>
            <a:off x="2801058" y="2591594"/>
            <a:ext cx="341313" cy="285750"/>
          </a:xfrm>
          <a:custGeom>
            <a:avLst/>
            <a:gdLst>
              <a:gd name="T0" fmla="*/ 0 w 576"/>
              <a:gd name="T1" fmla="*/ 240 h 480"/>
              <a:gd name="T2" fmla="*/ 288 w 576"/>
              <a:gd name="T3" fmla="*/ 0 h 480"/>
              <a:gd name="T4" fmla="*/ 288 w 576"/>
              <a:gd name="T5" fmla="*/ 0 h 480"/>
              <a:gd name="T6" fmla="*/ 288 w 576"/>
              <a:gd name="T7" fmla="*/ 0 h 480"/>
              <a:gd name="T8" fmla="*/ 576 w 576"/>
              <a:gd name="T9" fmla="*/ 240 h 480"/>
              <a:gd name="T10" fmla="*/ 576 w 576"/>
              <a:gd name="T11" fmla="*/ 240 h 480"/>
              <a:gd name="T12" fmla="*/ 576 w 576"/>
              <a:gd name="T13" fmla="*/ 240 h 480"/>
              <a:gd name="T14" fmla="*/ 288 w 576"/>
              <a:gd name="T15" fmla="*/ 480 h 480"/>
              <a:gd name="T16" fmla="*/ 288 w 576"/>
              <a:gd name="T17" fmla="*/ 480 h 480"/>
              <a:gd name="T18" fmla="*/ 288 w 576"/>
              <a:gd name="T19" fmla="*/ 480 h 480"/>
              <a:gd name="T20" fmla="*/ 0 w 576"/>
              <a:gd name="T21" fmla="*/ 240 h 480"/>
              <a:gd name="T22" fmla="*/ 0 w 576"/>
              <a:gd name="T23" fmla="*/ 24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6" h="480">
                <a:moveTo>
                  <a:pt x="0" y="240"/>
                </a:moveTo>
                <a:cubicBezTo>
                  <a:pt x="0" y="108"/>
                  <a:pt x="129" y="0"/>
                  <a:pt x="288" y="0"/>
                </a:cubicBezTo>
                <a:cubicBezTo>
                  <a:pt x="288" y="0"/>
                  <a:pt x="288" y="0"/>
                  <a:pt x="288" y="0"/>
                </a:cubicBezTo>
                <a:lnTo>
                  <a:pt x="288" y="0"/>
                </a:lnTo>
                <a:cubicBezTo>
                  <a:pt x="448" y="0"/>
                  <a:pt x="576" y="108"/>
                  <a:pt x="576" y="240"/>
                </a:cubicBezTo>
                <a:cubicBezTo>
                  <a:pt x="576" y="240"/>
                  <a:pt x="576" y="240"/>
                  <a:pt x="576" y="240"/>
                </a:cubicBezTo>
                <a:lnTo>
                  <a:pt x="576" y="240"/>
                </a:lnTo>
                <a:cubicBezTo>
                  <a:pt x="576" y="373"/>
                  <a:pt x="448" y="480"/>
                  <a:pt x="288" y="480"/>
                </a:cubicBezTo>
                <a:cubicBezTo>
                  <a:pt x="288" y="480"/>
                  <a:pt x="288" y="480"/>
                  <a:pt x="288" y="480"/>
                </a:cubicBezTo>
                <a:lnTo>
                  <a:pt x="288" y="480"/>
                </a:lnTo>
                <a:cubicBezTo>
                  <a:pt x="129" y="480"/>
                  <a:pt x="0" y="373"/>
                  <a:pt x="0" y="240"/>
                </a:cubicBezTo>
                <a:cubicBezTo>
                  <a:pt x="0" y="240"/>
                  <a:pt x="0" y="240"/>
                  <a:pt x="0" y="240"/>
                </a:cubicBezTo>
                <a:close/>
              </a:path>
            </a:pathLst>
          </a:custGeom>
          <a:solidFill>
            <a:srgbClr val="FFB35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14" name="Freeform 156"/>
          <p:cNvSpPr>
            <a:spLocks noEditPoints="1"/>
          </p:cNvSpPr>
          <p:nvPr/>
        </p:nvSpPr>
        <p:spPr bwMode="auto">
          <a:xfrm>
            <a:off x="2786771" y="2577307"/>
            <a:ext cx="371475" cy="314325"/>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rgbClr val="FFFF00"/>
          </a:solidFill>
          <a:ln w="0" cap="flat">
            <a:solidFill>
              <a:srgbClr val="FFFF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15" name="Rectangle 157"/>
          <p:cNvSpPr>
            <a:spLocks noChangeArrowheads="1"/>
          </p:cNvSpPr>
          <p:nvPr/>
        </p:nvSpPr>
        <p:spPr bwMode="auto">
          <a:xfrm>
            <a:off x="2927179" y="2642136"/>
            <a:ext cx="1025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FFFFF"/>
                </a:solidFill>
                <a:effectLst/>
                <a:latin typeface="Arial" pitchFamily="34" charset="0"/>
                <a:cs typeface="Arial" pitchFamily="34" charset="0"/>
              </a:rPr>
              <a:t>P</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17" name="Rectangle 159"/>
          <p:cNvSpPr>
            <a:spLocks noChangeArrowheads="1"/>
          </p:cNvSpPr>
          <p:nvPr/>
        </p:nvSpPr>
        <p:spPr bwMode="auto">
          <a:xfrm>
            <a:off x="6427787" y="4819177"/>
            <a:ext cx="28575" cy="184150"/>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19" name="Freeform 161"/>
          <p:cNvSpPr>
            <a:spLocks noEditPoints="1"/>
          </p:cNvSpPr>
          <p:nvPr/>
        </p:nvSpPr>
        <p:spPr bwMode="auto">
          <a:xfrm>
            <a:off x="3175708" y="2682082"/>
            <a:ext cx="371475" cy="312738"/>
          </a:xfrm>
          <a:custGeom>
            <a:avLst/>
            <a:gdLst>
              <a:gd name="T0" fmla="*/ 7 w 625"/>
              <a:gd name="T1" fmla="*/ 213 h 528"/>
              <a:gd name="T2" fmla="*/ 27 w 625"/>
              <a:gd name="T3" fmla="*/ 159 h 528"/>
              <a:gd name="T4" fmla="*/ 91 w 625"/>
              <a:gd name="T5" fmla="*/ 78 h 528"/>
              <a:gd name="T6" fmla="*/ 142 w 625"/>
              <a:gd name="T7" fmla="*/ 44 h 528"/>
              <a:gd name="T8" fmla="*/ 248 w 625"/>
              <a:gd name="T9" fmla="*/ 6 h 528"/>
              <a:gd name="T10" fmla="*/ 315 w 625"/>
              <a:gd name="T11" fmla="*/ 1 h 528"/>
              <a:gd name="T12" fmla="*/ 431 w 625"/>
              <a:gd name="T13" fmla="*/ 20 h 528"/>
              <a:gd name="T14" fmla="*/ 487 w 625"/>
              <a:gd name="T15" fmla="*/ 46 h 528"/>
              <a:gd name="T16" fmla="*/ 568 w 625"/>
              <a:gd name="T17" fmla="*/ 113 h 528"/>
              <a:gd name="T18" fmla="*/ 601 w 625"/>
              <a:gd name="T19" fmla="*/ 163 h 528"/>
              <a:gd name="T20" fmla="*/ 624 w 625"/>
              <a:gd name="T21" fmla="*/ 261 h 528"/>
              <a:gd name="T22" fmla="*/ 617 w 625"/>
              <a:gd name="T23" fmla="*/ 320 h 528"/>
              <a:gd name="T24" fmla="*/ 571 w 625"/>
              <a:gd name="T25" fmla="*/ 412 h 528"/>
              <a:gd name="T26" fmla="*/ 530 w 625"/>
              <a:gd name="T27" fmla="*/ 454 h 528"/>
              <a:gd name="T28" fmla="*/ 435 w 625"/>
              <a:gd name="T29" fmla="*/ 507 h 528"/>
              <a:gd name="T30" fmla="*/ 373 w 625"/>
              <a:gd name="T31" fmla="*/ 523 h 528"/>
              <a:gd name="T32" fmla="*/ 252 w 625"/>
              <a:gd name="T33" fmla="*/ 523 h 528"/>
              <a:gd name="T34" fmla="*/ 191 w 625"/>
              <a:gd name="T35" fmla="*/ 507 h 528"/>
              <a:gd name="T36" fmla="*/ 95 w 625"/>
              <a:gd name="T37" fmla="*/ 454 h 528"/>
              <a:gd name="T38" fmla="*/ 53 w 625"/>
              <a:gd name="T39" fmla="*/ 412 h 528"/>
              <a:gd name="T40" fmla="*/ 8 w 625"/>
              <a:gd name="T41" fmla="*/ 321 h 528"/>
              <a:gd name="T42" fmla="*/ 54 w 625"/>
              <a:gd name="T43" fmla="*/ 309 h 528"/>
              <a:gd name="T44" fmla="*/ 68 w 625"/>
              <a:gd name="T45" fmla="*/ 345 h 528"/>
              <a:gd name="T46" fmla="*/ 126 w 625"/>
              <a:gd name="T47" fmla="*/ 418 h 528"/>
              <a:gd name="T48" fmla="*/ 161 w 625"/>
              <a:gd name="T49" fmla="*/ 442 h 528"/>
              <a:gd name="T50" fmla="*/ 260 w 625"/>
              <a:gd name="T51" fmla="*/ 476 h 528"/>
              <a:gd name="T52" fmla="*/ 310 w 625"/>
              <a:gd name="T53" fmla="*/ 481 h 528"/>
              <a:gd name="T54" fmla="*/ 420 w 625"/>
              <a:gd name="T55" fmla="*/ 462 h 528"/>
              <a:gd name="T56" fmla="*/ 460 w 625"/>
              <a:gd name="T57" fmla="*/ 444 h 528"/>
              <a:gd name="T58" fmla="*/ 534 w 625"/>
              <a:gd name="T59" fmla="*/ 382 h 528"/>
              <a:gd name="T60" fmla="*/ 556 w 625"/>
              <a:gd name="T61" fmla="*/ 351 h 528"/>
              <a:gd name="T62" fmla="*/ 577 w 625"/>
              <a:gd name="T63" fmla="*/ 261 h 528"/>
              <a:gd name="T64" fmla="*/ 572 w 625"/>
              <a:gd name="T65" fmla="*/ 225 h 528"/>
              <a:gd name="T66" fmla="*/ 531 w 625"/>
              <a:gd name="T67" fmla="*/ 144 h 528"/>
              <a:gd name="T68" fmla="*/ 503 w 625"/>
              <a:gd name="T69" fmla="*/ 115 h 528"/>
              <a:gd name="T70" fmla="*/ 415 w 625"/>
              <a:gd name="T71" fmla="*/ 65 h 528"/>
              <a:gd name="T72" fmla="*/ 368 w 625"/>
              <a:gd name="T73" fmla="*/ 53 h 528"/>
              <a:gd name="T74" fmla="*/ 257 w 625"/>
              <a:gd name="T75" fmla="*/ 53 h 528"/>
              <a:gd name="T76" fmla="*/ 210 w 625"/>
              <a:gd name="T77" fmla="*/ 65 h 528"/>
              <a:gd name="T78" fmla="*/ 122 w 625"/>
              <a:gd name="T79" fmla="*/ 115 h 528"/>
              <a:gd name="T80" fmla="*/ 94 w 625"/>
              <a:gd name="T81" fmla="*/ 143 h 528"/>
              <a:gd name="T82" fmla="*/ 53 w 625"/>
              <a:gd name="T83" fmla="*/ 225 h 528"/>
              <a:gd name="T84" fmla="*/ 48 w 625"/>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528">
                <a:moveTo>
                  <a:pt x="1" y="267"/>
                </a:moveTo>
                <a:cubicBezTo>
                  <a:pt x="0" y="265"/>
                  <a:pt x="0" y="263"/>
                  <a:pt x="1" y="261"/>
                </a:cubicBezTo>
                <a:lnTo>
                  <a:pt x="7" y="213"/>
                </a:lnTo>
                <a:cubicBezTo>
                  <a:pt x="7" y="212"/>
                  <a:pt x="7" y="210"/>
                  <a:pt x="8" y="208"/>
                </a:cubicBezTo>
                <a:lnTo>
                  <a:pt x="25" y="163"/>
                </a:lnTo>
                <a:cubicBezTo>
                  <a:pt x="26" y="161"/>
                  <a:pt x="26" y="160"/>
                  <a:pt x="27" y="159"/>
                </a:cubicBezTo>
                <a:lnTo>
                  <a:pt x="53" y="118"/>
                </a:lnTo>
                <a:cubicBezTo>
                  <a:pt x="54" y="116"/>
                  <a:pt x="55" y="115"/>
                  <a:pt x="56" y="113"/>
                </a:cubicBezTo>
                <a:lnTo>
                  <a:pt x="91" y="78"/>
                </a:lnTo>
                <a:cubicBezTo>
                  <a:pt x="92" y="77"/>
                  <a:pt x="94" y="77"/>
                  <a:pt x="95" y="76"/>
                </a:cubicBezTo>
                <a:lnTo>
                  <a:pt x="138" y="46"/>
                </a:lnTo>
                <a:cubicBezTo>
                  <a:pt x="139" y="45"/>
                  <a:pt x="140" y="44"/>
                  <a:pt x="142" y="44"/>
                </a:cubicBezTo>
                <a:lnTo>
                  <a:pt x="191" y="22"/>
                </a:lnTo>
                <a:cubicBezTo>
                  <a:pt x="192" y="21"/>
                  <a:pt x="193" y="21"/>
                  <a:pt x="194" y="20"/>
                </a:cubicBezTo>
                <a:lnTo>
                  <a:pt x="248" y="6"/>
                </a:lnTo>
                <a:cubicBezTo>
                  <a:pt x="250" y="6"/>
                  <a:pt x="251" y="6"/>
                  <a:pt x="252" y="6"/>
                </a:cubicBezTo>
                <a:lnTo>
                  <a:pt x="310" y="1"/>
                </a:lnTo>
                <a:cubicBezTo>
                  <a:pt x="312" y="0"/>
                  <a:pt x="313" y="0"/>
                  <a:pt x="315" y="1"/>
                </a:cubicBezTo>
                <a:lnTo>
                  <a:pt x="373" y="6"/>
                </a:lnTo>
                <a:cubicBezTo>
                  <a:pt x="374" y="6"/>
                  <a:pt x="375" y="6"/>
                  <a:pt x="376" y="6"/>
                </a:cubicBezTo>
                <a:lnTo>
                  <a:pt x="431" y="20"/>
                </a:lnTo>
                <a:cubicBezTo>
                  <a:pt x="433" y="21"/>
                  <a:pt x="434" y="21"/>
                  <a:pt x="435" y="22"/>
                </a:cubicBezTo>
                <a:lnTo>
                  <a:pt x="483" y="44"/>
                </a:lnTo>
                <a:cubicBezTo>
                  <a:pt x="485" y="44"/>
                  <a:pt x="486" y="45"/>
                  <a:pt x="487" y="46"/>
                </a:cubicBezTo>
                <a:lnTo>
                  <a:pt x="530" y="76"/>
                </a:lnTo>
                <a:cubicBezTo>
                  <a:pt x="531" y="77"/>
                  <a:pt x="532" y="77"/>
                  <a:pt x="533" y="78"/>
                </a:cubicBezTo>
                <a:lnTo>
                  <a:pt x="568" y="113"/>
                </a:lnTo>
                <a:cubicBezTo>
                  <a:pt x="570" y="115"/>
                  <a:pt x="571" y="116"/>
                  <a:pt x="572" y="117"/>
                </a:cubicBezTo>
                <a:lnTo>
                  <a:pt x="599" y="158"/>
                </a:lnTo>
                <a:cubicBezTo>
                  <a:pt x="600" y="160"/>
                  <a:pt x="600" y="162"/>
                  <a:pt x="601" y="163"/>
                </a:cubicBezTo>
                <a:lnTo>
                  <a:pt x="617" y="208"/>
                </a:lnTo>
                <a:cubicBezTo>
                  <a:pt x="618" y="210"/>
                  <a:pt x="618" y="212"/>
                  <a:pt x="618" y="213"/>
                </a:cubicBezTo>
                <a:lnTo>
                  <a:pt x="624" y="261"/>
                </a:lnTo>
                <a:cubicBezTo>
                  <a:pt x="625" y="263"/>
                  <a:pt x="625" y="265"/>
                  <a:pt x="624" y="267"/>
                </a:cubicBezTo>
                <a:lnTo>
                  <a:pt x="618" y="315"/>
                </a:lnTo>
                <a:cubicBezTo>
                  <a:pt x="618" y="317"/>
                  <a:pt x="618" y="319"/>
                  <a:pt x="617" y="320"/>
                </a:cubicBezTo>
                <a:lnTo>
                  <a:pt x="601" y="366"/>
                </a:lnTo>
                <a:cubicBezTo>
                  <a:pt x="600" y="368"/>
                  <a:pt x="600" y="370"/>
                  <a:pt x="598" y="372"/>
                </a:cubicBezTo>
                <a:lnTo>
                  <a:pt x="571" y="412"/>
                </a:lnTo>
                <a:cubicBezTo>
                  <a:pt x="571" y="413"/>
                  <a:pt x="570" y="414"/>
                  <a:pt x="569" y="415"/>
                </a:cubicBezTo>
                <a:lnTo>
                  <a:pt x="534" y="451"/>
                </a:lnTo>
                <a:cubicBezTo>
                  <a:pt x="533" y="452"/>
                  <a:pt x="531" y="453"/>
                  <a:pt x="530" y="454"/>
                </a:cubicBezTo>
                <a:lnTo>
                  <a:pt x="487" y="483"/>
                </a:lnTo>
                <a:cubicBezTo>
                  <a:pt x="486" y="484"/>
                  <a:pt x="485" y="485"/>
                  <a:pt x="483" y="485"/>
                </a:cubicBezTo>
                <a:lnTo>
                  <a:pt x="435" y="507"/>
                </a:lnTo>
                <a:cubicBezTo>
                  <a:pt x="434" y="508"/>
                  <a:pt x="433" y="508"/>
                  <a:pt x="431" y="509"/>
                </a:cubicBezTo>
                <a:lnTo>
                  <a:pt x="376" y="523"/>
                </a:lnTo>
                <a:cubicBezTo>
                  <a:pt x="375" y="523"/>
                  <a:pt x="374" y="523"/>
                  <a:pt x="373" y="523"/>
                </a:cubicBezTo>
                <a:lnTo>
                  <a:pt x="315" y="528"/>
                </a:lnTo>
                <a:cubicBezTo>
                  <a:pt x="313" y="528"/>
                  <a:pt x="312" y="528"/>
                  <a:pt x="310" y="528"/>
                </a:cubicBezTo>
                <a:lnTo>
                  <a:pt x="252" y="523"/>
                </a:lnTo>
                <a:cubicBezTo>
                  <a:pt x="251" y="523"/>
                  <a:pt x="250" y="523"/>
                  <a:pt x="248" y="523"/>
                </a:cubicBezTo>
                <a:lnTo>
                  <a:pt x="194" y="509"/>
                </a:lnTo>
                <a:cubicBezTo>
                  <a:pt x="193" y="508"/>
                  <a:pt x="192" y="508"/>
                  <a:pt x="191" y="507"/>
                </a:cubicBezTo>
                <a:lnTo>
                  <a:pt x="142" y="485"/>
                </a:lnTo>
                <a:cubicBezTo>
                  <a:pt x="140" y="485"/>
                  <a:pt x="139" y="484"/>
                  <a:pt x="138" y="483"/>
                </a:cubicBezTo>
                <a:lnTo>
                  <a:pt x="95" y="454"/>
                </a:lnTo>
                <a:cubicBezTo>
                  <a:pt x="94" y="453"/>
                  <a:pt x="92" y="452"/>
                  <a:pt x="91" y="451"/>
                </a:cubicBezTo>
                <a:lnTo>
                  <a:pt x="56" y="415"/>
                </a:lnTo>
                <a:cubicBezTo>
                  <a:pt x="55" y="414"/>
                  <a:pt x="54" y="413"/>
                  <a:pt x="53" y="412"/>
                </a:cubicBezTo>
                <a:lnTo>
                  <a:pt x="27" y="372"/>
                </a:lnTo>
                <a:cubicBezTo>
                  <a:pt x="26" y="370"/>
                  <a:pt x="26" y="368"/>
                  <a:pt x="25" y="367"/>
                </a:cubicBezTo>
                <a:lnTo>
                  <a:pt x="8" y="321"/>
                </a:lnTo>
                <a:cubicBezTo>
                  <a:pt x="7" y="319"/>
                  <a:pt x="7" y="317"/>
                  <a:pt x="7" y="315"/>
                </a:cubicBezTo>
                <a:lnTo>
                  <a:pt x="1" y="267"/>
                </a:lnTo>
                <a:close/>
                <a:moveTo>
                  <a:pt x="54" y="309"/>
                </a:moveTo>
                <a:lnTo>
                  <a:pt x="53" y="304"/>
                </a:lnTo>
                <a:lnTo>
                  <a:pt x="70" y="350"/>
                </a:lnTo>
                <a:lnTo>
                  <a:pt x="68" y="345"/>
                </a:lnTo>
                <a:lnTo>
                  <a:pt x="94" y="385"/>
                </a:lnTo>
                <a:lnTo>
                  <a:pt x="91" y="382"/>
                </a:lnTo>
                <a:lnTo>
                  <a:pt x="126" y="418"/>
                </a:lnTo>
                <a:lnTo>
                  <a:pt x="122" y="415"/>
                </a:lnTo>
                <a:lnTo>
                  <a:pt x="165" y="444"/>
                </a:lnTo>
                <a:lnTo>
                  <a:pt x="161" y="442"/>
                </a:lnTo>
                <a:lnTo>
                  <a:pt x="210" y="464"/>
                </a:lnTo>
                <a:lnTo>
                  <a:pt x="206" y="462"/>
                </a:lnTo>
                <a:lnTo>
                  <a:pt x="260" y="476"/>
                </a:lnTo>
                <a:lnTo>
                  <a:pt x="257" y="476"/>
                </a:lnTo>
                <a:lnTo>
                  <a:pt x="315" y="481"/>
                </a:lnTo>
                <a:lnTo>
                  <a:pt x="310" y="481"/>
                </a:lnTo>
                <a:lnTo>
                  <a:pt x="368" y="476"/>
                </a:lnTo>
                <a:lnTo>
                  <a:pt x="365" y="476"/>
                </a:lnTo>
                <a:lnTo>
                  <a:pt x="420" y="462"/>
                </a:lnTo>
                <a:lnTo>
                  <a:pt x="415" y="464"/>
                </a:lnTo>
                <a:lnTo>
                  <a:pt x="463" y="442"/>
                </a:lnTo>
                <a:lnTo>
                  <a:pt x="460" y="444"/>
                </a:lnTo>
                <a:lnTo>
                  <a:pt x="503" y="415"/>
                </a:lnTo>
                <a:lnTo>
                  <a:pt x="499" y="418"/>
                </a:lnTo>
                <a:lnTo>
                  <a:pt x="534" y="382"/>
                </a:lnTo>
                <a:lnTo>
                  <a:pt x="532" y="385"/>
                </a:lnTo>
                <a:lnTo>
                  <a:pt x="559" y="345"/>
                </a:lnTo>
                <a:lnTo>
                  <a:pt x="556" y="351"/>
                </a:lnTo>
                <a:lnTo>
                  <a:pt x="572" y="305"/>
                </a:lnTo>
                <a:lnTo>
                  <a:pt x="571" y="309"/>
                </a:lnTo>
                <a:lnTo>
                  <a:pt x="577" y="261"/>
                </a:lnTo>
                <a:lnTo>
                  <a:pt x="577" y="267"/>
                </a:lnTo>
                <a:lnTo>
                  <a:pt x="571" y="219"/>
                </a:lnTo>
                <a:lnTo>
                  <a:pt x="572" y="225"/>
                </a:lnTo>
                <a:lnTo>
                  <a:pt x="556" y="180"/>
                </a:lnTo>
                <a:lnTo>
                  <a:pt x="558" y="185"/>
                </a:lnTo>
                <a:lnTo>
                  <a:pt x="531" y="144"/>
                </a:lnTo>
                <a:lnTo>
                  <a:pt x="534" y="147"/>
                </a:lnTo>
                <a:lnTo>
                  <a:pt x="499" y="112"/>
                </a:lnTo>
                <a:lnTo>
                  <a:pt x="503" y="115"/>
                </a:lnTo>
                <a:lnTo>
                  <a:pt x="460" y="85"/>
                </a:lnTo>
                <a:lnTo>
                  <a:pt x="463" y="87"/>
                </a:lnTo>
                <a:lnTo>
                  <a:pt x="415" y="65"/>
                </a:lnTo>
                <a:lnTo>
                  <a:pt x="420" y="67"/>
                </a:lnTo>
                <a:lnTo>
                  <a:pt x="365" y="53"/>
                </a:lnTo>
                <a:lnTo>
                  <a:pt x="368" y="53"/>
                </a:lnTo>
                <a:lnTo>
                  <a:pt x="310" y="48"/>
                </a:lnTo>
                <a:lnTo>
                  <a:pt x="315" y="48"/>
                </a:lnTo>
                <a:lnTo>
                  <a:pt x="257" y="53"/>
                </a:lnTo>
                <a:lnTo>
                  <a:pt x="260" y="53"/>
                </a:lnTo>
                <a:lnTo>
                  <a:pt x="206" y="67"/>
                </a:lnTo>
                <a:lnTo>
                  <a:pt x="210" y="65"/>
                </a:lnTo>
                <a:lnTo>
                  <a:pt x="161" y="87"/>
                </a:lnTo>
                <a:lnTo>
                  <a:pt x="165" y="85"/>
                </a:lnTo>
                <a:lnTo>
                  <a:pt x="122" y="115"/>
                </a:lnTo>
                <a:lnTo>
                  <a:pt x="125" y="112"/>
                </a:lnTo>
                <a:lnTo>
                  <a:pt x="90" y="147"/>
                </a:lnTo>
                <a:lnTo>
                  <a:pt x="94" y="143"/>
                </a:lnTo>
                <a:lnTo>
                  <a:pt x="68" y="184"/>
                </a:lnTo>
                <a:lnTo>
                  <a:pt x="70" y="180"/>
                </a:lnTo>
                <a:lnTo>
                  <a:pt x="53" y="225"/>
                </a:lnTo>
                <a:lnTo>
                  <a:pt x="54" y="219"/>
                </a:lnTo>
                <a:lnTo>
                  <a:pt x="48" y="267"/>
                </a:lnTo>
                <a:lnTo>
                  <a:pt x="48" y="261"/>
                </a:lnTo>
                <a:lnTo>
                  <a:pt x="54" y="309"/>
                </a:lnTo>
                <a:close/>
              </a:path>
            </a:pathLst>
          </a:custGeom>
          <a:solidFill>
            <a:schemeClr val="tx1">
              <a:lumMod val="50000"/>
              <a:lumOff val="50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20" name="Rectangle 162"/>
          <p:cNvSpPr>
            <a:spLocks noChangeArrowheads="1"/>
          </p:cNvSpPr>
          <p:nvPr/>
        </p:nvSpPr>
        <p:spPr bwMode="auto">
          <a:xfrm>
            <a:off x="3212319" y="2746118"/>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2F2F2"/>
                </a:solidFill>
                <a:effectLst/>
                <a:latin typeface="Arial" pitchFamily="34" charset="0"/>
                <a:cs typeface="Arial" pitchFamily="34" charset="0"/>
              </a:rPr>
              <a:t>NVZ</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22" name="Freeform 164"/>
          <p:cNvSpPr>
            <a:spLocks noEditPoints="1"/>
          </p:cNvSpPr>
          <p:nvPr/>
        </p:nvSpPr>
        <p:spPr bwMode="auto">
          <a:xfrm>
            <a:off x="3423358" y="2956719"/>
            <a:ext cx="379413" cy="314325"/>
          </a:xfrm>
          <a:custGeom>
            <a:avLst/>
            <a:gdLst>
              <a:gd name="T0" fmla="*/ 7 w 641"/>
              <a:gd name="T1" fmla="*/ 213 h 528"/>
              <a:gd name="T2" fmla="*/ 28 w 641"/>
              <a:gd name="T3" fmla="*/ 158 h 528"/>
              <a:gd name="T4" fmla="*/ 95 w 641"/>
              <a:gd name="T5" fmla="*/ 78 h 528"/>
              <a:gd name="T6" fmla="*/ 146 w 641"/>
              <a:gd name="T7" fmla="*/ 43 h 528"/>
              <a:gd name="T8" fmla="*/ 255 w 641"/>
              <a:gd name="T9" fmla="*/ 6 h 528"/>
              <a:gd name="T10" fmla="*/ 322 w 641"/>
              <a:gd name="T11" fmla="*/ 1 h 528"/>
              <a:gd name="T12" fmla="*/ 441 w 641"/>
              <a:gd name="T13" fmla="*/ 20 h 528"/>
              <a:gd name="T14" fmla="*/ 500 w 641"/>
              <a:gd name="T15" fmla="*/ 46 h 528"/>
              <a:gd name="T16" fmla="*/ 583 w 641"/>
              <a:gd name="T17" fmla="*/ 113 h 528"/>
              <a:gd name="T18" fmla="*/ 616 w 641"/>
              <a:gd name="T19" fmla="*/ 163 h 528"/>
              <a:gd name="T20" fmla="*/ 640 w 641"/>
              <a:gd name="T21" fmla="*/ 261 h 528"/>
              <a:gd name="T22" fmla="*/ 633 w 641"/>
              <a:gd name="T23" fmla="*/ 321 h 528"/>
              <a:gd name="T24" fmla="*/ 586 w 641"/>
              <a:gd name="T25" fmla="*/ 412 h 528"/>
              <a:gd name="T26" fmla="*/ 544 w 641"/>
              <a:gd name="T27" fmla="*/ 455 h 528"/>
              <a:gd name="T28" fmla="*/ 445 w 641"/>
              <a:gd name="T29" fmla="*/ 508 h 528"/>
              <a:gd name="T30" fmla="*/ 382 w 641"/>
              <a:gd name="T31" fmla="*/ 523 h 528"/>
              <a:gd name="T32" fmla="*/ 258 w 641"/>
              <a:gd name="T33" fmla="*/ 523 h 528"/>
              <a:gd name="T34" fmla="*/ 196 w 641"/>
              <a:gd name="T35" fmla="*/ 507 h 528"/>
              <a:gd name="T36" fmla="*/ 98 w 641"/>
              <a:gd name="T37" fmla="*/ 455 h 528"/>
              <a:gd name="T38" fmla="*/ 56 w 641"/>
              <a:gd name="T39" fmla="*/ 412 h 528"/>
              <a:gd name="T40" fmla="*/ 8 w 641"/>
              <a:gd name="T41" fmla="*/ 321 h 528"/>
              <a:gd name="T42" fmla="*/ 54 w 641"/>
              <a:gd name="T43" fmla="*/ 309 h 528"/>
              <a:gd name="T44" fmla="*/ 67 w 641"/>
              <a:gd name="T45" fmla="*/ 345 h 528"/>
              <a:gd name="T46" fmla="*/ 128 w 641"/>
              <a:gd name="T47" fmla="*/ 417 h 528"/>
              <a:gd name="T48" fmla="*/ 165 w 641"/>
              <a:gd name="T49" fmla="*/ 441 h 528"/>
              <a:gd name="T50" fmla="*/ 266 w 641"/>
              <a:gd name="T51" fmla="*/ 476 h 528"/>
              <a:gd name="T52" fmla="*/ 318 w 641"/>
              <a:gd name="T53" fmla="*/ 481 h 528"/>
              <a:gd name="T54" fmla="*/ 430 w 641"/>
              <a:gd name="T55" fmla="*/ 462 h 528"/>
              <a:gd name="T56" fmla="*/ 473 w 641"/>
              <a:gd name="T57" fmla="*/ 443 h 528"/>
              <a:gd name="T58" fmla="*/ 549 w 641"/>
              <a:gd name="T59" fmla="*/ 381 h 528"/>
              <a:gd name="T60" fmla="*/ 571 w 641"/>
              <a:gd name="T61" fmla="*/ 350 h 528"/>
              <a:gd name="T62" fmla="*/ 593 w 641"/>
              <a:gd name="T63" fmla="*/ 261 h 528"/>
              <a:gd name="T64" fmla="*/ 588 w 641"/>
              <a:gd name="T65" fmla="*/ 225 h 528"/>
              <a:gd name="T66" fmla="*/ 546 w 641"/>
              <a:gd name="T67" fmla="*/ 144 h 528"/>
              <a:gd name="T68" fmla="*/ 517 w 641"/>
              <a:gd name="T69" fmla="*/ 115 h 528"/>
              <a:gd name="T70" fmla="*/ 426 w 641"/>
              <a:gd name="T71" fmla="*/ 66 h 528"/>
              <a:gd name="T72" fmla="*/ 378 w 641"/>
              <a:gd name="T73" fmla="*/ 53 h 528"/>
              <a:gd name="T74" fmla="*/ 262 w 641"/>
              <a:gd name="T75" fmla="*/ 53 h 528"/>
              <a:gd name="T76" fmla="*/ 215 w 641"/>
              <a:gd name="T77" fmla="*/ 65 h 528"/>
              <a:gd name="T78" fmla="*/ 125 w 641"/>
              <a:gd name="T79" fmla="*/ 115 h 528"/>
              <a:gd name="T80" fmla="*/ 95 w 641"/>
              <a:gd name="T81" fmla="*/ 144 h 528"/>
              <a:gd name="T82" fmla="*/ 53 w 641"/>
              <a:gd name="T83" fmla="*/ 225 h 528"/>
              <a:gd name="T84" fmla="*/ 48 w 641"/>
              <a:gd name="T85" fmla="*/ 26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28">
                <a:moveTo>
                  <a:pt x="1" y="267"/>
                </a:moveTo>
                <a:cubicBezTo>
                  <a:pt x="0" y="265"/>
                  <a:pt x="0" y="263"/>
                  <a:pt x="1" y="261"/>
                </a:cubicBezTo>
                <a:lnTo>
                  <a:pt x="7" y="213"/>
                </a:lnTo>
                <a:cubicBezTo>
                  <a:pt x="7" y="212"/>
                  <a:pt x="7" y="210"/>
                  <a:pt x="8" y="208"/>
                </a:cubicBezTo>
                <a:lnTo>
                  <a:pt x="25" y="163"/>
                </a:lnTo>
                <a:cubicBezTo>
                  <a:pt x="26" y="161"/>
                  <a:pt x="27" y="160"/>
                  <a:pt x="28" y="158"/>
                </a:cubicBezTo>
                <a:lnTo>
                  <a:pt x="56" y="117"/>
                </a:lnTo>
                <a:cubicBezTo>
                  <a:pt x="57" y="116"/>
                  <a:pt x="58" y="114"/>
                  <a:pt x="59" y="113"/>
                </a:cubicBezTo>
                <a:lnTo>
                  <a:pt x="95" y="78"/>
                </a:lnTo>
                <a:cubicBezTo>
                  <a:pt x="96" y="77"/>
                  <a:pt x="97" y="76"/>
                  <a:pt x="98" y="76"/>
                </a:cubicBezTo>
                <a:lnTo>
                  <a:pt x="142" y="46"/>
                </a:lnTo>
                <a:cubicBezTo>
                  <a:pt x="143" y="45"/>
                  <a:pt x="144" y="44"/>
                  <a:pt x="146" y="43"/>
                </a:cubicBezTo>
                <a:lnTo>
                  <a:pt x="196" y="21"/>
                </a:lnTo>
                <a:cubicBezTo>
                  <a:pt x="197" y="21"/>
                  <a:pt x="198" y="21"/>
                  <a:pt x="200" y="20"/>
                </a:cubicBezTo>
                <a:lnTo>
                  <a:pt x="255" y="6"/>
                </a:lnTo>
                <a:cubicBezTo>
                  <a:pt x="256" y="6"/>
                  <a:pt x="257" y="6"/>
                  <a:pt x="258" y="6"/>
                </a:cubicBezTo>
                <a:lnTo>
                  <a:pt x="318" y="1"/>
                </a:lnTo>
                <a:cubicBezTo>
                  <a:pt x="320" y="0"/>
                  <a:pt x="321" y="0"/>
                  <a:pt x="322" y="1"/>
                </a:cubicBezTo>
                <a:lnTo>
                  <a:pt x="382" y="6"/>
                </a:lnTo>
                <a:cubicBezTo>
                  <a:pt x="384" y="6"/>
                  <a:pt x="385" y="6"/>
                  <a:pt x="386" y="6"/>
                </a:cubicBezTo>
                <a:lnTo>
                  <a:pt x="441" y="20"/>
                </a:lnTo>
                <a:cubicBezTo>
                  <a:pt x="443" y="21"/>
                  <a:pt x="444" y="21"/>
                  <a:pt x="445" y="21"/>
                </a:cubicBezTo>
                <a:lnTo>
                  <a:pt x="496" y="43"/>
                </a:lnTo>
                <a:cubicBezTo>
                  <a:pt x="497" y="44"/>
                  <a:pt x="499" y="45"/>
                  <a:pt x="500" y="46"/>
                </a:cubicBezTo>
                <a:lnTo>
                  <a:pt x="544" y="76"/>
                </a:lnTo>
                <a:cubicBezTo>
                  <a:pt x="545" y="76"/>
                  <a:pt x="546" y="77"/>
                  <a:pt x="547" y="78"/>
                </a:cubicBezTo>
                <a:lnTo>
                  <a:pt x="583" y="113"/>
                </a:lnTo>
                <a:cubicBezTo>
                  <a:pt x="584" y="114"/>
                  <a:pt x="586" y="116"/>
                  <a:pt x="587" y="117"/>
                </a:cubicBezTo>
                <a:lnTo>
                  <a:pt x="614" y="158"/>
                </a:lnTo>
                <a:cubicBezTo>
                  <a:pt x="614" y="160"/>
                  <a:pt x="615" y="161"/>
                  <a:pt x="616" y="163"/>
                </a:cubicBezTo>
                <a:lnTo>
                  <a:pt x="633" y="208"/>
                </a:lnTo>
                <a:cubicBezTo>
                  <a:pt x="634" y="210"/>
                  <a:pt x="634" y="212"/>
                  <a:pt x="634" y="213"/>
                </a:cubicBezTo>
                <a:lnTo>
                  <a:pt x="640" y="261"/>
                </a:lnTo>
                <a:cubicBezTo>
                  <a:pt x="641" y="263"/>
                  <a:pt x="641" y="265"/>
                  <a:pt x="640" y="267"/>
                </a:cubicBezTo>
                <a:lnTo>
                  <a:pt x="634" y="315"/>
                </a:lnTo>
                <a:cubicBezTo>
                  <a:pt x="634" y="317"/>
                  <a:pt x="634" y="319"/>
                  <a:pt x="633" y="321"/>
                </a:cubicBezTo>
                <a:lnTo>
                  <a:pt x="616" y="367"/>
                </a:lnTo>
                <a:cubicBezTo>
                  <a:pt x="615" y="369"/>
                  <a:pt x="614" y="370"/>
                  <a:pt x="613" y="372"/>
                </a:cubicBezTo>
                <a:lnTo>
                  <a:pt x="586" y="412"/>
                </a:lnTo>
                <a:cubicBezTo>
                  <a:pt x="586" y="413"/>
                  <a:pt x="585" y="414"/>
                  <a:pt x="583" y="415"/>
                </a:cubicBezTo>
                <a:lnTo>
                  <a:pt x="547" y="451"/>
                </a:lnTo>
                <a:cubicBezTo>
                  <a:pt x="546" y="453"/>
                  <a:pt x="545" y="454"/>
                  <a:pt x="544" y="455"/>
                </a:cubicBezTo>
                <a:lnTo>
                  <a:pt x="500" y="484"/>
                </a:lnTo>
                <a:cubicBezTo>
                  <a:pt x="499" y="484"/>
                  <a:pt x="497" y="485"/>
                  <a:pt x="496" y="486"/>
                </a:cubicBezTo>
                <a:lnTo>
                  <a:pt x="445" y="508"/>
                </a:lnTo>
                <a:cubicBezTo>
                  <a:pt x="444" y="508"/>
                  <a:pt x="443" y="508"/>
                  <a:pt x="441" y="509"/>
                </a:cubicBezTo>
                <a:lnTo>
                  <a:pt x="386" y="523"/>
                </a:lnTo>
                <a:cubicBezTo>
                  <a:pt x="385" y="523"/>
                  <a:pt x="384" y="523"/>
                  <a:pt x="382" y="523"/>
                </a:cubicBezTo>
                <a:lnTo>
                  <a:pt x="322" y="528"/>
                </a:lnTo>
                <a:cubicBezTo>
                  <a:pt x="321" y="528"/>
                  <a:pt x="320" y="528"/>
                  <a:pt x="318" y="528"/>
                </a:cubicBezTo>
                <a:lnTo>
                  <a:pt x="258" y="523"/>
                </a:lnTo>
                <a:cubicBezTo>
                  <a:pt x="257" y="523"/>
                  <a:pt x="256" y="523"/>
                  <a:pt x="255" y="523"/>
                </a:cubicBezTo>
                <a:lnTo>
                  <a:pt x="200" y="509"/>
                </a:lnTo>
                <a:cubicBezTo>
                  <a:pt x="198" y="508"/>
                  <a:pt x="197" y="508"/>
                  <a:pt x="196" y="507"/>
                </a:cubicBezTo>
                <a:lnTo>
                  <a:pt x="146" y="485"/>
                </a:lnTo>
                <a:cubicBezTo>
                  <a:pt x="145" y="485"/>
                  <a:pt x="143" y="484"/>
                  <a:pt x="142" y="484"/>
                </a:cubicBezTo>
                <a:lnTo>
                  <a:pt x="98" y="455"/>
                </a:lnTo>
                <a:cubicBezTo>
                  <a:pt x="97" y="454"/>
                  <a:pt x="96" y="453"/>
                  <a:pt x="94" y="451"/>
                </a:cubicBezTo>
                <a:lnTo>
                  <a:pt x="58" y="415"/>
                </a:lnTo>
                <a:cubicBezTo>
                  <a:pt x="58" y="414"/>
                  <a:pt x="57" y="413"/>
                  <a:pt x="56" y="412"/>
                </a:cubicBezTo>
                <a:lnTo>
                  <a:pt x="28" y="372"/>
                </a:lnTo>
                <a:cubicBezTo>
                  <a:pt x="27" y="371"/>
                  <a:pt x="26" y="369"/>
                  <a:pt x="25" y="367"/>
                </a:cubicBezTo>
                <a:lnTo>
                  <a:pt x="8" y="321"/>
                </a:lnTo>
                <a:cubicBezTo>
                  <a:pt x="7" y="319"/>
                  <a:pt x="7" y="317"/>
                  <a:pt x="7" y="315"/>
                </a:cubicBezTo>
                <a:lnTo>
                  <a:pt x="1" y="267"/>
                </a:lnTo>
                <a:close/>
                <a:moveTo>
                  <a:pt x="54" y="309"/>
                </a:moveTo>
                <a:lnTo>
                  <a:pt x="53" y="304"/>
                </a:lnTo>
                <a:lnTo>
                  <a:pt x="70" y="350"/>
                </a:lnTo>
                <a:lnTo>
                  <a:pt x="67" y="345"/>
                </a:lnTo>
                <a:lnTo>
                  <a:pt x="95" y="385"/>
                </a:lnTo>
                <a:lnTo>
                  <a:pt x="92" y="381"/>
                </a:lnTo>
                <a:lnTo>
                  <a:pt x="128" y="417"/>
                </a:lnTo>
                <a:lnTo>
                  <a:pt x="125" y="414"/>
                </a:lnTo>
                <a:lnTo>
                  <a:pt x="169" y="443"/>
                </a:lnTo>
                <a:lnTo>
                  <a:pt x="165" y="441"/>
                </a:lnTo>
                <a:lnTo>
                  <a:pt x="215" y="463"/>
                </a:lnTo>
                <a:lnTo>
                  <a:pt x="211" y="462"/>
                </a:lnTo>
                <a:lnTo>
                  <a:pt x="266" y="476"/>
                </a:lnTo>
                <a:lnTo>
                  <a:pt x="262" y="476"/>
                </a:lnTo>
                <a:lnTo>
                  <a:pt x="322" y="481"/>
                </a:lnTo>
                <a:lnTo>
                  <a:pt x="318" y="481"/>
                </a:lnTo>
                <a:lnTo>
                  <a:pt x="378" y="476"/>
                </a:lnTo>
                <a:lnTo>
                  <a:pt x="375" y="476"/>
                </a:lnTo>
                <a:lnTo>
                  <a:pt x="430" y="462"/>
                </a:lnTo>
                <a:lnTo>
                  <a:pt x="426" y="463"/>
                </a:lnTo>
                <a:lnTo>
                  <a:pt x="477" y="441"/>
                </a:lnTo>
                <a:lnTo>
                  <a:pt x="473" y="443"/>
                </a:lnTo>
                <a:lnTo>
                  <a:pt x="517" y="414"/>
                </a:lnTo>
                <a:lnTo>
                  <a:pt x="513" y="417"/>
                </a:lnTo>
                <a:lnTo>
                  <a:pt x="549" y="381"/>
                </a:lnTo>
                <a:lnTo>
                  <a:pt x="547" y="385"/>
                </a:lnTo>
                <a:lnTo>
                  <a:pt x="574" y="345"/>
                </a:lnTo>
                <a:lnTo>
                  <a:pt x="571" y="350"/>
                </a:lnTo>
                <a:lnTo>
                  <a:pt x="588" y="304"/>
                </a:lnTo>
                <a:lnTo>
                  <a:pt x="587" y="309"/>
                </a:lnTo>
                <a:lnTo>
                  <a:pt x="593" y="261"/>
                </a:lnTo>
                <a:lnTo>
                  <a:pt x="593" y="267"/>
                </a:lnTo>
                <a:lnTo>
                  <a:pt x="587" y="219"/>
                </a:lnTo>
                <a:lnTo>
                  <a:pt x="588" y="225"/>
                </a:lnTo>
                <a:lnTo>
                  <a:pt x="571" y="180"/>
                </a:lnTo>
                <a:lnTo>
                  <a:pt x="573" y="185"/>
                </a:lnTo>
                <a:lnTo>
                  <a:pt x="546" y="144"/>
                </a:lnTo>
                <a:lnTo>
                  <a:pt x="550" y="148"/>
                </a:lnTo>
                <a:lnTo>
                  <a:pt x="514" y="113"/>
                </a:lnTo>
                <a:lnTo>
                  <a:pt x="517" y="115"/>
                </a:lnTo>
                <a:lnTo>
                  <a:pt x="473" y="85"/>
                </a:lnTo>
                <a:lnTo>
                  <a:pt x="477" y="88"/>
                </a:lnTo>
                <a:lnTo>
                  <a:pt x="426" y="66"/>
                </a:lnTo>
                <a:lnTo>
                  <a:pt x="430" y="67"/>
                </a:lnTo>
                <a:lnTo>
                  <a:pt x="375" y="53"/>
                </a:lnTo>
                <a:lnTo>
                  <a:pt x="378" y="53"/>
                </a:lnTo>
                <a:lnTo>
                  <a:pt x="318" y="48"/>
                </a:lnTo>
                <a:lnTo>
                  <a:pt x="322" y="48"/>
                </a:lnTo>
                <a:lnTo>
                  <a:pt x="262" y="53"/>
                </a:lnTo>
                <a:lnTo>
                  <a:pt x="266" y="53"/>
                </a:lnTo>
                <a:lnTo>
                  <a:pt x="211" y="67"/>
                </a:lnTo>
                <a:lnTo>
                  <a:pt x="215" y="65"/>
                </a:lnTo>
                <a:lnTo>
                  <a:pt x="165" y="87"/>
                </a:lnTo>
                <a:lnTo>
                  <a:pt x="169" y="85"/>
                </a:lnTo>
                <a:lnTo>
                  <a:pt x="125" y="115"/>
                </a:lnTo>
                <a:lnTo>
                  <a:pt x="128" y="113"/>
                </a:lnTo>
                <a:lnTo>
                  <a:pt x="92" y="148"/>
                </a:lnTo>
                <a:lnTo>
                  <a:pt x="95" y="144"/>
                </a:lnTo>
                <a:lnTo>
                  <a:pt x="67" y="185"/>
                </a:lnTo>
                <a:lnTo>
                  <a:pt x="70" y="180"/>
                </a:lnTo>
                <a:lnTo>
                  <a:pt x="53" y="225"/>
                </a:lnTo>
                <a:lnTo>
                  <a:pt x="54" y="219"/>
                </a:lnTo>
                <a:lnTo>
                  <a:pt x="48" y="267"/>
                </a:lnTo>
                <a:lnTo>
                  <a:pt x="48" y="261"/>
                </a:lnTo>
                <a:lnTo>
                  <a:pt x="54" y="309"/>
                </a:lnTo>
                <a:close/>
              </a:path>
            </a:pathLst>
          </a:custGeom>
          <a:solidFill>
            <a:schemeClr val="tx1">
              <a:lumMod val="50000"/>
              <a:lumOff val="50000"/>
            </a:schemeClr>
          </a:solidFill>
          <a:ln w="0" cap="flat">
            <a:noFill/>
            <a:prstDash val="solid"/>
            <a:round/>
            <a:headEnd/>
            <a:tailEnd/>
          </a:ln>
        </p:spPr>
        <p:txBody>
          <a:bodyPr vert="horz" wrap="square" lIns="91440" tIns="45720" rIns="91440" bIns="45720" numCol="1" anchor="t" anchorCtr="0" compatLnSpc="1">
            <a:prstTxWarp prst="textNoShape">
              <a:avLst/>
            </a:prstTxWarp>
          </a:bodyPr>
          <a:lstStyle/>
          <a:p>
            <a:endParaRPr lang="de-CH" sz="1200">
              <a:latin typeface="Arial" pitchFamily="34" charset="0"/>
              <a:cs typeface="Arial" pitchFamily="34" charset="0"/>
            </a:endParaRPr>
          </a:p>
        </p:txBody>
      </p:sp>
      <p:sp>
        <p:nvSpPr>
          <p:cNvPr id="223" name="Rectangle 165"/>
          <p:cNvSpPr>
            <a:spLocks noChangeArrowheads="1"/>
          </p:cNvSpPr>
          <p:nvPr/>
        </p:nvSpPr>
        <p:spPr bwMode="auto">
          <a:xfrm>
            <a:off x="3459175" y="3016787"/>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rgbClr val="F2F2F2"/>
                </a:solidFill>
                <a:effectLst/>
                <a:latin typeface="Arial" pitchFamily="34" charset="0"/>
                <a:cs typeface="Arial" pitchFamily="34" charset="0"/>
              </a:rPr>
              <a:t>LNV</a:t>
            </a:r>
            <a:endParaRPr kumimoji="0" lang="de-DE" sz="1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27" name="Gewinkelte Verbindung 226"/>
          <p:cNvCxnSpPr>
            <a:stCxn id="143" idx="26"/>
            <a:endCxn id="106" idx="3"/>
          </p:cNvCxnSpPr>
          <p:nvPr/>
        </p:nvCxnSpPr>
        <p:spPr>
          <a:xfrm flipH="1">
            <a:off x="6803799" y="1944887"/>
            <a:ext cx="767754" cy="2573871"/>
          </a:xfrm>
          <a:prstGeom prst="bentConnector3">
            <a:avLst>
              <a:gd name="adj1" fmla="val -652"/>
            </a:avLst>
          </a:prstGeom>
          <a:ln w="28575">
            <a:tailEnd type="arrow"/>
          </a:ln>
        </p:spPr>
        <p:style>
          <a:lnRef idx="1">
            <a:schemeClr val="dk1"/>
          </a:lnRef>
          <a:fillRef idx="0">
            <a:schemeClr val="dk1"/>
          </a:fillRef>
          <a:effectRef idx="0">
            <a:schemeClr val="dk1"/>
          </a:effectRef>
          <a:fontRef idx="minor">
            <a:schemeClr val="tx1"/>
          </a:fontRef>
        </p:style>
      </p:cxnSp>
      <p:sp>
        <p:nvSpPr>
          <p:cNvPr id="232" name="Rectangle 57"/>
          <p:cNvSpPr>
            <a:spLocks noChangeArrowheads="1"/>
          </p:cNvSpPr>
          <p:nvPr/>
        </p:nvSpPr>
        <p:spPr bwMode="auto">
          <a:xfrm>
            <a:off x="6932196" y="5914800"/>
            <a:ext cx="740359" cy="568800"/>
          </a:xfrm>
          <a:prstGeom prst="rect">
            <a:avLst/>
          </a:prstGeom>
          <a:noFill/>
          <a:ln>
            <a:solidFill>
              <a:schemeClr val="tx1"/>
            </a:solidFill>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IMB</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33" name="Rectangle 57"/>
          <p:cNvSpPr>
            <a:spLocks noChangeArrowheads="1"/>
          </p:cNvSpPr>
          <p:nvPr/>
        </p:nvSpPr>
        <p:spPr bwMode="auto">
          <a:xfrm>
            <a:off x="7798256" y="5914800"/>
            <a:ext cx="740359" cy="568800"/>
          </a:xfrm>
          <a:prstGeom prst="rect">
            <a:avLst/>
          </a:prstGeom>
          <a:noFill/>
          <a:ln>
            <a:solidFill>
              <a:schemeClr val="tx1"/>
            </a:solidFill>
          </a:ln>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bg1"/>
                </a:solidFill>
                <a:effectLst/>
                <a:latin typeface="Arial" pitchFamily="34" charset="0"/>
                <a:cs typeface="Arial" pitchFamily="34" charset="0"/>
              </a:rPr>
              <a:t>MBD</a:t>
            </a:r>
            <a:endParaRPr kumimoji="0" lang="de-DE" sz="1200" b="0" i="0" u="none" strike="noStrike" cap="none" normalizeH="0" baseline="0" dirty="0" smtClean="0">
              <a:ln>
                <a:noFill/>
              </a:ln>
              <a:solidFill>
                <a:schemeClr val="bg1"/>
              </a:solidFill>
              <a:effectLst/>
              <a:latin typeface="Arial" pitchFamily="34" charset="0"/>
              <a:cs typeface="Arial" pitchFamily="34" charset="0"/>
            </a:endParaRPr>
          </a:p>
        </p:txBody>
      </p:sp>
      <p:sp>
        <p:nvSpPr>
          <p:cNvPr id="254" name="Textfeld 253"/>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smtClean="0">
                <a:latin typeface="Arial" pitchFamily="34" charset="0"/>
                <a:cs typeface="Arial" pitchFamily="34" charset="0"/>
              </a:rPr>
              <a:t>NEBIS Management </a:t>
            </a:r>
            <a:r>
              <a:rPr lang="de-CH" sz="3200" b="1" dirty="0" err="1" smtClean="0">
                <a:latin typeface="Arial" pitchFamily="34" charset="0"/>
                <a:cs typeface="Arial" pitchFamily="34" charset="0"/>
              </a:rPr>
              <a:t>Organization</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3723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wipe(down)">
                                      <p:cBhvr>
                                        <p:cTn id="7" dur="500"/>
                                        <p:tgtEl>
                                          <p:spTgt spid="20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500"/>
                                        <p:tgtEl>
                                          <p:spTgt spid="1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500"/>
                                        <p:tgtEl>
                                          <p:spTgt spid="1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fade">
                                      <p:cBhvr>
                                        <p:cTn id="23" dur="500"/>
                                        <p:tgtEl>
                                          <p:spTgt spid="1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1"/>
                                        </p:tgtEl>
                                        <p:attrNameLst>
                                          <p:attrName>style.visibility</p:attrName>
                                        </p:attrNameLst>
                                      </p:cBhvr>
                                      <p:to>
                                        <p:strVal val="visible"/>
                                      </p:to>
                                    </p:set>
                                    <p:animEffect transition="in" filter="fade">
                                      <p:cBhvr>
                                        <p:cTn id="26" dur="500"/>
                                        <p:tgtEl>
                                          <p:spTgt spid="14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2"/>
                                        </p:tgtEl>
                                        <p:attrNameLst>
                                          <p:attrName>style.visibility</p:attrName>
                                        </p:attrNameLst>
                                      </p:cBhvr>
                                      <p:to>
                                        <p:strVal val="visible"/>
                                      </p:to>
                                    </p:set>
                                    <p:animEffect transition="in" filter="fade">
                                      <p:cBhvr>
                                        <p:cTn id="29" dur="500"/>
                                        <p:tgtEl>
                                          <p:spTgt spid="1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
                                        </p:tgtEl>
                                        <p:attrNameLst>
                                          <p:attrName>style.visibility</p:attrName>
                                        </p:attrNameLst>
                                      </p:cBhvr>
                                      <p:to>
                                        <p:strVal val="visible"/>
                                      </p:to>
                                    </p:set>
                                    <p:animEffect transition="in" filter="fade">
                                      <p:cBhvr>
                                        <p:cTn id="32" dur="500"/>
                                        <p:tgtEl>
                                          <p:spTgt spid="1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fade">
                                      <p:cBhvr>
                                        <p:cTn id="35" dur="500"/>
                                        <p:tgtEl>
                                          <p:spTgt spid="1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fade">
                                      <p:cBhvr>
                                        <p:cTn id="38" dur="500"/>
                                        <p:tgtEl>
                                          <p:spTgt spid="1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500"/>
                                        <p:tgtEl>
                                          <p:spTgt spid="14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7"/>
                                        </p:tgtEl>
                                        <p:attrNameLst>
                                          <p:attrName>style.visibility</p:attrName>
                                        </p:attrNameLst>
                                      </p:cBhvr>
                                      <p:to>
                                        <p:strVal val="visible"/>
                                      </p:to>
                                    </p:set>
                                    <p:animEffect transition="in" filter="fade">
                                      <p:cBhvr>
                                        <p:cTn id="44" dur="500"/>
                                        <p:tgtEl>
                                          <p:spTgt spid="1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6"/>
                                        </p:tgtEl>
                                        <p:attrNameLst>
                                          <p:attrName>style.visibility</p:attrName>
                                        </p:attrNameLst>
                                      </p:cBhvr>
                                      <p:to>
                                        <p:strVal val="visible"/>
                                      </p:to>
                                    </p:set>
                                    <p:animEffect transition="in" filter="fade">
                                      <p:cBhvr>
                                        <p:cTn id="47" dur="500"/>
                                        <p:tgtEl>
                                          <p:spTgt spid="16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7"/>
                                        </p:tgtEl>
                                        <p:attrNameLst>
                                          <p:attrName>style.visibility</p:attrName>
                                        </p:attrNameLst>
                                      </p:cBhvr>
                                      <p:to>
                                        <p:strVal val="visible"/>
                                      </p:to>
                                    </p:set>
                                    <p:animEffect transition="in" filter="fade">
                                      <p:cBhvr>
                                        <p:cTn id="50" dur="500"/>
                                        <p:tgtEl>
                                          <p:spTgt spid="16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fade">
                                      <p:cBhvr>
                                        <p:cTn id="53" dur="500"/>
                                        <p:tgtEl>
                                          <p:spTgt spid="16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8"/>
                                        </p:tgtEl>
                                        <p:attrNameLst>
                                          <p:attrName>style.visibility</p:attrName>
                                        </p:attrNameLst>
                                      </p:cBhvr>
                                      <p:to>
                                        <p:strVal val="visible"/>
                                      </p:to>
                                    </p:set>
                                    <p:animEffect transition="in" filter="fade">
                                      <p:cBhvr>
                                        <p:cTn id="56" dur="500"/>
                                        <p:tgtEl>
                                          <p:spTgt spid="20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fade">
                                      <p:cBhvr>
                                        <p:cTn id="59" dur="500"/>
                                        <p:tgtEl>
                                          <p:spTgt spid="20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0"/>
                                        </p:tgtEl>
                                        <p:attrNameLst>
                                          <p:attrName>style.visibility</p:attrName>
                                        </p:attrNameLst>
                                      </p:cBhvr>
                                      <p:to>
                                        <p:strVal val="visible"/>
                                      </p:to>
                                    </p:set>
                                    <p:animEffect transition="in" filter="fade">
                                      <p:cBhvr>
                                        <p:cTn id="62" dur="500"/>
                                        <p:tgtEl>
                                          <p:spTgt spid="2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27"/>
                                        </p:tgtEl>
                                        <p:attrNameLst>
                                          <p:attrName>style.visibility</p:attrName>
                                        </p:attrNameLst>
                                      </p:cBhvr>
                                      <p:to>
                                        <p:strVal val="visible"/>
                                      </p:to>
                                    </p:set>
                                    <p:animEffect transition="in" filter="wipe(up)">
                                      <p:cBhvr>
                                        <p:cTn id="67" dur="500"/>
                                        <p:tgtEl>
                                          <p:spTgt spid="227"/>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6"/>
                                        </p:tgtEl>
                                        <p:attrNameLst>
                                          <p:attrName>style.visibility</p:attrName>
                                        </p:attrNameLst>
                                      </p:cBhvr>
                                      <p:to>
                                        <p:strVal val="visible"/>
                                      </p:to>
                                    </p:set>
                                    <p:animEffect transition="in" filter="fade">
                                      <p:cBhvr>
                                        <p:cTn id="80" dur="500"/>
                                        <p:tgtEl>
                                          <p:spTgt spid="10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500"/>
                                        <p:tgtEl>
                                          <p:spTgt spid="11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fade">
                                      <p:cBhvr>
                                        <p:cTn id="86" dur="500"/>
                                        <p:tgtEl>
                                          <p:spTgt spid="1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4"/>
                                        </p:tgtEl>
                                        <p:attrNameLst>
                                          <p:attrName>style.visibility</p:attrName>
                                        </p:attrNameLst>
                                      </p:cBhvr>
                                      <p:to>
                                        <p:strVal val="visible"/>
                                      </p:to>
                                    </p:set>
                                    <p:animEffect transition="in" filter="fade">
                                      <p:cBhvr>
                                        <p:cTn id="89" dur="500"/>
                                        <p:tgtEl>
                                          <p:spTgt spid="12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5"/>
                                        </p:tgtEl>
                                        <p:attrNameLst>
                                          <p:attrName>style.visibility</p:attrName>
                                        </p:attrNameLst>
                                      </p:cBhvr>
                                      <p:to>
                                        <p:strVal val="visible"/>
                                      </p:to>
                                    </p:set>
                                    <p:animEffect transition="in" filter="fade">
                                      <p:cBhvr>
                                        <p:cTn id="92" dur="500"/>
                                        <p:tgtEl>
                                          <p:spTgt spid="125"/>
                                        </p:tgtEl>
                                      </p:cBhvr>
                                    </p:animEffect>
                                  </p:childTnLst>
                                </p:cTn>
                              </p:par>
                              <p:par>
                                <p:cTn id="93" presetID="10" presetClass="entr" presetSubtype="0" fill="hold" nodeType="with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fade">
                                      <p:cBhvr>
                                        <p:cTn id="95" dur="500"/>
                                        <p:tgtEl>
                                          <p:spTgt spid="12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7"/>
                                        </p:tgtEl>
                                        <p:attrNameLst>
                                          <p:attrName>style.visibility</p:attrName>
                                        </p:attrNameLst>
                                      </p:cBhvr>
                                      <p:to>
                                        <p:strVal val="visible"/>
                                      </p:to>
                                    </p:set>
                                    <p:animEffect transition="in" filter="fade">
                                      <p:cBhvr>
                                        <p:cTn id="98" dur="500"/>
                                        <p:tgtEl>
                                          <p:spTgt spid="1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29"/>
                                        </p:tgtEl>
                                        <p:attrNameLst>
                                          <p:attrName>style.visibility</p:attrName>
                                        </p:attrNameLst>
                                      </p:cBhvr>
                                      <p:to>
                                        <p:strVal val="visible"/>
                                      </p:to>
                                    </p:set>
                                    <p:animEffect transition="in" filter="fade">
                                      <p:cBhvr>
                                        <p:cTn id="101" dur="500"/>
                                        <p:tgtEl>
                                          <p:spTgt spid="12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48"/>
                                        </p:tgtEl>
                                        <p:attrNameLst>
                                          <p:attrName>style.visibility</p:attrName>
                                        </p:attrNameLst>
                                      </p:cBhvr>
                                      <p:to>
                                        <p:strVal val="visible"/>
                                      </p:to>
                                    </p:set>
                                    <p:animEffect transition="in" filter="fade">
                                      <p:cBhvr>
                                        <p:cTn id="104" dur="500"/>
                                        <p:tgtEl>
                                          <p:spTgt spid="14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9"/>
                                        </p:tgtEl>
                                        <p:attrNameLst>
                                          <p:attrName>style.visibility</p:attrName>
                                        </p:attrNameLst>
                                      </p:cBhvr>
                                      <p:to>
                                        <p:strVal val="visible"/>
                                      </p:to>
                                    </p:set>
                                    <p:animEffect transition="in" filter="fade">
                                      <p:cBhvr>
                                        <p:cTn id="107" dur="500"/>
                                        <p:tgtEl>
                                          <p:spTgt spid="149"/>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50"/>
                                        </p:tgtEl>
                                        <p:attrNameLst>
                                          <p:attrName>style.visibility</p:attrName>
                                        </p:attrNameLst>
                                      </p:cBhvr>
                                      <p:to>
                                        <p:strVal val="visible"/>
                                      </p:to>
                                    </p:set>
                                    <p:animEffect transition="in" filter="fade">
                                      <p:cBhvr>
                                        <p:cTn id="110" dur="500"/>
                                        <p:tgtEl>
                                          <p:spTgt spid="15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5"/>
                                        </p:tgtEl>
                                        <p:attrNameLst>
                                          <p:attrName>style.visibility</p:attrName>
                                        </p:attrNameLst>
                                      </p:cBhvr>
                                      <p:to>
                                        <p:strVal val="visible"/>
                                      </p:to>
                                    </p:set>
                                    <p:animEffect transition="in" filter="fade">
                                      <p:cBhvr>
                                        <p:cTn id="113" dur="500"/>
                                        <p:tgtEl>
                                          <p:spTgt spid="16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7"/>
                                        </p:tgtEl>
                                        <p:attrNameLst>
                                          <p:attrName>style.visibility</p:attrName>
                                        </p:attrNameLst>
                                      </p:cBhvr>
                                      <p:to>
                                        <p:strVal val="visible"/>
                                      </p:to>
                                    </p:set>
                                    <p:animEffect transition="in" filter="fade">
                                      <p:cBhvr>
                                        <p:cTn id="116" dur="500"/>
                                        <p:tgtEl>
                                          <p:spTgt spid="21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32"/>
                                        </p:tgtEl>
                                        <p:attrNameLst>
                                          <p:attrName>style.visibility</p:attrName>
                                        </p:attrNameLst>
                                      </p:cBhvr>
                                      <p:to>
                                        <p:strVal val="visible"/>
                                      </p:to>
                                    </p:set>
                                    <p:animEffect transition="in" filter="fade">
                                      <p:cBhvr>
                                        <p:cTn id="119" dur="500"/>
                                        <p:tgtEl>
                                          <p:spTgt spid="23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33"/>
                                        </p:tgtEl>
                                        <p:attrNameLst>
                                          <p:attrName>style.visibility</p:attrName>
                                        </p:attrNameLst>
                                      </p:cBhvr>
                                      <p:to>
                                        <p:strVal val="visible"/>
                                      </p:to>
                                    </p:set>
                                    <p:animEffect transition="in" filter="fade">
                                      <p:cBhvr>
                                        <p:cTn id="122" dur="500"/>
                                        <p:tgtEl>
                                          <p:spTgt spid="23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212"/>
                                        </p:tgtEl>
                                        <p:attrNameLst>
                                          <p:attrName>style.visibility</p:attrName>
                                        </p:attrNameLst>
                                      </p:cBhvr>
                                      <p:to>
                                        <p:strVal val="visible"/>
                                      </p:to>
                                    </p:set>
                                    <p:animEffect transition="in" filter="wipe(down)">
                                      <p:cBhvr>
                                        <p:cTn id="127" dur="500"/>
                                        <p:tgtEl>
                                          <p:spTgt spid="212"/>
                                        </p:tgtEl>
                                      </p:cBhvr>
                                    </p:animEffect>
                                  </p:childTnLst>
                                </p:cTn>
                              </p:par>
                              <p:par>
                                <p:cTn id="128" presetID="22" presetClass="entr" presetSubtype="4" fill="hold" nodeType="withEffect">
                                  <p:stCondLst>
                                    <p:cond delay="0"/>
                                  </p:stCondLst>
                                  <p:childTnLst>
                                    <p:set>
                                      <p:cBhvr>
                                        <p:cTn id="129" dur="1" fill="hold">
                                          <p:stCondLst>
                                            <p:cond delay="0"/>
                                          </p:stCondLst>
                                        </p:cTn>
                                        <p:tgtEl>
                                          <p:spTgt spid="234"/>
                                        </p:tgtEl>
                                        <p:attrNameLst>
                                          <p:attrName>style.visibility</p:attrName>
                                        </p:attrNameLst>
                                      </p:cBhvr>
                                      <p:to>
                                        <p:strVal val="visible"/>
                                      </p:to>
                                    </p:set>
                                    <p:animEffect transition="in" filter="wipe(down)">
                                      <p:cBhvr>
                                        <p:cTn id="130" dur="500"/>
                                        <p:tgtEl>
                                          <p:spTgt spid="234"/>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1" fill="hold" nodeType="clickEffect">
                                  <p:stCondLst>
                                    <p:cond delay="0"/>
                                  </p:stCondLst>
                                  <p:childTnLst>
                                    <p:set>
                                      <p:cBhvr>
                                        <p:cTn id="134" dur="1" fill="hold">
                                          <p:stCondLst>
                                            <p:cond delay="0"/>
                                          </p:stCondLst>
                                        </p:cTn>
                                        <p:tgtEl>
                                          <p:spTgt spid="243"/>
                                        </p:tgtEl>
                                        <p:attrNameLst>
                                          <p:attrName>style.visibility</p:attrName>
                                        </p:attrNameLst>
                                      </p:cBhvr>
                                      <p:to>
                                        <p:strVal val="visible"/>
                                      </p:to>
                                    </p:set>
                                    <p:animEffect transition="in" filter="wipe(up)">
                                      <p:cBhvr>
                                        <p:cTn id="135" dur="500"/>
                                        <p:tgtEl>
                                          <p:spTgt spid="243"/>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174"/>
                                        </p:tgtEl>
                                        <p:attrNameLst>
                                          <p:attrName>style.visibility</p:attrName>
                                        </p:attrNameLst>
                                      </p:cBhvr>
                                      <p:to>
                                        <p:strVal val="visible"/>
                                      </p:to>
                                    </p:set>
                                    <p:animEffect transition="in" filter="wipe(up)">
                                      <p:cBhvr>
                                        <p:cTn id="138"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8" grpId="0"/>
      <p:bldP spid="103" grpId="0" animBg="1"/>
      <p:bldP spid="106" grpId="0"/>
      <p:bldP spid="115" grpId="0" animBg="1"/>
      <p:bldP spid="116" grpId="0" animBg="1"/>
      <p:bldP spid="118" grpId="0"/>
      <p:bldP spid="119" grpId="0" animBg="1"/>
      <p:bldP spid="124" grpId="0"/>
      <p:bldP spid="125" grpId="0" animBg="1"/>
      <p:bldP spid="127" grpId="0" animBg="1"/>
      <p:bldP spid="129" grpId="0"/>
      <p:bldP spid="139" grpId="0" animBg="1"/>
      <p:bldP spid="140" grpId="0" animBg="1"/>
      <p:bldP spid="141" grpId="0"/>
      <p:bldP spid="142" grpId="0" animBg="1"/>
      <p:bldP spid="143" grpId="0" animBg="1"/>
      <p:bldP spid="144" grpId="0"/>
      <p:bldP spid="145" grpId="0" animBg="1"/>
      <p:bldP spid="146" grpId="0" animBg="1"/>
      <p:bldP spid="147" grpId="0"/>
      <p:bldP spid="148" grpId="0" animBg="1"/>
      <p:bldP spid="149" grpId="0" animBg="1"/>
      <p:bldP spid="150" grpId="0" animBg="1"/>
      <p:bldP spid="165" grpId="0" animBg="1"/>
      <p:bldP spid="166" grpId="0" animBg="1"/>
      <p:bldP spid="167" grpId="0" animBg="1"/>
      <p:bldP spid="168" grpId="0"/>
      <p:bldP spid="174" grpId="0"/>
      <p:bldP spid="205" grpId="0" animBg="1"/>
      <p:bldP spid="207" grpId="0"/>
      <p:bldP spid="208" grpId="0" animBg="1"/>
      <p:bldP spid="209" grpId="0" animBg="1"/>
      <p:bldP spid="210" grpId="0"/>
      <p:bldP spid="212" grpId="0"/>
      <p:bldP spid="217" grpId="0" animBg="1"/>
      <p:bldP spid="232" grpId="0" animBg="1"/>
      <p:bldP spid="2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733" y="50645"/>
            <a:ext cx="6022534" cy="6756710"/>
          </a:xfrm>
        </p:spPr>
      </p:pic>
    </p:spTree>
    <p:extLst>
      <p:ext uri="{BB962C8B-B14F-4D97-AF65-F5344CB8AC3E}">
        <p14:creationId xmlns:p14="http://schemas.microsoft.com/office/powerpoint/2010/main" val="4204972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451855" y="1268413"/>
            <a:ext cx="8229600" cy="4525963"/>
          </a:xfrm>
        </p:spPr>
        <p:txBody>
          <a:bodyPr>
            <a:noAutofit/>
          </a:bodyPr>
          <a:lstStyle/>
          <a:p>
            <a:pPr marL="436563" lvl="2" indent="-342900"/>
            <a:r>
              <a:rPr lang="de-CH" sz="2800" dirty="0" err="1"/>
              <a:t>c</a:t>
            </a:r>
            <a:r>
              <a:rPr lang="de-CH" sz="2800" dirty="0" err="1" smtClean="0"/>
              <a:t>ulture</a:t>
            </a:r>
            <a:r>
              <a:rPr lang="de-CH" sz="2800" dirty="0" smtClean="0"/>
              <a:t> </a:t>
            </a:r>
            <a:r>
              <a:rPr lang="de-CH" sz="2800" dirty="0" err="1" smtClean="0"/>
              <a:t>clash</a:t>
            </a:r>
            <a:endParaRPr lang="de-CH" sz="2800" dirty="0" smtClean="0"/>
          </a:p>
          <a:p>
            <a:pPr marL="436563" lvl="2" indent="-342900"/>
            <a:endParaRPr lang="de-CH" sz="1000" dirty="0" smtClean="0"/>
          </a:p>
          <a:p>
            <a:pPr marL="436563" lvl="2" indent="-342900"/>
            <a:r>
              <a:rPr lang="de-CH" sz="2800" dirty="0" err="1" smtClean="0"/>
              <a:t>information</a:t>
            </a:r>
            <a:r>
              <a:rPr lang="de-CH" sz="2800" dirty="0" smtClean="0"/>
              <a:t> </a:t>
            </a:r>
            <a:r>
              <a:rPr lang="de-CH" sz="2800" dirty="0" err="1" smtClean="0"/>
              <a:t>triage</a:t>
            </a:r>
            <a:endParaRPr lang="de-CH" sz="2800" dirty="0" smtClean="0"/>
          </a:p>
          <a:p>
            <a:pPr marL="976313" lvl="2" indent="-457200">
              <a:buFont typeface="Wingdings" pitchFamily="2" charset="2"/>
              <a:buChar char="Ø"/>
            </a:pPr>
            <a:r>
              <a:rPr lang="de-CH" sz="2600" dirty="0" err="1" smtClean="0"/>
              <a:t>stakeholder</a:t>
            </a:r>
            <a:r>
              <a:rPr lang="de-CH" sz="2600" dirty="0" smtClean="0"/>
              <a:t> </a:t>
            </a:r>
            <a:r>
              <a:rPr lang="de-CH" sz="2600" dirty="0" err="1" smtClean="0"/>
              <a:t>analysis</a:t>
            </a:r>
            <a:endParaRPr lang="de-CH" sz="2600" dirty="0" smtClean="0"/>
          </a:p>
          <a:p>
            <a:pPr marL="976313" lvl="2" indent="-457200">
              <a:buFont typeface="Wingdings" pitchFamily="2" charset="2"/>
              <a:buChar char="Ø"/>
            </a:pPr>
            <a:r>
              <a:rPr lang="de-CH" sz="2600" dirty="0" err="1" smtClean="0"/>
              <a:t>communication</a:t>
            </a:r>
            <a:r>
              <a:rPr lang="de-CH" sz="2600" dirty="0" smtClean="0"/>
              <a:t> plan</a:t>
            </a:r>
          </a:p>
          <a:p>
            <a:pPr marL="976313" lvl="2" indent="-457200">
              <a:buFont typeface="Wingdings" pitchFamily="2" charset="2"/>
              <a:buChar char="Ø"/>
            </a:pPr>
            <a:r>
              <a:rPr lang="de-CH" sz="2600" dirty="0" err="1" smtClean="0"/>
              <a:t>user</a:t>
            </a:r>
            <a:r>
              <a:rPr lang="de-CH" sz="2600" dirty="0" smtClean="0"/>
              <a:t> </a:t>
            </a:r>
            <a:r>
              <a:rPr lang="de-CH" sz="2800" dirty="0" err="1" smtClean="0"/>
              <a:t>centered</a:t>
            </a:r>
            <a:r>
              <a:rPr lang="de-CH" sz="2800" dirty="0" smtClean="0"/>
              <a:t> </a:t>
            </a:r>
            <a:r>
              <a:rPr lang="de-CH" sz="2800" dirty="0" err="1" smtClean="0"/>
              <a:t>information</a:t>
            </a:r>
            <a:r>
              <a:rPr lang="de-CH" sz="2800" dirty="0" smtClean="0"/>
              <a:t> </a:t>
            </a:r>
            <a:r>
              <a:rPr lang="de-CH" sz="2800" dirty="0" err="1" smtClean="0"/>
              <a:t>concept</a:t>
            </a:r>
            <a:endParaRPr lang="de-CH" sz="2800" dirty="0" smtClean="0"/>
          </a:p>
          <a:p>
            <a:pPr marL="976313" lvl="2" indent="-457200">
              <a:buFont typeface="Wingdings" pitchFamily="2" charset="2"/>
              <a:buChar char="Ø"/>
            </a:pPr>
            <a:endParaRPr lang="de-CH" sz="1000" dirty="0" smtClean="0"/>
          </a:p>
          <a:p>
            <a:pPr marL="436563" lvl="2" indent="-342900"/>
            <a:r>
              <a:rPr lang="de-CH" sz="2800" dirty="0" err="1" smtClean="0"/>
              <a:t>new</a:t>
            </a:r>
            <a:r>
              <a:rPr lang="de-CH" sz="2800" dirty="0" smtClean="0"/>
              <a:t> </a:t>
            </a:r>
            <a:r>
              <a:rPr lang="de-CH" sz="2800" dirty="0" err="1" smtClean="0"/>
              <a:t>technologies</a:t>
            </a:r>
            <a:r>
              <a:rPr lang="de-CH" sz="2800" dirty="0" smtClean="0"/>
              <a:t> (</a:t>
            </a:r>
            <a:r>
              <a:rPr lang="de-CH" sz="2800" dirty="0" err="1" smtClean="0"/>
              <a:t>ticketing</a:t>
            </a:r>
            <a:r>
              <a:rPr lang="de-CH" sz="2800" dirty="0" smtClean="0"/>
              <a:t>-system)</a:t>
            </a:r>
          </a:p>
          <a:p>
            <a:pPr marL="436563" lvl="2" indent="-342900"/>
            <a:endParaRPr lang="de-CH" sz="1000" dirty="0" smtClean="0"/>
          </a:p>
          <a:p>
            <a:pPr marL="436563" lvl="2" indent="-342900"/>
            <a:r>
              <a:rPr lang="de-CH" sz="2800" dirty="0" err="1" smtClean="0"/>
              <a:t>don’t</a:t>
            </a:r>
            <a:r>
              <a:rPr lang="de-CH" sz="2800" dirty="0" smtClean="0"/>
              <a:t> </a:t>
            </a:r>
            <a:r>
              <a:rPr lang="de-CH" sz="2800" dirty="0" err="1" smtClean="0"/>
              <a:t>forget</a:t>
            </a:r>
            <a:r>
              <a:rPr lang="de-CH" sz="2800" dirty="0" smtClean="0"/>
              <a:t> </a:t>
            </a:r>
            <a:r>
              <a:rPr lang="de-CH" sz="2800" dirty="0" err="1" smtClean="0"/>
              <a:t>the</a:t>
            </a:r>
            <a:r>
              <a:rPr lang="de-CH" sz="2800" dirty="0" smtClean="0"/>
              <a:t> </a:t>
            </a:r>
            <a:r>
              <a:rPr lang="de-CH" sz="2800" dirty="0" err="1" smtClean="0"/>
              <a:t>small</a:t>
            </a:r>
            <a:r>
              <a:rPr lang="de-CH" sz="2800" dirty="0" smtClean="0"/>
              <a:t> </a:t>
            </a:r>
            <a:r>
              <a:rPr lang="de-CH" sz="2800" dirty="0" err="1" smtClean="0"/>
              <a:t>libraries</a:t>
            </a:r>
            <a:r>
              <a:rPr lang="de-CH" sz="2800" dirty="0" smtClean="0"/>
              <a:t>!</a:t>
            </a:r>
            <a:endParaRPr lang="de-CH" sz="2800" dirty="0"/>
          </a:p>
        </p:txBody>
      </p:sp>
      <p:sp>
        <p:nvSpPr>
          <p:cNvPr id="6" name="Textfeld 5"/>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smtClean="0">
                <a:latin typeface="Arial" pitchFamily="34" charset="0"/>
                <a:cs typeface="Arial" pitchFamily="34" charset="0"/>
              </a:rPr>
              <a:t>C</a:t>
            </a:r>
            <a:r>
              <a:rPr lang="de-CH" sz="3200" b="1" noProof="0" dirty="0" smtClean="0">
                <a:latin typeface="Arial" pitchFamily="34" charset="0"/>
                <a:cs typeface="Arial" pitchFamily="34" charset="0"/>
              </a:rPr>
              <a:t>hallenges </a:t>
            </a:r>
            <a:r>
              <a:rPr lang="de-CH" sz="3200" b="1" noProof="0" dirty="0" err="1" smtClean="0">
                <a:latin typeface="Arial" pitchFamily="34" charset="0"/>
                <a:cs typeface="Arial" pitchFamily="34" charset="0"/>
              </a:rPr>
              <a:t>and</a:t>
            </a:r>
            <a:r>
              <a:rPr lang="de-CH" sz="3200" b="1" noProof="0" dirty="0" smtClean="0">
                <a:latin typeface="Arial" pitchFamily="34" charset="0"/>
                <a:cs typeface="Arial" pitchFamily="34" charset="0"/>
              </a:rPr>
              <a:t> </a:t>
            </a:r>
            <a:r>
              <a:rPr lang="de-CH" sz="3200" b="1" noProof="0" dirty="0" err="1" smtClean="0">
                <a:latin typeface="Arial" pitchFamily="34" charset="0"/>
                <a:cs typeface="Arial" pitchFamily="34" charset="0"/>
              </a:rPr>
              <a:t>Pitfalls</a:t>
            </a:r>
            <a:r>
              <a:rPr lang="de-CH" sz="3200" b="1" noProof="0" dirty="0" smtClean="0">
                <a:latin typeface="Arial" pitchFamily="34" charset="0"/>
                <a:cs typeface="Arial" pitchFamily="34" charset="0"/>
              </a:rPr>
              <a:t> – Subproject 1</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9" name="Inhaltsplatzhalt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914" y="3870113"/>
            <a:ext cx="2618085" cy="2937242"/>
          </a:xfrm>
          <a:prstGeom prst="rect">
            <a:avLst/>
          </a:prstGeom>
        </p:spPr>
      </p:pic>
    </p:spTree>
    <p:extLst>
      <p:ext uri="{BB962C8B-B14F-4D97-AF65-F5344CB8AC3E}">
        <p14:creationId xmlns:p14="http://schemas.microsoft.com/office/powerpoint/2010/main" val="1190109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1272899"/>
            <a:ext cx="8229600" cy="580926"/>
          </a:xfrm>
        </p:spPr>
        <p:txBody>
          <a:bodyPr>
            <a:normAutofit/>
          </a:bodyPr>
          <a:lstStyle/>
          <a:p>
            <a:r>
              <a:rPr lang="de-CH" dirty="0" smtClean="0"/>
              <a:t>Data-</a:t>
            </a:r>
            <a:r>
              <a:rPr lang="de-CH" dirty="0" err="1" smtClean="0"/>
              <a:t>specific</a:t>
            </a:r>
            <a:r>
              <a:rPr lang="de-CH" dirty="0" smtClean="0"/>
              <a:t> </a:t>
            </a:r>
            <a:r>
              <a:rPr lang="de-CH" dirty="0" err="1" smtClean="0"/>
              <a:t>key</a:t>
            </a:r>
            <a:r>
              <a:rPr lang="de-CH" dirty="0" smtClean="0"/>
              <a:t> </a:t>
            </a:r>
            <a:r>
              <a:rPr lang="de-CH" dirty="0" err="1"/>
              <a:t>topics</a:t>
            </a:r>
            <a:endParaRPr lang="de-CH" dirty="0"/>
          </a:p>
        </p:txBody>
      </p:sp>
      <p:sp>
        <p:nvSpPr>
          <p:cNvPr id="3" name="Inhaltsplatzhalter 2"/>
          <p:cNvSpPr>
            <a:spLocks noGrp="1"/>
          </p:cNvSpPr>
          <p:nvPr>
            <p:ph idx="1"/>
          </p:nvPr>
        </p:nvSpPr>
        <p:spPr>
          <a:xfrm>
            <a:off x="457200" y="2008382"/>
            <a:ext cx="8229600" cy="4525963"/>
          </a:xfrm>
        </p:spPr>
        <p:txBody>
          <a:bodyPr/>
          <a:lstStyle/>
          <a:p>
            <a:pPr marL="457200" indent="-457200"/>
            <a:r>
              <a:rPr lang="de-CH" dirty="0" err="1" smtClean="0"/>
              <a:t>Establish</a:t>
            </a:r>
            <a:r>
              <a:rPr lang="de-CH" dirty="0" smtClean="0"/>
              <a:t> </a:t>
            </a:r>
            <a:r>
              <a:rPr lang="de-CH" dirty="0" err="1" smtClean="0"/>
              <a:t>criteria</a:t>
            </a:r>
            <a:r>
              <a:rPr lang="de-CH" dirty="0" smtClean="0"/>
              <a:t> </a:t>
            </a:r>
            <a:r>
              <a:rPr lang="de-CH" dirty="0" err="1" smtClean="0"/>
              <a:t>for</a:t>
            </a:r>
            <a:r>
              <a:rPr lang="de-CH" dirty="0" smtClean="0"/>
              <a:t> </a:t>
            </a:r>
            <a:r>
              <a:rPr lang="de-CH" dirty="0" err="1" smtClean="0"/>
              <a:t>matching</a:t>
            </a:r>
            <a:r>
              <a:rPr lang="de-CH" dirty="0" smtClean="0"/>
              <a:t> </a:t>
            </a:r>
            <a:r>
              <a:rPr lang="de-CH" dirty="0"/>
              <a:t>&amp; </a:t>
            </a:r>
            <a:r>
              <a:rPr lang="de-CH" dirty="0" err="1" smtClean="0"/>
              <a:t>merging</a:t>
            </a:r>
            <a:endParaRPr lang="de-CH" dirty="0" smtClean="0"/>
          </a:p>
          <a:p>
            <a:pPr marL="457200" indent="-457200"/>
            <a:endParaRPr lang="de-CH" sz="1000" dirty="0"/>
          </a:p>
          <a:p>
            <a:pPr marL="457200" indent="-457200"/>
            <a:r>
              <a:rPr lang="de-CH" dirty="0" smtClean="0"/>
              <a:t>Clearing </a:t>
            </a:r>
            <a:r>
              <a:rPr lang="de-CH" dirty="0" err="1" smtClean="0"/>
              <a:t>up</a:t>
            </a:r>
            <a:r>
              <a:rPr lang="de-CH" dirty="0" smtClean="0"/>
              <a:t> </a:t>
            </a:r>
            <a:r>
              <a:rPr lang="de-CH" dirty="0" err="1" smtClean="0"/>
              <a:t>data</a:t>
            </a:r>
            <a:endParaRPr lang="de-CH" dirty="0"/>
          </a:p>
          <a:p>
            <a:pPr marL="906463" indent="-457200">
              <a:buFont typeface="Wingdings"/>
              <a:buChar char="à"/>
            </a:pPr>
            <a:r>
              <a:rPr lang="de-CH" dirty="0" err="1" smtClean="0">
                <a:sym typeface="Wingdings" pitchFamily="2" charset="2"/>
              </a:rPr>
              <a:t>Before</a:t>
            </a:r>
            <a:r>
              <a:rPr lang="de-CH" dirty="0" smtClean="0">
                <a:sym typeface="Wingdings" pitchFamily="2" charset="2"/>
              </a:rPr>
              <a:t> </a:t>
            </a:r>
            <a:r>
              <a:rPr lang="de-CH" dirty="0" err="1" smtClean="0">
                <a:sym typeface="Wingdings" pitchFamily="2" charset="2"/>
              </a:rPr>
              <a:t>and</a:t>
            </a:r>
            <a:r>
              <a:rPr lang="de-CH" dirty="0" smtClean="0">
                <a:sym typeface="Wingdings" pitchFamily="2" charset="2"/>
              </a:rPr>
              <a:t> after </a:t>
            </a:r>
            <a:r>
              <a:rPr lang="de-CH" dirty="0" err="1" smtClean="0">
                <a:sym typeface="Wingdings" pitchFamily="2" charset="2"/>
              </a:rPr>
              <a:t>migration</a:t>
            </a:r>
            <a:r>
              <a:rPr lang="de-CH" dirty="0" smtClean="0">
                <a:sym typeface="Wingdings" pitchFamily="2" charset="2"/>
              </a:rPr>
              <a:t> </a:t>
            </a:r>
            <a:endParaRPr lang="de-CH" dirty="0" smtClean="0"/>
          </a:p>
          <a:p>
            <a:pPr marL="449263" indent="0">
              <a:buNone/>
            </a:pPr>
            <a:endParaRPr lang="de-CH" sz="1000" dirty="0" smtClean="0"/>
          </a:p>
          <a:p>
            <a:pPr marL="457200" indent="-457200"/>
            <a:r>
              <a:rPr lang="de-CH" dirty="0" smtClean="0"/>
              <a:t>Test </a:t>
            </a:r>
            <a:r>
              <a:rPr lang="de-CH" dirty="0" err="1" smtClean="0"/>
              <a:t>management</a:t>
            </a:r>
            <a:endParaRPr lang="de-CH" dirty="0"/>
          </a:p>
          <a:p>
            <a:pPr marL="906463" indent="-457200">
              <a:buFont typeface="Wingdings"/>
              <a:buChar char="à"/>
            </a:pPr>
            <a:r>
              <a:rPr lang="de-CH" dirty="0" err="1" smtClean="0">
                <a:sym typeface="Wingdings" pitchFamily="2" charset="2"/>
              </a:rPr>
              <a:t>Before</a:t>
            </a:r>
            <a:r>
              <a:rPr lang="de-CH" dirty="0" smtClean="0">
                <a:sym typeface="Wingdings" pitchFamily="2" charset="2"/>
              </a:rPr>
              <a:t> </a:t>
            </a:r>
            <a:r>
              <a:rPr lang="de-CH" dirty="0" err="1">
                <a:sym typeface="Wingdings" pitchFamily="2" charset="2"/>
              </a:rPr>
              <a:t>and</a:t>
            </a:r>
            <a:r>
              <a:rPr lang="de-CH" dirty="0">
                <a:sym typeface="Wingdings" pitchFamily="2" charset="2"/>
              </a:rPr>
              <a:t> after </a:t>
            </a:r>
            <a:r>
              <a:rPr lang="de-CH" dirty="0" err="1">
                <a:sym typeface="Wingdings" pitchFamily="2" charset="2"/>
              </a:rPr>
              <a:t>migration</a:t>
            </a:r>
            <a:r>
              <a:rPr lang="de-CH" dirty="0">
                <a:sym typeface="Wingdings" pitchFamily="2" charset="2"/>
              </a:rPr>
              <a:t> </a:t>
            </a:r>
            <a:endParaRPr lang="de-CH" dirty="0"/>
          </a:p>
          <a:p>
            <a:endParaRPr lang="de-CH" dirty="0"/>
          </a:p>
        </p:txBody>
      </p:sp>
      <p:sp>
        <p:nvSpPr>
          <p:cNvPr id="12" name="Textfeld 11"/>
          <p:cNvSpPr txBox="1"/>
          <p:nvPr/>
        </p:nvSpPr>
        <p:spPr>
          <a:xfrm>
            <a:off x="386535" y="323655"/>
            <a:ext cx="8370930" cy="584775"/>
          </a:xfrm>
          <a:prstGeom prst="rect">
            <a:avLst/>
          </a:prstGeom>
        </p:spPr>
        <p:txBody>
          <a:bodyPr vert="horz" wrap="square" lIns="91440" tIns="45720" rIns="91440" bIns="45720" rtlCol="0" anchor="ctr">
            <a:spAutoFit/>
          </a:bodyPr>
          <a:lstStyle/>
          <a:p>
            <a:pPr>
              <a:spcBef>
                <a:spcPct val="0"/>
              </a:spcBef>
            </a:pPr>
            <a:r>
              <a:rPr lang="en-US" sz="3200" b="1" dirty="0">
                <a:latin typeface="Arial" pitchFamily="34" charset="0"/>
                <a:cs typeface="Arial" pitchFamily="34" charset="0"/>
              </a:rPr>
              <a:t>Subproject </a:t>
            </a:r>
            <a:r>
              <a:rPr lang="en-US" sz="3200" b="1" dirty="0" smtClean="0">
                <a:latin typeface="Arial" pitchFamily="34" charset="0"/>
                <a:cs typeface="Arial" pitchFamily="34" charset="0"/>
              </a:rPr>
              <a:t>2</a:t>
            </a:r>
            <a:endParaRPr lang="de-CH" sz="3200" b="1" dirty="0">
              <a:solidFill>
                <a:schemeClr val="bg1"/>
              </a:solidFill>
              <a:latin typeface="Arial" pitchFamily="34" charset="0"/>
              <a:cs typeface="Arial" pitchFamily="34" charset="0"/>
            </a:endParaRPr>
          </a:p>
        </p:txBody>
      </p:sp>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834" y="4239090"/>
            <a:ext cx="2650796" cy="2520000"/>
          </a:xfrm>
          <a:prstGeom prst="rect">
            <a:avLst/>
          </a:prstGeom>
        </p:spPr>
      </p:pic>
      <p:sp>
        <p:nvSpPr>
          <p:cNvPr id="8" name="Textfeld 7"/>
          <p:cNvSpPr txBox="1"/>
          <p:nvPr/>
        </p:nvSpPr>
        <p:spPr>
          <a:xfrm rot="20251260">
            <a:off x="939917" y="3058261"/>
            <a:ext cx="5544616" cy="936104"/>
          </a:xfrm>
          <a:prstGeom prst="rect">
            <a:avLst/>
          </a:prstGeom>
          <a:solidFill>
            <a:srgbClr val="C00000"/>
          </a:solidFill>
        </p:spPr>
        <p:txBody>
          <a:bodyPr vert="horz" wrap="square" lIns="72000" tIns="45720" rIns="7200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in total: 19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work</a:t>
            </a: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packages</a:t>
            </a:r>
            <a:endPar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967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Autofit/>
          </a:bodyPr>
          <a:lstStyle/>
          <a:p>
            <a:pPr marL="0" indent="0">
              <a:buNone/>
            </a:pPr>
            <a:endParaRPr lang="de-CH" b="1" dirty="0" smtClean="0"/>
          </a:p>
          <a:p>
            <a:pPr marL="0" indent="0">
              <a:buNone/>
            </a:pPr>
            <a:r>
              <a:rPr lang="de-CH" b="1" dirty="0" err="1" smtClean="0"/>
              <a:t>Excerpt</a:t>
            </a:r>
            <a:r>
              <a:rPr lang="de-CH" b="1" dirty="0" smtClean="0"/>
              <a:t>: </a:t>
            </a:r>
            <a:endParaRPr lang="de-CH" b="1" dirty="0"/>
          </a:p>
          <a:p>
            <a:pPr marL="0" indent="0">
              <a:buNone/>
            </a:pPr>
            <a:endParaRPr lang="de-CH" b="1" dirty="0" smtClean="0"/>
          </a:p>
          <a:p>
            <a:pPr marL="0" indent="0">
              <a:buNone/>
            </a:pPr>
            <a:endParaRPr lang="de-CH" b="1" dirty="0"/>
          </a:p>
          <a:p>
            <a:pPr marL="0" indent="0">
              <a:buNone/>
            </a:pPr>
            <a:endParaRPr lang="de-CH" b="1" dirty="0" smtClean="0"/>
          </a:p>
          <a:p>
            <a:pPr marL="0" indent="0">
              <a:buNone/>
            </a:pPr>
            <a:endParaRPr lang="de-CH" b="1" dirty="0"/>
          </a:p>
          <a:p>
            <a:pPr marL="0" indent="0">
              <a:buNone/>
            </a:pPr>
            <a:endParaRPr lang="de-CH" b="1" dirty="0" smtClean="0"/>
          </a:p>
          <a:p>
            <a:pPr marL="0" indent="0">
              <a:buNone/>
            </a:pPr>
            <a:endParaRPr lang="de-CH" b="1" dirty="0" smtClean="0"/>
          </a:p>
          <a:p>
            <a:pPr marL="0" indent="0">
              <a:buNone/>
            </a:pPr>
            <a:r>
              <a:rPr lang="de-CH" dirty="0"/>
              <a:t>0 </a:t>
            </a:r>
            <a:r>
              <a:rPr lang="de-CH" dirty="0" err="1"/>
              <a:t>points</a:t>
            </a:r>
            <a:r>
              <a:rPr lang="de-CH" dirty="0"/>
              <a:t> → </a:t>
            </a:r>
            <a:r>
              <a:rPr lang="de-CH" dirty="0" err="1"/>
              <a:t>monographs</a:t>
            </a:r>
            <a:r>
              <a:rPr lang="de-CH" dirty="0"/>
              <a:t> </a:t>
            </a:r>
            <a:r>
              <a:rPr lang="de-CH" dirty="0" err="1"/>
              <a:t>match</a:t>
            </a:r>
            <a:endParaRPr lang="de-CH" dirty="0"/>
          </a:p>
          <a:p>
            <a:pPr marL="0" indent="0">
              <a:buNone/>
            </a:pPr>
            <a:r>
              <a:rPr lang="de-CH" dirty="0"/>
              <a:t>50 </a:t>
            </a:r>
            <a:r>
              <a:rPr lang="de-CH" dirty="0" err="1"/>
              <a:t>points</a:t>
            </a:r>
            <a:r>
              <a:rPr lang="de-CH" dirty="0"/>
              <a:t> → </a:t>
            </a:r>
            <a:r>
              <a:rPr lang="de-CH" dirty="0" err="1"/>
              <a:t>criterion</a:t>
            </a:r>
            <a:r>
              <a:rPr lang="de-CH" dirty="0"/>
              <a:t> </a:t>
            </a:r>
            <a:r>
              <a:rPr lang="de-CH" dirty="0" err="1"/>
              <a:t>for</a:t>
            </a:r>
            <a:r>
              <a:rPr lang="de-CH" dirty="0"/>
              <a:t> </a:t>
            </a:r>
            <a:r>
              <a:rPr lang="de-CH" dirty="0" err="1" smtClean="0"/>
              <a:t>exclusion</a:t>
            </a:r>
            <a:endParaRPr lang="de-CH" dirty="0"/>
          </a:p>
        </p:txBody>
      </p:sp>
      <p:graphicFrame>
        <p:nvGraphicFramePr>
          <p:cNvPr id="4" name="Tabelle 3"/>
          <p:cNvGraphicFramePr>
            <a:graphicFrameLocks noGrp="1"/>
          </p:cNvGraphicFramePr>
          <p:nvPr>
            <p:extLst>
              <p:ext uri="{D42A27DB-BD31-4B8C-83A1-F6EECF244321}">
                <p14:modId xmlns:p14="http://schemas.microsoft.com/office/powerpoint/2010/main" val="396154053"/>
              </p:ext>
            </p:extLst>
          </p:nvPr>
        </p:nvGraphicFramePr>
        <p:xfrm>
          <a:off x="566555" y="2348880"/>
          <a:ext cx="8190137" cy="3015335"/>
        </p:xfrm>
        <a:graphic>
          <a:graphicData uri="http://schemas.openxmlformats.org/drawingml/2006/table">
            <a:tbl>
              <a:tblPr firstRow="1" firstCol="1" bandRow="1" bandCol="1">
                <a:effectLst>
                  <a:outerShdw blurRad="50800" dist="38100" dir="5400000" algn="t" rotWithShape="0">
                    <a:prstClr val="black">
                      <a:alpha val="40000"/>
                    </a:prstClr>
                  </a:outerShdw>
                </a:effectLst>
                <a:tableStyleId>{2D5ABB26-0587-4C30-8999-92F81FD0307C}</a:tableStyleId>
              </a:tblPr>
              <a:tblGrid>
                <a:gridCol w="1843142"/>
                <a:gridCol w="1843142"/>
                <a:gridCol w="1843142"/>
                <a:gridCol w="1227799"/>
                <a:gridCol w="1432912"/>
              </a:tblGrid>
              <a:tr h="1025961">
                <a:tc>
                  <a:txBody>
                    <a:bodyPr/>
                    <a:lstStyle/>
                    <a:p>
                      <a:pPr algn="l">
                        <a:spcBef>
                          <a:spcPts val="600"/>
                        </a:spcBef>
                        <a:spcAft>
                          <a:spcPts val="600"/>
                        </a:spcAft>
                      </a:pPr>
                      <a:r>
                        <a:rPr lang="de-CH" sz="1800" b="1" dirty="0" smtClean="0">
                          <a:solidFill>
                            <a:schemeClr val="bg1"/>
                          </a:solidFill>
                          <a:effectLst/>
                          <a:latin typeface="Arial" pitchFamily="34" charset="0"/>
                          <a:cs typeface="Arial" pitchFamily="34" charset="0"/>
                        </a:rPr>
                        <a:t>Field(s)</a:t>
                      </a:r>
                      <a:endParaRPr lang="de-CH" sz="1800" b="1" dirty="0">
                        <a:solidFill>
                          <a:schemeClr val="bg1"/>
                        </a:solidFill>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spcBef>
                          <a:spcPts val="600"/>
                        </a:spcBef>
                        <a:spcAft>
                          <a:spcPts val="600"/>
                        </a:spcAft>
                      </a:pPr>
                      <a:r>
                        <a:rPr lang="de-CH" sz="1800" b="1" dirty="0" err="1" smtClean="0">
                          <a:solidFill>
                            <a:schemeClr val="bg1"/>
                          </a:solidFill>
                          <a:effectLst/>
                          <a:latin typeface="Arial" pitchFamily="34" charset="0"/>
                          <a:cs typeface="Arial" pitchFamily="34" charset="0"/>
                        </a:rPr>
                        <a:t>Exists</a:t>
                      </a:r>
                      <a:r>
                        <a:rPr lang="de-CH" sz="1800" b="1" dirty="0" smtClean="0">
                          <a:solidFill>
                            <a:schemeClr val="bg1"/>
                          </a:solidFill>
                          <a:effectLst/>
                          <a:latin typeface="Arial" pitchFamily="34" charset="0"/>
                          <a:cs typeface="Arial" pitchFamily="34" charset="0"/>
                        </a:rPr>
                        <a:t> in </a:t>
                      </a:r>
                      <a:r>
                        <a:rPr lang="de-CH" sz="1800" b="1" dirty="0" err="1" smtClean="0">
                          <a:solidFill>
                            <a:schemeClr val="bg1"/>
                          </a:solidFill>
                          <a:effectLst/>
                          <a:latin typeface="Arial" pitchFamily="34" charset="0"/>
                          <a:cs typeface="Arial" pitchFamily="34" charset="0"/>
                        </a:rPr>
                        <a:t>both</a:t>
                      </a:r>
                      <a:r>
                        <a:rPr lang="de-CH" sz="1800" b="1" dirty="0" smtClean="0">
                          <a:solidFill>
                            <a:schemeClr val="bg1"/>
                          </a:solidFill>
                          <a:effectLst/>
                          <a:latin typeface="Arial" pitchFamily="34" charset="0"/>
                          <a:cs typeface="Arial" pitchFamily="34" charset="0"/>
                        </a:rPr>
                        <a:t> </a:t>
                      </a:r>
                      <a:r>
                        <a:rPr lang="de-CH" sz="1800" b="1" dirty="0" err="1" smtClean="0">
                          <a:solidFill>
                            <a:schemeClr val="bg1"/>
                          </a:solidFill>
                          <a:effectLst/>
                          <a:latin typeface="Arial" pitchFamily="34" charset="0"/>
                          <a:cs typeface="Arial" pitchFamily="34" charset="0"/>
                        </a:rPr>
                        <a:t>records</a:t>
                      </a:r>
                      <a:r>
                        <a:rPr lang="de-CH" sz="1800" b="1" dirty="0" smtClean="0">
                          <a:solidFill>
                            <a:schemeClr val="bg1"/>
                          </a:solidFill>
                          <a:effectLst/>
                          <a:latin typeface="Arial" pitchFamily="34" charset="0"/>
                          <a:cs typeface="Arial" pitchFamily="34" charset="0"/>
                        </a:rPr>
                        <a:t> / </a:t>
                      </a:r>
                      <a:r>
                        <a:rPr lang="de-CH" sz="1800" b="1" dirty="0" err="1" smtClean="0">
                          <a:solidFill>
                            <a:schemeClr val="bg1"/>
                          </a:solidFill>
                          <a:effectLst/>
                          <a:latin typeface="Arial" pitchFamily="34" charset="0"/>
                          <a:cs typeface="Arial" pitchFamily="34" charset="0"/>
                        </a:rPr>
                        <a:t>identical</a:t>
                      </a:r>
                      <a:endParaRPr lang="de-CH" sz="1800" b="1" dirty="0">
                        <a:solidFill>
                          <a:schemeClr val="bg1"/>
                        </a:solidFill>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spcBef>
                          <a:spcPts val="600"/>
                        </a:spcBef>
                        <a:spcAft>
                          <a:spcPts val="600"/>
                        </a:spcAft>
                      </a:pPr>
                      <a:r>
                        <a:rPr lang="de-CH" sz="1800" b="1" dirty="0" err="1" smtClean="0">
                          <a:solidFill>
                            <a:schemeClr val="bg1"/>
                          </a:solidFill>
                          <a:effectLst/>
                          <a:latin typeface="Arial" pitchFamily="34" charset="0"/>
                          <a:cs typeface="Arial" pitchFamily="34" charset="0"/>
                        </a:rPr>
                        <a:t>Exists</a:t>
                      </a:r>
                      <a:r>
                        <a:rPr lang="de-CH" sz="1800" b="1" dirty="0" smtClean="0">
                          <a:solidFill>
                            <a:schemeClr val="bg1"/>
                          </a:solidFill>
                          <a:effectLst/>
                          <a:latin typeface="Arial" pitchFamily="34" charset="0"/>
                          <a:cs typeface="Arial" pitchFamily="34" charset="0"/>
                        </a:rPr>
                        <a:t> in </a:t>
                      </a:r>
                      <a:r>
                        <a:rPr lang="de-CH" sz="1800" b="1" dirty="0" err="1" smtClean="0">
                          <a:solidFill>
                            <a:schemeClr val="bg1"/>
                          </a:solidFill>
                          <a:effectLst/>
                          <a:latin typeface="Arial" pitchFamily="34" charset="0"/>
                          <a:cs typeface="Arial" pitchFamily="34" charset="0"/>
                        </a:rPr>
                        <a:t>both</a:t>
                      </a:r>
                      <a:r>
                        <a:rPr lang="de-CH" sz="1800" b="1" baseline="0" dirty="0" smtClean="0">
                          <a:solidFill>
                            <a:schemeClr val="bg1"/>
                          </a:solidFill>
                          <a:effectLst/>
                          <a:latin typeface="Arial" pitchFamily="34" charset="0"/>
                          <a:cs typeface="Arial" pitchFamily="34" charset="0"/>
                        </a:rPr>
                        <a:t> DB / not </a:t>
                      </a:r>
                      <a:r>
                        <a:rPr lang="de-CH" sz="1800" b="1" baseline="0" dirty="0" err="1" smtClean="0">
                          <a:solidFill>
                            <a:schemeClr val="bg1"/>
                          </a:solidFill>
                          <a:effectLst/>
                          <a:latin typeface="Arial" pitchFamily="34" charset="0"/>
                          <a:cs typeface="Arial" pitchFamily="34" charset="0"/>
                        </a:rPr>
                        <a:t>identical</a:t>
                      </a:r>
                      <a:endParaRPr lang="de-CH" sz="1800" b="1" dirty="0">
                        <a:solidFill>
                          <a:schemeClr val="bg1"/>
                        </a:solidFill>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spcBef>
                          <a:spcPts val="600"/>
                        </a:spcBef>
                        <a:spcAft>
                          <a:spcPts val="600"/>
                        </a:spcAft>
                      </a:pPr>
                      <a:r>
                        <a:rPr lang="de-CH" sz="1800" b="1" dirty="0" err="1" smtClean="0">
                          <a:solidFill>
                            <a:schemeClr val="bg1"/>
                          </a:solidFill>
                          <a:effectLst/>
                          <a:latin typeface="Arial" pitchFamily="34" charset="0"/>
                          <a:cs typeface="Arial" pitchFamily="34" charset="0"/>
                        </a:rPr>
                        <a:t>Exists</a:t>
                      </a:r>
                      <a:r>
                        <a:rPr lang="de-CH" sz="1800" b="1" dirty="0" smtClean="0">
                          <a:solidFill>
                            <a:schemeClr val="bg1"/>
                          </a:solidFill>
                          <a:effectLst/>
                          <a:latin typeface="Arial" pitchFamily="34" charset="0"/>
                          <a:cs typeface="Arial" pitchFamily="34" charset="0"/>
                        </a:rPr>
                        <a:t> in </a:t>
                      </a:r>
                      <a:r>
                        <a:rPr lang="de-CH" sz="1800" b="1" dirty="0" err="1" smtClean="0">
                          <a:solidFill>
                            <a:schemeClr val="bg1"/>
                          </a:solidFill>
                          <a:effectLst/>
                          <a:latin typeface="Arial" pitchFamily="34" charset="0"/>
                          <a:cs typeface="Arial" pitchFamily="34" charset="0"/>
                        </a:rPr>
                        <a:t>one</a:t>
                      </a:r>
                      <a:r>
                        <a:rPr lang="de-CH" sz="1800" b="1" baseline="0" dirty="0" smtClean="0">
                          <a:solidFill>
                            <a:schemeClr val="bg1"/>
                          </a:solidFill>
                          <a:effectLst/>
                          <a:latin typeface="Arial" pitchFamily="34" charset="0"/>
                          <a:cs typeface="Arial" pitchFamily="34" charset="0"/>
                        </a:rPr>
                        <a:t> DB</a:t>
                      </a:r>
                      <a:endParaRPr lang="de-CH" sz="1800" b="1" dirty="0">
                        <a:solidFill>
                          <a:schemeClr val="bg1"/>
                        </a:solidFill>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spcBef>
                          <a:spcPts val="600"/>
                        </a:spcBef>
                        <a:spcAft>
                          <a:spcPts val="600"/>
                        </a:spcAft>
                      </a:pPr>
                      <a:r>
                        <a:rPr lang="de-CH" sz="1800" b="1" dirty="0" err="1" smtClean="0">
                          <a:solidFill>
                            <a:schemeClr val="bg1"/>
                          </a:solidFill>
                          <a:effectLst/>
                          <a:latin typeface="Arial" pitchFamily="34" charset="0"/>
                          <a:cs typeface="Arial" pitchFamily="34" charset="0"/>
                        </a:rPr>
                        <a:t>Exists</a:t>
                      </a:r>
                      <a:r>
                        <a:rPr lang="de-CH" sz="1800" b="1" baseline="0" dirty="0" smtClean="0">
                          <a:solidFill>
                            <a:schemeClr val="bg1"/>
                          </a:solidFill>
                          <a:effectLst/>
                          <a:latin typeface="Arial" pitchFamily="34" charset="0"/>
                          <a:cs typeface="Arial" pitchFamily="34" charset="0"/>
                        </a:rPr>
                        <a:t> in </a:t>
                      </a:r>
                      <a:r>
                        <a:rPr lang="de-CH" sz="1800" b="1" baseline="0" dirty="0" err="1" smtClean="0">
                          <a:solidFill>
                            <a:schemeClr val="bg1"/>
                          </a:solidFill>
                          <a:effectLst/>
                          <a:latin typeface="Arial" pitchFamily="34" charset="0"/>
                          <a:cs typeface="Arial" pitchFamily="34" charset="0"/>
                        </a:rPr>
                        <a:t>no</a:t>
                      </a:r>
                      <a:r>
                        <a:rPr lang="de-CH" sz="1800" b="1" baseline="0" dirty="0" smtClean="0">
                          <a:solidFill>
                            <a:schemeClr val="bg1"/>
                          </a:solidFill>
                          <a:effectLst/>
                          <a:latin typeface="Arial" pitchFamily="34" charset="0"/>
                          <a:cs typeface="Arial" pitchFamily="34" charset="0"/>
                        </a:rPr>
                        <a:t> </a:t>
                      </a:r>
                      <a:r>
                        <a:rPr lang="de-CH" sz="1800" b="1" baseline="0" dirty="0" err="1" smtClean="0">
                          <a:solidFill>
                            <a:schemeClr val="bg1"/>
                          </a:solidFill>
                          <a:effectLst/>
                          <a:latin typeface="Arial" pitchFamily="34" charset="0"/>
                          <a:cs typeface="Arial" pitchFamily="34" charset="0"/>
                        </a:rPr>
                        <a:t>record</a:t>
                      </a:r>
                      <a:endParaRPr lang="de-CH" sz="1800" b="1" dirty="0">
                        <a:solidFill>
                          <a:schemeClr val="bg1"/>
                        </a:solidFill>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r>
              <a:tr h="414199">
                <a:tc>
                  <a:txBody>
                    <a:bodyPr/>
                    <a:lstStyle/>
                    <a:p>
                      <a:pPr marL="0" algn="l" defTabSz="914400" rtl="0" eaLnBrk="1" latinLnBrk="0" hangingPunct="1">
                        <a:spcBef>
                          <a:spcPts val="600"/>
                        </a:spcBef>
                        <a:spcAft>
                          <a:spcPts val="600"/>
                        </a:spcAft>
                      </a:pPr>
                      <a:r>
                        <a:rPr lang="de-CH" sz="1800" kern="1200" dirty="0">
                          <a:solidFill>
                            <a:schemeClr val="tx1"/>
                          </a:solidFill>
                          <a:effectLst/>
                          <a:latin typeface="Arial" pitchFamily="34" charset="0"/>
                          <a:ea typeface="+mn-ea"/>
                          <a:cs typeface="Arial" pitchFamily="34" charset="0"/>
                        </a:rPr>
                        <a:t>FMT</a:t>
                      </a: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dirty="0">
                          <a:effectLst/>
                          <a:latin typeface="Arial" pitchFamily="34" charset="0"/>
                          <a:cs typeface="Arial" pitchFamily="34" charset="0"/>
                        </a:rPr>
                        <a:t>30</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dirty="0">
                          <a:effectLst/>
                          <a:latin typeface="Arial" pitchFamily="34" charset="0"/>
                          <a:cs typeface="Arial" pitchFamily="34" charset="0"/>
                        </a:rPr>
                        <a:t>-</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dirty="0">
                          <a:effectLst/>
                          <a:latin typeface="Arial" pitchFamily="34" charset="0"/>
                          <a:cs typeface="Arial" pitchFamily="34" charset="0"/>
                        </a:rPr>
                        <a:t>-</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405045">
                <a:tc>
                  <a:txBody>
                    <a:bodyPr/>
                    <a:lstStyle/>
                    <a:p>
                      <a:pPr marL="0" algn="l" defTabSz="914400" rtl="0" eaLnBrk="1" latinLnBrk="0" hangingPunct="1">
                        <a:spcBef>
                          <a:spcPts val="600"/>
                        </a:spcBef>
                        <a:spcAft>
                          <a:spcPts val="600"/>
                        </a:spcAft>
                      </a:pPr>
                      <a:r>
                        <a:rPr lang="de-CH" sz="1800" kern="1200" dirty="0">
                          <a:solidFill>
                            <a:schemeClr val="tx1"/>
                          </a:solidFill>
                          <a:effectLst/>
                          <a:latin typeface="Arial" pitchFamily="34" charset="0"/>
                          <a:ea typeface="+mn-ea"/>
                          <a:cs typeface="Arial" pitchFamily="34" charset="0"/>
                        </a:rPr>
                        <a:t>020 $a </a:t>
                      </a: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10</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r>
              <a:tr h="405045">
                <a:tc>
                  <a:txBody>
                    <a:bodyPr/>
                    <a:lstStyle/>
                    <a:p>
                      <a:pPr marL="0" algn="l" defTabSz="914400" rtl="0" eaLnBrk="1" latinLnBrk="0" hangingPunct="1">
                        <a:spcBef>
                          <a:spcPts val="600"/>
                        </a:spcBef>
                        <a:spcAft>
                          <a:spcPts val="600"/>
                        </a:spcAft>
                      </a:pPr>
                      <a:r>
                        <a:rPr lang="de-CH" sz="1800" kern="1200" dirty="0">
                          <a:solidFill>
                            <a:schemeClr val="tx1"/>
                          </a:solidFill>
                          <a:effectLst/>
                          <a:latin typeface="Arial" pitchFamily="34" charset="0"/>
                          <a:ea typeface="+mn-ea"/>
                          <a:cs typeface="Arial" pitchFamily="34" charset="0"/>
                        </a:rPr>
                        <a:t>008 Pos. 07-10</a:t>
                      </a: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a:effectLst/>
                          <a:latin typeface="Arial" pitchFamily="34" charset="0"/>
                          <a:cs typeface="Arial" pitchFamily="34" charset="0"/>
                        </a:rPr>
                        <a:t>10</a:t>
                      </a:r>
                      <a:endParaRPr lang="de-CH" sz="180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a:effectLst/>
                          <a:latin typeface="Arial" pitchFamily="34" charset="0"/>
                          <a:cs typeface="Arial" pitchFamily="34" charset="0"/>
                        </a:rPr>
                        <a:t>-</a:t>
                      </a:r>
                      <a:endParaRPr lang="de-CH" sz="180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a:spcBef>
                          <a:spcPts val="600"/>
                        </a:spcBef>
                        <a:spcAft>
                          <a:spcPts val="600"/>
                        </a:spcAft>
                      </a:pPr>
                      <a:r>
                        <a:rPr lang="de-CH" sz="1800" dirty="0">
                          <a:effectLst/>
                          <a:latin typeface="Arial" pitchFamily="34" charset="0"/>
                          <a:cs typeface="Arial" pitchFamily="34" charset="0"/>
                        </a:rPr>
                        <a:t>-</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r>
              <a:tr h="405045">
                <a:tc>
                  <a:txBody>
                    <a:bodyPr/>
                    <a:lstStyle/>
                    <a:p>
                      <a:pPr marL="0" algn="l" defTabSz="914400" rtl="0" eaLnBrk="1" latinLnBrk="0" hangingPunct="1">
                        <a:spcBef>
                          <a:spcPts val="600"/>
                        </a:spcBef>
                        <a:spcAft>
                          <a:spcPts val="600"/>
                        </a:spcAft>
                      </a:pPr>
                      <a:r>
                        <a:rPr lang="de-CH" sz="1800" kern="1200" dirty="0">
                          <a:solidFill>
                            <a:schemeClr val="tx1"/>
                          </a:solidFill>
                          <a:effectLst/>
                          <a:latin typeface="Arial" pitchFamily="34" charset="0"/>
                          <a:ea typeface="+mn-ea"/>
                          <a:cs typeface="Arial" pitchFamily="34" charset="0"/>
                        </a:rPr>
                        <a:t>100</a:t>
                      </a: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0</a:t>
                      </a:r>
                      <a:endParaRPr lang="de-CH" sz="1800" dirty="0">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10</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5</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spcBef>
                          <a:spcPts val="600"/>
                        </a:spcBef>
                        <a:spcAft>
                          <a:spcPts val="600"/>
                        </a:spcAft>
                      </a:pPr>
                      <a:r>
                        <a:rPr lang="de-CH" sz="1800" dirty="0">
                          <a:effectLst/>
                          <a:latin typeface="Arial" pitchFamily="34" charset="0"/>
                          <a:cs typeface="Arial" pitchFamily="34" charset="0"/>
                        </a:rPr>
                        <a:t>5</a:t>
                      </a: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solidFill>
                      <a:schemeClr val="bg1">
                        <a:lumMod val="85000"/>
                      </a:schemeClr>
                    </a:solidFill>
                  </a:tcPr>
                </a:tc>
              </a:tr>
              <a:tr h="360040">
                <a:tc>
                  <a:txBody>
                    <a:bodyPr/>
                    <a:lstStyle/>
                    <a:p>
                      <a:pPr marL="0" algn="l" defTabSz="914400" rtl="0" eaLnBrk="1" latinLnBrk="0" hangingPunct="1">
                        <a:spcBef>
                          <a:spcPts val="600"/>
                        </a:spcBef>
                        <a:spcAft>
                          <a:spcPts val="600"/>
                        </a:spcAft>
                      </a:pPr>
                      <a:r>
                        <a:rPr lang="de-CH" sz="1800" kern="1200" dirty="0" smtClean="0">
                          <a:solidFill>
                            <a:schemeClr val="tx1"/>
                          </a:solidFill>
                          <a:effectLst/>
                          <a:latin typeface="Arial" pitchFamily="34" charset="0"/>
                          <a:ea typeface="+mn-ea"/>
                          <a:cs typeface="Arial" pitchFamily="34" charset="0"/>
                        </a:rPr>
                        <a:t>…</a:t>
                      </a:r>
                      <a:endParaRPr lang="de-CH" sz="1800" kern="1200" dirty="0">
                        <a:solidFill>
                          <a:schemeClr val="tx1"/>
                        </a:solidFill>
                        <a:effectLst/>
                        <a:latin typeface="Arial" pitchFamily="34" charset="0"/>
                        <a:ea typeface="+mn-ea"/>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endParaRPr lang="de-CH" sz="1800" dirty="0">
                        <a:effectLst/>
                        <a:latin typeface="Arial" pitchFamily="34" charset="0"/>
                        <a:ea typeface="Calibri"/>
                        <a:cs typeface="Arial" pitchFamily="34" charset="0"/>
                      </a:endParaRPr>
                    </a:p>
                  </a:txBody>
                  <a:tcPr marL="68580" marR="68580" marT="0" marB="0" anchor="ctr">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algn="ctr">
                        <a:spcBef>
                          <a:spcPts val="600"/>
                        </a:spcBef>
                        <a:spcAft>
                          <a:spcPts val="600"/>
                        </a:spcAft>
                      </a:pPr>
                      <a:endParaRPr lang="de-CH" sz="1800" dirty="0">
                        <a:effectLst/>
                        <a:latin typeface="Arial" pitchFamily="34" charset="0"/>
                        <a:ea typeface="Calibri"/>
                        <a:cs typeface="Arial" pitchFamily="34" charset="0"/>
                      </a:endParaRPr>
                    </a:p>
                  </a:txBody>
                  <a:tcPr marL="68580" marR="68580" marT="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r>
            </a:tbl>
          </a:graphicData>
        </a:graphic>
      </p:graphicFrame>
      <p:sp>
        <p:nvSpPr>
          <p:cNvPr id="7" name="Textfeld 6"/>
          <p:cNvSpPr txBox="1"/>
          <p:nvPr/>
        </p:nvSpPr>
        <p:spPr>
          <a:xfrm>
            <a:off x="385763" y="323850"/>
            <a:ext cx="8370930" cy="1077218"/>
          </a:xfrm>
          <a:prstGeom prst="rect">
            <a:avLst/>
          </a:prstGeom>
        </p:spPr>
        <p:txBody>
          <a:bodyPr vert="horz" wrap="square" lIns="91440" tIns="45720" rIns="91440" bIns="45720" rtlCol="0" anchor="ctr">
            <a:spAutoFit/>
          </a:bodyPr>
          <a:lstStyle/>
          <a:p>
            <a:pPr>
              <a:spcBef>
                <a:spcPct val="0"/>
              </a:spcBef>
            </a:pPr>
            <a:r>
              <a:rPr lang="de-CH" sz="3200" b="1" dirty="0" err="1" smtClean="0">
                <a:latin typeface="Arial" pitchFamily="34" charset="0"/>
                <a:cs typeface="Arial" pitchFamily="34" charset="0"/>
              </a:rPr>
              <a:t>Comparison</a:t>
            </a:r>
            <a:r>
              <a:rPr lang="de-CH" sz="3200" b="1" dirty="0" smtClean="0">
                <a:latin typeface="Arial" pitchFamily="34" charset="0"/>
                <a:cs typeface="Arial" pitchFamily="34" charset="0"/>
              </a:rPr>
              <a:t> </a:t>
            </a:r>
            <a:r>
              <a:rPr lang="de-CH" sz="3200" b="1" dirty="0" err="1">
                <a:latin typeface="Arial" pitchFamily="34" charset="0"/>
                <a:cs typeface="Arial" pitchFamily="34" charset="0"/>
              </a:rPr>
              <a:t>of</a:t>
            </a:r>
            <a:r>
              <a:rPr lang="de-CH" sz="3200" b="1" dirty="0">
                <a:latin typeface="Arial" pitchFamily="34" charset="0"/>
                <a:cs typeface="Arial" pitchFamily="34" charset="0"/>
              </a:rPr>
              <a:t> </a:t>
            </a:r>
            <a:r>
              <a:rPr lang="de-CH" sz="3200" b="1" dirty="0" err="1">
                <a:latin typeface="Arial" pitchFamily="34" charset="0"/>
                <a:cs typeface="Arial" pitchFamily="34" charset="0"/>
              </a:rPr>
              <a:t>monographs</a:t>
            </a:r>
            <a:r>
              <a:rPr lang="de-CH" sz="3200" b="1" dirty="0">
                <a:latin typeface="Arial" pitchFamily="34" charset="0"/>
                <a:cs typeface="Arial" pitchFamily="34" charset="0"/>
              </a:rPr>
              <a:t> </a:t>
            </a:r>
            <a:r>
              <a:rPr lang="de-CH" sz="3200" b="1" dirty="0" err="1">
                <a:latin typeface="Arial" pitchFamily="34" charset="0"/>
                <a:cs typeface="Arial" pitchFamily="34" charset="0"/>
              </a:rPr>
              <a:t>by</a:t>
            </a:r>
            <a:r>
              <a:rPr lang="de-CH" sz="3200" b="1" dirty="0">
                <a:latin typeface="Arial" pitchFamily="34" charset="0"/>
                <a:cs typeface="Arial" pitchFamily="34" charset="0"/>
              </a:rPr>
              <a:t> </a:t>
            </a:r>
            <a:r>
              <a:rPr lang="de-CH" sz="3200" b="1" dirty="0" err="1">
                <a:latin typeface="Arial" pitchFamily="34" charset="0"/>
                <a:cs typeface="Arial" pitchFamily="34" charset="0"/>
              </a:rPr>
              <a:t>rating</a:t>
            </a:r>
            <a:r>
              <a:rPr lang="de-CH" sz="3200" b="1" dirty="0">
                <a:latin typeface="Arial" pitchFamily="34" charset="0"/>
                <a:cs typeface="Arial" pitchFamily="34" charset="0"/>
              </a:rPr>
              <a:t> </a:t>
            </a:r>
            <a:r>
              <a:rPr lang="de-CH" sz="3200" b="1" dirty="0" err="1">
                <a:latin typeface="Arial" pitchFamily="34" charset="0"/>
                <a:cs typeface="Arial" pitchFamily="34" charset="0"/>
              </a:rPr>
              <a:t>selected</a:t>
            </a:r>
            <a:r>
              <a:rPr lang="de-CH" sz="3200" b="1" dirty="0">
                <a:latin typeface="Arial" pitchFamily="34" charset="0"/>
                <a:cs typeface="Arial" pitchFamily="34" charset="0"/>
              </a:rPr>
              <a:t> </a:t>
            </a:r>
            <a:r>
              <a:rPr lang="de-CH" sz="3200" b="1" dirty="0" err="1">
                <a:latin typeface="Arial" pitchFamily="34" charset="0"/>
                <a:cs typeface="Arial" pitchFamily="34" charset="0"/>
              </a:rPr>
              <a:t>fields</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11118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1855" y="1268413"/>
            <a:ext cx="8229600" cy="4525963"/>
          </a:xfrm>
        </p:spPr>
        <p:txBody>
          <a:bodyPr>
            <a:noAutofit/>
          </a:bodyPr>
          <a:lstStyle/>
          <a:p>
            <a:r>
              <a:rPr lang="de-CH" dirty="0" err="1" smtClean="0"/>
              <a:t>user</a:t>
            </a:r>
            <a:r>
              <a:rPr lang="de-CH" dirty="0" smtClean="0"/>
              <a:t> </a:t>
            </a:r>
            <a:r>
              <a:rPr lang="de-CH" dirty="0" err="1" smtClean="0"/>
              <a:t>data</a:t>
            </a:r>
            <a:r>
              <a:rPr lang="de-CH" dirty="0" smtClean="0"/>
              <a:t>/SUF</a:t>
            </a:r>
          </a:p>
          <a:p>
            <a:pPr marL="342900" lvl="1" indent="-342900">
              <a:buFont typeface="Arial" pitchFamily="34" charset="0"/>
              <a:buChar char="•"/>
            </a:pPr>
            <a:r>
              <a:rPr lang="de-CH" sz="2800" dirty="0" err="1" smtClean="0"/>
              <a:t>indexing</a:t>
            </a:r>
            <a:endParaRPr lang="de-CH" sz="2800" dirty="0" smtClean="0"/>
          </a:p>
          <a:p>
            <a:pPr marL="342900" lvl="1" indent="-342900">
              <a:buFont typeface="Arial" pitchFamily="34" charset="0"/>
              <a:buChar char="•"/>
            </a:pPr>
            <a:r>
              <a:rPr lang="de-CH" sz="2800" dirty="0" err="1" smtClean="0"/>
              <a:t>periodicals</a:t>
            </a:r>
            <a:r>
              <a:rPr lang="de-CH" sz="2800" dirty="0" smtClean="0"/>
              <a:t> </a:t>
            </a:r>
            <a:r>
              <a:rPr lang="de-CH" sz="2800" dirty="0" err="1" smtClean="0"/>
              <a:t>administration</a:t>
            </a:r>
            <a:endParaRPr lang="de-CH" sz="2800" dirty="0" smtClean="0"/>
          </a:p>
          <a:p>
            <a:pPr marL="342900" lvl="1" indent="-342900">
              <a:buFont typeface="Arial" pitchFamily="34" charset="0"/>
              <a:buChar char="•"/>
            </a:pPr>
            <a:r>
              <a:rPr lang="de-CH" sz="2800" dirty="0" err="1" smtClean="0"/>
              <a:t>circulation</a:t>
            </a:r>
            <a:endParaRPr lang="de-CH" sz="2800" dirty="0" smtClean="0"/>
          </a:p>
          <a:p>
            <a:pPr marL="342900" lvl="2" indent="-342900"/>
            <a:r>
              <a:rPr lang="de-CH" sz="2800" dirty="0" err="1" smtClean="0"/>
              <a:t>acquisition</a:t>
            </a:r>
            <a:endParaRPr lang="de-CH" sz="2800" dirty="0" smtClean="0"/>
          </a:p>
          <a:p>
            <a:pPr marL="342900" lvl="2" indent="-342900"/>
            <a:r>
              <a:rPr lang="de-CH" sz="2800" dirty="0" smtClean="0"/>
              <a:t>OPAC/GUI</a:t>
            </a:r>
          </a:p>
          <a:p>
            <a:pPr marL="342900" lvl="2" indent="-342900"/>
            <a:r>
              <a:rPr lang="de-CH" sz="2800" dirty="0" smtClean="0"/>
              <a:t>ADM-</a:t>
            </a:r>
            <a:r>
              <a:rPr lang="de-CH" sz="2800" dirty="0" err="1" smtClean="0"/>
              <a:t>specific</a:t>
            </a:r>
            <a:r>
              <a:rPr lang="de-CH" sz="2800" dirty="0" smtClean="0"/>
              <a:t> </a:t>
            </a:r>
            <a:r>
              <a:rPr lang="de-CH" sz="2800" dirty="0" err="1" smtClean="0"/>
              <a:t>functions</a:t>
            </a:r>
            <a:endParaRPr lang="de-CH" sz="2800" dirty="0" smtClean="0"/>
          </a:p>
          <a:p>
            <a:pPr marL="357188" lvl="2" indent="-263525"/>
            <a:endParaRPr lang="de-CH" dirty="0"/>
          </a:p>
        </p:txBody>
      </p:sp>
      <p:sp>
        <p:nvSpPr>
          <p:cNvPr id="7" name="Textfeld 6"/>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smtClean="0">
                <a:latin typeface="Arial" pitchFamily="34" charset="0"/>
                <a:cs typeface="Arial" pitchFamily="34" charset="0"/>
              </a:rPr>
              <a:t>Tests </a:t>
            </a:r>
            <a:r>
              <a:rPr lang="de-CH" sz="3200" b="1" dirty="0" err="1" smtClean="0">
                <a:latin typeface="Arial" pitchFamily="34" charset="0"/>
                <a:cs typeface="Arial" pitchFamily="34" charset="0"/>
              </a:rPr>
              <a:t>considered</a:t>
            </a:r>
            <a:r>
              <a:rPr lang="de-CH" sz="3200" b="1" dirty="0" smtClean="0">
                <a:latin typeface="Arial" pitchFamily="34" charset="0"/>
                <a:cs typeface="Arial" pitchFamily="34" charset="0"/>
              </a:rPr>
              <a:t> </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5" name="Textfeld 4"/>
          <p:cNvSpPr txBox="1"/>
          <p:nvPr/>
        </p:nvSpPr>
        <p:spPr>
          <a:xfrm>
            <a:off x="4932041" y="0"/>
            <a:ext cx="4211960" cy="6264315"/>
          </a:xfrm>
          <a:prstGeom prst="rect">
            <a:avLst/>
          </a:prstGeom>
          <a:solidFill>
            <a:srgbClr val="00528F"/>
          </a:solidFill>
        </p:spPr>
        <p:txBody>
          <a:bodyPr vert="horz" wrap="square" lIns="72000" tIns="45720" rIns="36000" bIns="45720" rtlCol="0" anchor="t">
            <a:no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de-CH" sz="1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R="0" defTabSz="914400" rtl="0" eaLnBrk="1" fontAlgn="auto" latinLnBrk="0" hangingPunct="1">
              <a:lnSpc>
                <a:spcPct val="100000"/>
              </a:lnSpc>
              <a:spcBef>
                <a:spcPct val="0"/>
              </a:spcBef>
              <a:spcAft>
                <a:spcPts val="0"/>
              </a:spcAft>
              <a:buClrTx/>
              <a:buSzTx/>
              <a:tabLst/>
            </a:pPr>
            <a:r>
              <a:rPr kumimoji="0" lang="de-CH" sz="27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August/September 2012:</a:t>
            </a: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1. </a:t>
            </a: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test</a:t>
            </a:r>
            <a:r>
              <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migration</a:t>
            </a: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endParaRPr kumimoji="0" lang="de-CH" sz="10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a:spcBef>
                <a:spcPct val="0"/>
              </a:spcBef>
            </a:pPr>
            <a:r>
              <a:rPr lang="de-CH" sz="2700" b="1" dirty="0" smtClean="0">
                <a:solidFill>
                  <a:schemeClr val="bg1"/>
                </a:solidFill>
                <a:latin typeface="Arial" pitchFamily="34" charset="0"/>
                <a:cs typeface="Arial" pitchFamily="34" charset="0"/>
              </a:rPr>
              <a:t>November 2012</a:t>
            </a:r>
            <a:r>
              <a:rPr lang="de-CH" sz="2700" b="1" dirty="0">
                <a:solidFill>
                  <a:schemeClr val="bg1"/>
                </a:solidFill>
                <a:latin typeface="Arial" pitchFamily="34" charset="0"/>
                <a:cs typeface="Arial" pitchFamily="34" charset="0"/>
              </a:rPr>
              <a:t>:</a:t>
            </a:r>
          </a:p>
          <a:p>
            <a:pPr marL="457200" indent="-457200">
              <a:spcBef>
                <a:spcPct val="0"/>
              </a:spcBef>
              <a:buFont typeface="Arial" pitchFamily="34" charset="0"/>
              <a:buChar char="•"/>
            </a:pPr>
            <a:r>
              <a:rPr lang="de-CH" sz="2800" dirty="0" smtClean="0">
                <a:solidFill>
                  <a:schemeClr val="bg1"/>
                </a:solidFill>
                <a:latin typeface="Arial" pitchFamily="34" charset="0"/>
                <a:cs typeface="Arial" pitchFamily="34" charset="0"/>
              </a:rPr>
              <a:t>2. </a:t>
            </a:r>
            <a:r>
              <a:rPr lang="de-CH" sz="2800" dirty="0" err="1">
                <a:solidFill>
                  <a:schemeClr val="bg1"/>
                </a:solidFill>
                <a:latin typeface="Arial" pitchFamily="34" charset="0"/>
                <a:cs typeface="Arial" pitchFamily="34" charset="0"/>
              </a:rPr>
              <a:t>test</a:t>
            </a:r>
            <a:r>
              <a:rPr lang="de-CH" sz="2800" dirty="0">
                <a:solidFill>
                  <a:schemeClr val="bg1"/>
                </a:solidFill>
                <a:latin typeface="Arial" pitchFamily="34" charset="0"/>
                <a:cs typeface="Arial" pitchFamily="34" charset="0"/>
              </a:rPr>
              <a:t> </a:t>
            </a:r>
            <a:r>
              <a:rPr lang="de-CH" sz="2800" dirty="0" err="1" smtClean="0">
                <a:solidFill>
                  <a:schemeClr val="bg1"/>
                </a:solidFill>
                <a:latin typeface="Arial" pitchFamily="34" charset="0"/>
                <a:cs typeface="Arial" pitchFamily="34" charset="0"/>
              </a:rPr>
              <a:t>migration</a:t>
            </a:r>
            <a:endParaRPr lang="de-CH" sz="2800" dirty="0" smtClean="0">
              <a:solidFill>
                <a:schemeClr val="bg1"/>
              </a:solidFill>
              <a:latin typeface="Arial" pitchFamily="34" charset="0"/>
              <a:cs typeface="Arial" pitchFamily="34" charset="0"/>
            </a:endParaRPr>
          </a:p>
          <a:p>
            <a:pPr marL="457200" indent="-457200">
              <a:spcBef>
                <a:spcPct val="0"/>
              </a:spcBef>
              <a:buFont typeface="Arial" pitchFamily="34" charset="0"/>
              <a:buChar char="•"/>
            </a:pPr>
            <a:endParaRPr lang="de-CH" sz="1000" dirty="0">
              <a:solidFill>
                <a:schemeClr val="bg1"/>
              </a:solidFill>
              <a:latin typeface="Arial" pitchFamily="34" charset="0"/>
              <a:cs typeface="Arial" pitchFamily="34" charset="0"/>
            </a:endParaRPr>
          </a:p>
          <a:p>
            <a:pPr marR="0" defTabSz="914400" rtl="0" eaLnBrk="1" fontAlgn="auto" latinLnBrk="0" hangingPunct="1">
              <a:lnSpc>
                <a:spcPct val="100000"/>
              </a:lnSpc>
              <a:spcBef>
                <a:spcPct val="0"/>
              </a:spcBef>
              <a:spcAft>
                <a:spcPts val="0"/>
              </a:spcAft>
              <a:buClrTx/>
              <a:buSzTx/>
              <a:tabLst/>
            </a:pPr>
            <a:r>
              <a:rPr lang="de-CH" sz="2700" b="1" dirty="0" err="1" smtClean="0">
                <a:solidFill>
                  <a:schemeClr val="bg1"/>
                </a:solidFill>
                <a:latin typeface="Arial" pitchFamily="34" charset="0"/>
                <a:ea typeface="+mj-ea"/>
                <a:cs typeface="Arial" pitchFamily="34" charset="0"/>
              </a:rPr>
              <a:t>February</a:t>
            </a:r>
            <a:r>
              <a:rPr lang="de-CH" sz="2700" b="1" dirty="0" smtClean="0">
                <a:solidFill>
                  <a:schemeClr val="bg1"/>
                </a:solidFill>
                <a:latin typeface="Arial" pitchFamily="34" charset="0"/>
                <a:ea typeface="+mj-ea"/>
                <a:cs typeface="Arial" pitchFamily="34" charset="0"/>
              </a:rPr>
              <a:t> 2013:</a:t>
            </a:r>
          </a:p>
          <a:p>
            <a:pPr marL="457200" indent="-457200">
              <a:spcBef>
                <a:spcPct val="0"/>
              </a:spcBef>
              <a:buFont typeface="Arial" pitchFamily="34" charset="0"/>
              <a:buChar char="•"/>
            </a:pPr>
            <a:r>
              <a:rPr lang="de-CH" sz="2800" dirty="0">
                <a:solidFill>
                  <a:schemeClr val="bg1"/>
                </a:solidFill>
                <a:latin typeface="Arial" pitchFamily="34" charset="0"/>
                <a:cs typeface="Arial" pitchFamily="34" charset="0"/>
              </a:rPr>
              <a:t>final </a:t>
            </a:r>
            <a:r>
              <a:rPr lang="de-CH" sz="2800" dirty="0" err="1" smtClean="0">
                <a:solidFill>
                  <a:schemeClr val="bg1"/>
                </a:solidFill>
                <a:latin typeface="Arial" pitchFamily="34" charset="0"/>
                <a:cs typeface="Arial" pitchFamily="34" charset="0"/>
              </a:rPr>
              <a:t>rehearsal</a:t>
            </a:r>
            <a:endParaRPr lang="de-CH" sz="2800" dirty="0" smtClean="0">
              <a:solidFill>
                <a:schemeClr val="bg1"/>
              </a:solidFill>
              <a:latin typeface="Arial" pitchFamily="34" charset="0"/>
              <a:cs typeface="Arial" pitchFamily="34" charset="0"/>
            </a:endParaRPr>
          </a:p>
          <a:p>
            <a:pPr>
              <a:spcBef>
                <a:spcPct val="0"/>
              </a:spcBef>
            </a:pPr>
            <a:endParaRPr lang="de-CH" sz="1000" dirty="0" smtClean="0">
              <a:solidFill>
                <a:schemeClr val="bg1"/>
              </a:solidFill>
              <a:latin typeface="Arial" pitchFamily="34" charset="0"/>
              <a:cs typeface="Arial" pitchFamily="34" charset="0"/>
            </a:endParaRPr>
          </a:p>
          <a:p>
            <a:pPr>
              <a:spcBef>
                <a:spcPct val="0"/>
              </a:spcBef>
            </a:pPr>
            <a:r>
              <a:rPr lang="de-CH" sz="2700" b="1" dirty="0" err="1" smtClean="0">
                <a:solidFill>
                  <a:schemeClr val="bg1"/>
                </a:solidFill>
                <a:latin typeface="Arial" pitchFamily="34" charset="0"/>
                <a:ea typeface="+mj-ea"/>
                <a:cs typeface="Arial" pitchFamily="34" charset="0"/>
              </a:rPr>
              <a:t>Easter</a:t>
            </a:r>
            <a:r>
              <a:rPr lang="de-CH" sz="2700" b="1" dirty="0" smtClean="0">
                <a:solidFill>
                  <a:schemeClr val="bg1"/>
                </a:solidFill>
                <a:latin typeface="Arial" pitchFamily="34" charset="0"/>
                <a:ea typeface="+mj-ea"/>
                <a:cs typeface="Arial" pitchFamily="34" charset="0"/>
              </a:rPr>
              <a:t> 2013:</a:t>
            </a:r>
          </a:p>
          <a:p>
            <a:pPr marL="457200" indent="-457200">
              <a:spcBef>
                <a:spcPct val="0"/>
              </a:spcBef>
              <a:buFont typeface="Arial" pitchFamily="34" charset="0"/>
              <a:buChar char="•"/>
            </a:pPr>
            <a:r>
              <a:rPr lang="de-CH" sz="2800" dirty="0" smtClean="0">
                <a:solidFill>
                  <a:schemeClr val="bg1"/>
                </a:solidFill>
                <a:latin typeface="Arial" pitchFamily="34" charset="0"/>
                <a:ea typeface="+mj-ea"/>
                <a:cs typeface="Arial" pitchFamily="34" charset="0"/>
              </a:rPr>
              <a:t>4 time </a:t>
            </a:r>
            <a:r>
              <a:rPr lang="de-CH" sz="2800" dirty="0" err="1" smtClean="0">
                <a:solidFill>
                  <a:schemeClr val="bg1"/>
                </a:solidFill>
                <a:latin typeface="Arial" pitchFamily="34" charset="0"/>
                <a:ea typeface="+mj-ea"/>
                <a:cs typeface="Arial" pitchFamily="34" charset="0"/>
              </a:rPr>
              <a:t>slots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for</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testings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during</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migration</a:t>
            </a:r>
            <a:endParaRPr lang="de-CH" sz="2800" dirty="0" smtClean="0">
              <a:solidFill>
                <a:schemeClr val="bg1"/>
              </a:solidFill>
              <a:latin typeface="Arial" pitchFamily="34" charset="0"/>
              <a:ea typeface="+mj-ea"/>
              <a:cs typeface="Arial" pitchFamily="34" charset="0"/>
            </a:endParaRPr>
          </a:p>
          <a:p>
            <a:pPr marL="895350" marR="0" indent="-447675" defTabSz="914400" rtl="0" eaLnBrk="1" fontAlgn="auto" latinLnBrk="0" hangingPunct="1">
              <a:lnSpc>
                <a:spcPct val="100000"/>
              </a:lnSpc>
              <a:spcBef>
                <a:spcPct val="0"/>
              </a:spcBef>
              <a:spcAft>
                <a:spcPts val="0"/>
              </a:spcAft>
              <a:buClrTx/>
              <a:buSzTx/>
              <a:buFont typeface="Symbol" pitchFamily="18" charset="2"/>
              <a:buChar char="-"/>
              <a:tabLst/>
            </a:pPr>
            <a:r>
              <a:rPr lang="de-CH" sz="2400" noProof="0" dirty="0" err="1" smtClean="0">
                <a:solidFill>
                  <a:schemeClr val="bg1"/>
                </a:solidFill>
                <a:latin typeface="Arial" pitchFamily="34" charset="0"/>
                <a:ea typeface="+mj-ea"/>
                <a:cs typeface="Arial" pitchFamily="34" charset="0"/>
              </a:rPr>
              <a:t>data</a:t>
            </a:r>
            <a:r>
              <a:rPr lang="de-CH" sz="2400" noProof="0" dirty="0" smtClean="0">
                <a:solidFill>
                  <a:schemeClr val="bg1"/>
                </a:solidFill>
                <a:latin typeface="Arial" pitchFamily="34" charset="0"/>
                <a:ea typeface="+mj-ea"/>
                <a:cs typeface="Arial" pitchFamily="34" charset="0"/>
              </a:rPr>
              <a:t> </a:t>
            </a:r>
            <a:r>
              <a:rPr lang="de-CH" sz="2400" noProof="0" dirty="0" err="1" smtClean="0">
                <a:solidFill>
                  <a:schemeClr val="bg1"/>
                </a:solidFill>
                <a:latin typeface="Arial" pitchFamily="34" charset="0"/>
                <a:ea typeface="+mj-ea"/>
                <a:cs typeface="Arial" pitchFamily="34" charset="0"/>
              </a:rPr>
              <a:t>conversion</a:t>
            </a:r>
            <a:endParaRPr lang="de-CH" sz="2400" noProof="0" dirty="0" smtClean="0">
              <a:solidFill>
                <a:schemeClr val="bg1"/>
              </a:solidFill>
              <a:latin typeface="Arial" pitchFamily="34" charset="0"/>
              <a:ea typeface="+mj-ea"/>
              <a:cs typeface="Arial" pitchFamily="34" charset="0"/>
            </a:endParaRPr>
          </a:p>
          <a:p>
            <a:pPr marL="895350" marR="0" indent="-447675" defTabSz="914400" rtl="0" eaLnBrk="1" fontAlgn="auto" latinLnBrk="0" hangingPunct="1">
              <a:lnSpc>
                <a:spcPct val="100000"/>
              </a:lnSpc>
              <a:spcBef>
                <a:spcPct val="0"/>
              </a:spcBef>
              <a:spcAft>
                <a:spcPts val="0"/>
              </a:spcAft>
              <a:buClrTx/>
              <a:buSzTx/>
              <a:buFont typeface="Symbol" pitchFamily="18" charset="2"/>
              <a:buChar char="-"/>
              <a:tabLst/>
            </a:pPr>
            <a:r>
              <a:rPr kumimoji="0" lang="de-CH" sz="2400" i="0" u="none" strike="noStrike" kern="1200" cap="none" spc="0" normalizeH="0" baseline="0" dirty="0" err="1" smtClean="0">
                <a:ln>
                  <a:noFill/>
                </a:ln>
                <a:solidFill>
                  <a:schemeClr val="bg1"/>
                </a:solidFill>
                <a:effectLst/>
                <a:uLnTx/>
                <a:uFillTx/>
                <a:latin typeface="Arial" pitchFamily="34" charset="0"/>
                <a:ea typeface="+mj-ea"/>
                <a:cs typeface="Arial" pitchFamily="34" charset="0"/>
              </a:rPr>
              <a:t>match</a:t>
            </a:r>
            <a:r>
              <a:rPr kumimoji="0" lang="de-CH" sz="2400" i="0" u="none" strike="noStrike" kern="1200" cap="none" spc="0" normalizeH="0" baseline="0" dirty="0" smtClean="0">
                <a:ln>
                  <a:noFill/>
                </a:ln>
                <a:solidFill>
                  <a:schemeClr val="bg1"/>
                </a:solidFill>
                <a:effectLst/>
                <a:uLnTx/>
                <a:uFillTx/>
                <a:latin typeface="Arial" pitchFamily="34" charset="0"/>
                <a:ea typeface="+mj-ea"/>
                <a:cs typeface="Arial" pitchFamily="34" charset="0"/>
              </a:rPr>
              <a:t> &amp; </a:t>
            </a:r>
            <a:r>
              <a:rPr kumimoji="0" lang="de-CH" sz="2400" i="0" u="none" strike="noStrike" kern="1200" cap="none" spc="0" normalizeH="0" baseline="0" dirty="0" err="1" smtClean="0">
                <a:ln>
                  <a:noFill/>
                </a:ln>
                <a:solidFill>
                  <a:schemeClr val="bg1"/>
                </a:solidFill>
                <a:effectLst/>
                <a:uLnTx/>
                <a:uFillTx/>
                <a:latin typeface="Arial" pitchFamily="34" charset="0"/>
                <a:ea typeface="+mj-ea"/>
                <a:cs typeface="Arial" pitchFamily="34" charset="0"/>
              </a:rPr>
              <a:t>merge</a:t>
            </a:r>
            <a:endParaRPr kumimoji="0" lang="de-CH" sz="2400" i="0" u="none" strike="noStrike" kern="1200" cap="none" spc="0" normalizeH="0" baseline="0" dirty="0" smtClean="0">
              <a:ln>
                <a:noFill/>
              </a:ln>
              <a:solidFill>
                <a:schemeClr val="bg1"/>
              </a:solidFill>
              <a:effectLst/>
              <a:uLnTx/>
              <a:uFillTx/>
              <a:latin typeface="Arial" pitchFamily="34" charset="0"/>
              <a:ea typeface="+mj-ea"/>
              <a:cs typeface="Arial" pitchFamily="34" charset="0"/>
            </a:endParaRPr>
          </a:p>
          <a:p>
            <a:pPr marL="895350" marR="0" indent="-447675" defTabSz="914400" rtl="0" eaLnBrk="1" fontAlgn="auto" latinLnBrk="0" hangingPunct="1">
              <a:lnSpc>
                <a:spcPct val="100000"/>
              </a:lnSpc>
              <a:spcBef>
                <a:spcPct val="0"/>
              </a:spcBef>
              <a:spcAft>
                <a:spcPts val="0"/>
              </a:spcAft>
              <a:buClrTx/>
              <a:buSzTx/>
              <a:buFont typeface="Symbol" pitchFamily="18" charset="2"/>
              <a:buChar char="-"/>
              <a:tabLst/>
            </a:pPr>
            <a:r>
              <a:rPr lang="de-CH" sz="2400" noProof="0" dirty="0" smtClean="0">
                <a:solidFill>
                  <a:schemeClr val="bg1"/>
                </a:solidFill>
                <a:latin typeface="Arial" pitchFamily="34" charset="0"/>
                <a:ea typeface="+mj-ea"/>
                <a:cs typeface="Arial" pitchFamily="34" charset="0"/>
              </a:rPr>
              <a:t>upgrade V20/V21</a:t>
            </a:r>
          </a:p>
          <a:p>
            <a:pPr marL="895350" indent="-447675">
              <a:spcBef>
                <a:spcPct val="0"/>
              </a:spcBef>
              <a:buFont typeface="Symbol" pitchFamily="18" charset="2"/>
              <a:buChar char="-"/>
            </a:pPr>
            <a:r>
              <a:rPr lang="de-CH" sz="2400" dirty="0" err="1">
                <a:solidFill>
                  <a:schemeClr val="bg1"/>
                </a:solidFill>
                <a:latin typeface="Arial" pitchFamily="34" charset="0"/>
                <a:cs typeface="Arial" pitchFamily="34" charset="0"/>
                <a:sym typeface="Wingdings" pitchFamily="2" charset="2"/>
              </a:rPr>
              <a:t>acceptance</a:t>
            </a:r>
            <a:r>
              <a:rPr lang="de-CH" sz="2400" dirty="0">
                <a:solidFill>
                  <a:schemeClr val="bg1"/>
                </a:solidFill>
                <a:latin typeface="Arial" pitchFamily="34" charset="0"/>
                <a:cs typeface="Arial" pitchFamily="34" charset="0"/>
                <a:sym typeface="Wingdings" pitchFamily="2" charset="2"/>
              </a:rPr>
              <a:t> </a:t>
            </a:r>
            <a:r>
              <a:rPr lang="de-CH" sz="2400" dirty="0" err="1">
                <a:solidFill>
                  <a:schemeClr val="bg1"/>
                </a:solidFill>
                <a:latin typeface="Arial" pitchFamily="34" charset="0"/>
                <a:cs typeface="Arial" pitchFamily="34" charset="0"/>
                <a:sym typeface="Wingdings" pitchFamily="2" charset="2"/>
              </a:rPr>
              <a:t>test</a:t>
            </a:r>
            <a:endParaRPr lang="de-CH" sz="2400" noProof="0" dirty="0" smtClean="0">
              <a:solidFill>
                <a:schemeClr val="bg1"/>
              </a:solidFill>
              <a:latin typeface="Arial" pitchFamily="34" charset="0"/>
              <a:ea typeface="+mj-ea"/>
              <a:cs typeface="Arial" pitchFamily="34" charset="0"/>
            </a:endParaRPr>
          </a:p>
          <a:p>
            <a:pPr marL="444500" marR="0" defTabSz="914400" rtl="0" eaLnBrk="1" fontAlgn="auto" latinLnBrk="0" hangingPunct="1">
              <a:lnSpc>
                <a:spcPct val="100000"/>
              </a:lnSpc>
              <a:spcBef>
                <a:spcPct val="0"/>
              </a:spcBef>
              <a:spcAft>
                <a:spcPts val="0"/>
              </a:spcAft>
              <a:buClrTx/>
              <a:buSzTx/>
              <a:tabLst/>
            </a:pP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7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733" y="50645"/>
            <a:ext cx="6022534" cy="6756710"/>
          </a:xfrm>
        </p:spPr>
      </p:pic>
    </p:spTree>
    <p:extLst>
      <p:ext uri="{BB962C8B-B14F-4D97-AF65-F5344CB8AC3E}">
        <p14:creationId xmlns:p14="http://schemas.microsoft.com/office/powerpoint/2010/main" val="3362797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451855" y="1268413"/>
            <a:ext cx="8229600" cy="4525963"/>
          </a:xfrm>
        </p:spPr>
        <p:txBody>
          <a:bodyPr>
            <a:noAutofit/>
          </a:bodyPr>
          <a:lstStyle/>
          <a:p>
            <a:r>
              <a:rPr lang="de-CH" dirty="0" err="1"/>
              <a:t>d</a:t>
            </a:r>
            <a:r>
              <a:rPr lang="de-CH" dirty="0" err="1" smtClean="0"/>
              <a:t>esignation</a:t>
            </a:r>
            <a:r>
              <a:rPr lang="de-CH" dirty="0" smtClean="0"/>
              <a:t> </a:t>
            </a:r>
            <a:r>
              <a:rPr lang="de-CH" dirty="0" err="1" smtClean="0"/>
              <a:t>of</a:t>
            </a:r>
            <a:r>
              <a:rPr lang="de-CH" dirty="0" smtClean="0"/>
              <a:t> </a:t>
            </a:r>
            <a:r>
              <a:rPr lang="de-CH" dirty="0" err="1" smtClean="0"/>
              <a:t>the</a:t>
            </a:r>
            <a:r>
              <a:rPr lang="de-CH" dirty="0" smtClean="0"/>
              <a:t> </a:t>
            </a:r>
            <a:r>
              <a:rPr lang="de-CH" dirty="0" err="1" smtClean="0"/>
              <a:t>target</a:t>
            </a:r>
            <a:r>
              <a:rPr lang="de-CH" dirty="0" smtClean="0"/>
              <a:t> </a:t>
            </a:r>
            <a:r>
              <a:rPr lang="de-CH" dirty="0" err="1" smtClean="0"/>
              <a:t>record</a:t>
            </a:r>
            <a:endParaRPr lang="de-CH" dirty="0" smtClean="0"/>
          </a:p>
          <a:p>
            <a:r>
              <a:rPr lang="de-CH" dirty="0" err="1" smtClean="0"/>
              <a:t>deduping</a:t>
            </a:r>
            <a:r>
              <a:rPr lang="de-CH" dirty="0" smtClean="0"/>
              <a:t> (</a:t>
            </a:r>
            <a:r>
              <a:rPr lang="de-CH" dirty="0" err="1" smtClean="0"/>
              <a:t>many</a:t>
            </a:r>
            <a:r>
              <a:rPr lang="de-CH" dirty="0" smtClean="0"/>
              <a:t> </a:t>
            </a:r>
            <a:r>
              <a:rPr lang="de-CH" dirty="0" err="1" smtClean="0"/>
              <a:t>duplicates</a:t>
            </a:r>
            <a:r>
              <a:rPr lang="de-CH" dirty="0" smtClean="0"/>
              <a:t>)</a:t>
            </a:r>
          </a:p>
          <a:p>
            <a:r>
              <a:rPr lang="de-CH" dirty="0" err="1" smtClean="0"/>
              <a:t>postprocessing</a:t>
            </a:r>
            <a:r>
              <a:rPr lang="de-CH" dirty="0" smtClean="0"/>
              <a:t> </a:t>
            </a:r>
          </a:p>
          <a:p>
            <a:pPr marL="989013" indent="-514350">
              <a:buFont typeface="+mj-lt"/>
              <a:buAutoNum type="arabicPeriod"/>
            </a:pPr>
            <a:r>
              <a:rPr lang="de-CH" sz="2600" dirty="0" err="1" smtClean="0"/>
              <a:t>automatic</a:t>
            </a:r>
            <a:r>
              <a:rPr lang="de-CH" sz="2600" dirty="0" smtClean="0"/>
              <a:t> </a:t>
            </a:r>
            <a:r>
              <a:rPr lang="de-CH" sz="2600" dirty="0" err="1" smtClean="0"/>
              <a:t>postprocessing</a:t>
            </a:r>
            <a:r>
              <a:rPr lang="de-CH" sz="2600" dirty="0" smtClean="0"/>
              <a:t> </a:t>
            </a:r>
            <a:r>
              <a:rPr lang="de-CH" sz="2600" dirty="0" err="1" smtClean="0"/>
              <a:t>with</a:t>
            </a:r>
            <a:r>
              <a:rPr lang="de-CH" sz="2600" dirty="0" smtClean="0"/>
              <a:t> softer </a:t>
            </a:r>
            <a:r>
              <a:rPr lang="de-CH" sz="2600" dirty="0" err="1" smtClean="0"/>
              <a:t>criteria</a:t>
            </a:r>
            <a:endParaRPr lang="de-CH" sz="2600" dirty="0" smtClean="0"/>
          </a:p>
          <a:p>
            <a:pPr marL="989013" indent="-514350">
              <a:buFont typeface="+mj-lt"/>
              <a:buAutoNum type="arabicPeriod"/>
            </a:pPr>
            <a:r>
              <a:rPr lang="de-CH" sz="2600" dirty="0" err="1" smtClean="0"/>
              <a:t>manual</a:t>
            </a:r>
            <a:r>
              <a:rPr lang="de-CH" sz="2600" dirty="0" smtClean="0"/>
              <a:t> </a:t>
            </a:r>
            <a:r>
              <a:rPr lang="de-CH" sz="2600" dirty="0" err="1" smtClean="0"/>
              <a:t>inspection</a:t>
            </a:r>
            <a:r>
              <a:rPr lang="de-CH" sz="2600" dirty="0" smtClean="0"/>
              <a:t> </a:t>
            </a:r>
            <a:r>
              <a:rPr lang="de-CH" sz="2600" dirty="0" err="1" smtClean="0"/>
              <a:t>of</a:t>
            </a:r>
            <a:r>
              <a:rPr lang="de-CH" sz="2600" dirty="0" smtClean="0"/>
              <a:t> </a:t>
            </a:r>
            <a:r>
              <a:rPr lang="de-CH" sz="2600" dirty="0" err="1" smtClean="0"/>
              <a:t>the</a:t>
            </a:r>
            <a:r>
              <a:rPr lang="de-CH" sz="2600" dirty="0" smtClean="0"/>
              <a:t> </a:t>
            </a:r>
            <a:r>
              <a:rPr lang="de-CH" sz="2600" dirty="0" err="1" smtClean="0"/>
              <a:t>generated</a:t>
            </a:r>
            <a:r>
              <a:rPr lang="de-CH" sz="2600" dirty="0" smtClean="0"/>
              <a:t> </a:t>
            </a:r>
            <a:r>
              <a:rPr lang="de-CH" sz="2600" dirty="0" err="1" smtClean="0"/>
              <a:t>lists</a:t>
            </a:r>
            <a:endParaRPr lang="de-CH" sz="2600" dirty="0" smtClean="0"/>
          </a:p>
          <a:p>
            <a:pPr marL="989013" indent="-514350">
              <a:buFont typeface="+mj-lt"/>
              <a:buAutoNum type="arabicPeriod"/>
            </a:pPr>
            <a:r>
              <a:rPr lang="de-CH" sz="2600" dirty="0" err="1" smtClean="0"/>
              <a:t>selection</a:t>
            </a:r>
            <a:r>
              <a:rPr lang="de-CH" sz="2600" dirty="0" smtClean="0"/>
              <a:t>  </a:t>
            </a:r>
            <a:r>
              <a:rPr lang="de-CH" sz="2600" dirty="0" err="1" smtClean="0"/>
              <a:t>of</a:t>
            </a:r>
            <a:r>
              <a:rPr lang="de-CH" sz="2600" dirty="0" smtClean="0"/>
              <a:t> </a:t>
            </a:r>
            <a:r>
              <a:rPr lang="de-CH" sz="2600" dirty="0" err="1" smtClean="0"/>
              <a:t>the</a:t>
            </a:r>
            <a:r>
              <a:rPr lang="de-CH" sz="2600" dirty="0" smtClean="0"/>
              <a:t> </a:t>
            </a:r>
            <a:r>
              <a:rPr lang="de-CH" sz="2600" dirty="0" err="1" smtClean="0"/>
              <a:t>mismatched</a:t>
            </a:r>
            <a:r>
              <a:rPr lang="de-CH" sz="2600" dirty="0" smtClean="0"/>
              <a:t> </a:t>
            </a:r>
            <a:r>
              <a:rPr lang="de-CH" sz="2600" dirty="0" err="1" smtClean="0"/>
              <a:t>records</a:t>
            </a:r>
            <a:endParaRPr lang="de-CH" sz="2600" dirty="0" smtClean="0"/>
          </a:p>
          <a:p>
            <a:pPr marL="989013" indent="-514350">
              <a:buFont typeface="+mj-lt"/>
              <a:buAutoNum type="arabicPeriod"/>
            </a:pPr>
            <a:r>
              <a:rPr lang="de-CH" sz="2600" dirty="0" err="1" smtClean="0"/>
              <a:t>automatic</a:t>
            </a:r>
            <a:r>
              <a:rPr lang="de-CH" sz="2600" dirty="0" smtClean="0"/>
              <a:t> </a:t>
            </a:r>
            <a:r>
              <a:rPr lang="de-CH" sz="2600" dirty="0" err="1" smtClean="0"/>
              <a:t>merge</a:t>
            </a:r>
            <a:endParaRPr lang="de-CH" sz="2600" dirty="0" smtClean="0"/>
          </a:p>
          <a:p>
            <a:pPr marL="989013" indent="-514350">
              <a:buFont typeface="+mj-lt"/>
              <a:buAutoNum type="arabicPeriod"/>
            </a:pPr>
            <a:r>
              <a:rPr lang="de-CH" sz="2600" dirty="0" err="1" smtClean="0"/>
              <a:t>manual</a:t>
            </a:r>
            <a:r>
              <a:rPr lang="de-CH" sz="2600" dirty="0" smtClean="0"/>
              <a:t> </a:t>
            </a:r>
            <a:r>
              <a:rPr lang="de-CH" sz="2600" dirty="0" err="1" smtClean="0"/>
              <a:t>deduping</a:t>
            </a:r>
            <a:endParaRPr lang="de-CH" sz="2600" dirty="0" smtClean="0"/>
          </a:p>
          <a:p>
            <a:r>
              <a:rPr lang="de-CH" dirty="0" err="1" smtClean="0"/>
              <a:t>adjust</a:t>
            </a:r>
            <a:r>
              <a:rPr lang="de-CH" dirty="0" smtClean="0"/>
              <a:t> </a:t>
            </a:r>
            <a:r>
              <a:rPr lang="de-CH" dirty="0" err="1" smtClean="0"/>
              <a:t>configuration</a:t>
            </a:r>
            <a:r>
              <a:rPr lang="de-CH" dirty="0" smtClean="0"/>
              <a:t> </a:t>
            </a:r>
            <a:r>
              <a:rPr lang="de-CH" dirty="0" err="1" smtClean="0"/>
              <a:t>and</a:t>
            </a:r>
            <a:r>
              <a:rPr lang="de-CH" dirty="0" smtClean="0"/>
              <a:t> links</a:t>
            </a:r>
          </a:p>
          <a:p>
            <a:endParaRPr lang="de-CH" dirty="0"/>
          </a:p>
          <a:p>
            <a:endParaRPr lang="de-CH" sz="2800" dirty="0" smtClean="0"/>
          </a:p>
          <a:p>
            <a:pPr marL="357188" lvl="2" indent="-263525"/>
            <a:endParaRPr lang="de-CH" dirty="0"/>
          </a:p>
        </p:txBody>
      </p:sp>
      <p:sp>
        <p:nvSpPr>
          <p:cNvPr id="6" name="Textfeld 5"/>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smtClean="0">
                <a:latin typeface="Arial" pitchFamily="34" charset="0"/>
                <a:cs typeface="Arial" pitchFamily="34" charset="0"/>
              </a:rPr>
              <a:t>C</a:t>
            </a:r>
            <a:r>
              <a:rPr lang="de-CH" sz="3200" b="1" noProof="0" dirty="0" smtClean="0">
                <a:latin typeface="Arial" pitchFamily="34" charset="0"/>
                <a:cs typeface="Arial" pitchFamily="34" charset="0"/>
              </a:rPr>
              <a:t>hallenges </a:t>
            </a:r>
            <a:r>
              <a:rPr lang="de-CH" sz="3200" b="1" noProof="0" dirty="0" err="1" smtClean="0">
                <a:latin typeface="Arial" pitchFamily="34" charset="0"/>
                <a:cs typeface="Arial" pitchFamily="34" charset="0"/>
              </a:rPr>
              <a:t>and</a:t>
            </a:r>
            <a:r>
              <a:rPr lang="de-CH" sz="3200" b="1" noProof="0" dirty="0" smtClean="0">
                <a:latin typeface="Arial" pitchFamily="34" charset="0"/>
                <a:cs typeface="Arial" pitchFamily="34" charset="0"/>
              </a:rPr>
              <a:t> </a:t>
            </a:r>
            <a:r>
              <a:rPr lang="de-CH" sz="3200" b="1" dirty="0">
                <a:latin typeface="Arial" pitchFamily="34" charset="0"/>
                <a:cs typeface="Arial" pitchFamily="34" charset="0"/>
              </a:rPr>
              <a:t>P</a:t>
            </a:r>
            <a:r>
              <a:rPr lang="de-CH" sz="3200" b="1" noProof="0" dirty="0" err="1" smtClean="0">
                <a:latin typeface="Arial" pitchFamily="34" charset="0"/>
                <a:cs typeface="Arial" pitchFamily="34" charset="0"/>
              </a:rPr>
              <a:t>itfalls</a:t>
            </a:r>
            <a:r>
              <a:rPr lang="de-CH" sz="3200" b="1" noProof="0" dirty="0" smtClean="0">
                <a:latin typeface="Arial" pitchFamily="34" charset="0"/>
                <a:cs typeface="Arial" pitchFamily="34" charset="0"/>
              </a:rPr>
              <a:t> – Subproject 2</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9" name="Inhaltsplatzhalt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914" y="3870113"/>
            <a:ext cx="2618085" cy="2937242"/>
          </a:xfrm>
          <a:prstGeom prst="rect">
            <a:avLst/>
          </a:prstGeom>
        </p:spPr>
      </p:pic>
    </p:spTree>
    <p:extLst>
      <p:ext uri="{BB962C8B-B14F-4D97-AF65-F5344CB8AC3E}">
        <p14:creationId xmlns:p14="http://schemas.microsoft.com/office/powerpoint/2010/main" val="248152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1272899"/>
            <a:ext cx="8229600" cy="580926"/>
          </a:xfrm>
        </p:spPr>
        <p:txBody>
          <a:bodyPr>
            <a:normAutofit/>
          </a:bodyPr>
          <a:lstStyle/>
          <a:p>
            <a:r>
              <a:rPr lang="de-CH" dirty="0" smtClean="0"/>
              <a:t>Technical </a:t>
            </a:r>
            <a:r>
              <a:rPr lang="de-CH" dirty="0" err="1" smtClean="0"/>
              <a:t>key</a:t>
            </a:r>
            <a:r>
              <a:rPr lang="de-CH" dirty="0" smtClean="0"/>
              <a:t> </a:t>
            </a:r>
            <a:r>
              <a:rPr lang="de-CH" dirty="0" err="1" smtClean="0"/>
              <a:t>topics</a:t>
            </a:r>
            <a:endParaRPr lang="de-CH" dirty="0"/>
          </a:p>
        </p:txBody>
      </p:sp>
      <p:sp>
        <p:nvSpPr>
          <p:cNvPr id="3" name="Inhaltsplatzhalter 2"/>
          <p:cNvSpPr>
            <a:spLocks noGrp="1"/>
          </p:cNvSpPr>
          <p:nvPr>
            <p:ph idx="1"/>
          </p:nvPr>
        </p:nvSpPr>
        <p:spPr>
          <a:xfrm>
            <a:off x="457200" y="2008382"/>
            <a:ext cx="8229600" cy="4525963"/>
          </a:xfrm>
        </p:spPr>
        <p:txBody>
          <a:bodyPr/>
          <a:lstStyle/>
          <a:p>
            <a:pPr marL="457200" indent="-457200"/>
            <a:r>
              <a:rPr lang="de-CH" dirty="0" smtClean="0"/>
              <a:t>Analysis </a:t>
            </a:r>
            <a:r>
              <a:rPr lang="de-CH" dirty="0" err="1" smtClean="0"/>
              <a:t>and</a:t>
            </a:r>
            <a:r>
              <a:rPr lang="de-CH" dirty="0" smtClean="0"/>
              <a:t> </a:t>
            </a:r>
            <a:r>
              <a:rPr lang="de-CH" dirty="0" err="1" smtClean="0"/>
              <a:t>configuration</a:t>
            </a:r>
            <a:r>
              <a:rPr lang="de-CH" dirty="0" smtClean="0"/>
              <a:t> </a:t>
            </a:r>
            <a:r>
              <a:rPr lang="de-CH" dirty="0" err="1" smtClean="0"/>
              <a:t>of</a:t>
            </a:r>
            <a:r>
              <a:rPr lang="de-CH" dirty="0" smtClean="0"/>
              <a:t> </a:t>
            </a:r>
            <a:r>
              <a:rPr lang="de-CH" dirty="0" err="1" smtClean="0"/>
              <a:t>the</a:t>
            </a:r>
            <a:r>
              <a:rPr lang="de-CH" dirty="0" smtClean="0"/>
              <a:t> </a:t>
            </a:r>
            <a:r>
              <a:rPr lang="de-CH" dirty="0" err="1" smtClean="0"/>
              <a:t>technical</a:t>
            </a:r>
            <a:r>
              <a:rPr lang="de-CH" dirty="0" smtClean="0"/>
              <a:t> </a:t>
            </a:r>
            <a:r>
              <a:rPr lang="de-CH" dirty="0" err="1" smtClean="0"/>
              <a:t>infrastructure</a:t>
            </a:r>
            <a:r>
              <a:rPr lang="de-CH" dirty="0" smtClean="0"/>
              <a:t> </a:t>
            </a:r>
            <a:endParaRPr lang="de-CH" dirty="0"/>
          </a:p>
          <a:p>
            <a:pPr marL="457200" indent="-457200"/>
            <a:endParaRPr lang="de-CH" sz="1000" dirty="0"/>
          </a:p>
          <a:p>
            <a:pPr marL="457200" indent="-457200"/>
            <a:r>
              <a:rPr lang="de-CH" dirty="0" smtClean="0"/>
              <a:t>Data </a:t>
            </a:r>
            <a:r>
              <a:rPr lang="de-CH" dirty="0" err="1" smtClean="0"/>
              <a:t>and</a:t>
            </a:r>
            <a:r>
              <a:rPr lang="de-CH" dirty="0" smtClean="0"/>
              <a:t> </a:t>
            </a:r>
            <a:r>
              <a:rPr lang="de-CH" dirty="0" err="1" smtClean="0"/>
              <a:t>system</a:t>
            </a:r>
            <a:r>
              <a:rPr lang="de-CH" dirty="0" smtClean="0"/>
              <a:t> </a:t>
            </a:r>
            <a:r>
              <a:rPr lang="de-CH" dirty="0" err="1" smtClean="0"/>
              <a:t>migration</a:t>
            </a:r>
            <a:endParaRPr lang="de-CH" dirty="0"/>
          </a:p>
          <a:p>
            <a:pPr marL="457200" indent="-457200"/>
            <a:endParaRPr lang="de-CH" sz="1000" dirty="0"/>
          </a:p>
          <a:p>
            <a:pPr marL="457200" indent="-457200"/>
            <a:r>
              <a:rPr lang="de-CH" dirty="0" smtClean="0"/>
              <a:t>Primo </a:t>
            </a:r>
            <a:r>
              <a:rPr lang="de-CH" dirty="0" err="1" smtClean="0"/>
              <a:t>configuration</a:t>
            </a:r>
            <a:endParaRPr lang="de-CH" dirty="0"/>
          </a:p>
          <a:p>
            <a:pPr marL="457200" indent="-457200"/>
            <a:endParaRPr lang="de-CH" sz="1000" dirty="0"/>
          </a:p>
          <a:p>
            <a:pPr marL="457200" indent="-457200"/>
            <a:r>
              <a:rPr lang="de-CH" dirty="0" smtClean="0"/>
              <a:t>Aleph upgrade V20/V21</a:t>
            </a:r>
            <a:endParaRPr lang="de-CH" dirty="0"/>
          </a:p>
        </p:txBody>
      </p:sp>
      <p:sp>
        <p:nvSpPr>
          <p:cNvPr id="11" name="Textfeld 10"/>
          <p:cNvSpPr txBox="1"/>
          <p:nvPr/>
        </p:nvSpPr>
        <p:spPr>
          <a:xfrm>
            <a:off x="386535" y="323655"/>
            <a:ext cx="8370930" cy="584775"/>
          </a:xfrm>
          <a:prstGeom prst="rect">
            <a:avLst/>
          </a:prstGeom>
        </p:spPr>
        <p:txBody>
          <a:bodyPr vert="horz" wrap="square" lIns="91440" tIns="45720" rIns="91440" bIns="45720" rtlCol="0" anchor="ctr">
            <a:spAutoFit/>
          </a:bodyPr>
          <a:lstStyle/>
          <a:p>
            <a:pPr>
              <a:spcBef>
                <a:spcPct val="0"/>
              </a:spcBef>
            </a:pPr>
            <a:r>
              <a:rPr lang="en-US" sz="3200" b="1" dirty="0" smtClean="0">
                <a:latin typeface="Arial" pitchFamily="34" charset="0"/>
                <a:cs typeface="Arial" pitchFamily="34" charset="0"/>
              </a:rPr>
              <a:t>Subproject 3</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834" y="4239865"/>
            <a:ext cx="2650275" cy="2519505"/>
          </a:xfrm>
          <a:prstGeom prst="rect">
            <a:avLst/>
          </a:prstGeom>
        </p:spPr>
      </p:pic>
      <p:sp>
        <p:nvSpPr>
          <p:cNvPr id="8" name="Textfeld 7"/>
          <p:cNvSpPr txBox="1"/>
          <p:nvPr/>
        </p:nvSpPr>
        <p:spPr>
          <a:xfrm rot="20251260">
            <a:off x="939917" y="3058261"/>
            <a:ext cx="5544616" cy="936104"/>
          </a:xfrm>
          <a:prstGeom prst="rect">
            <a:avLst/>
          </a:prstGeom>
          <a:solidFill>
            <a:srgbClr val="C00000"/>
          </a:solidFill>
        </p:spPr>
        <p:txBody>
          <a:bodyPr vert="horz" wrap="square" lIns="72000" tIns="45720" rIns="7200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in total: 34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work</a:t>
            </a: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packages</a:t>
            </a:r>
            <a:endPar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8479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3107571" y="1307684"/>
            <a:ext cx="2174030" cy="21696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Arial" pitchFamily="34" charset="0"/>
              <a:cs typeface="Arial" pitchFamily="34" charset="0"/>
            </a:endParaRPr>
          </a:p>
        </p:txBody>
      </p:sp>
      <p:sp>
        <p:nvSpPr>
          <p:cNvPr id="81" name="Abgerundetes Rechteck 80"/>
          <p:cNvSpPr/>
          <p:nvPr/>
        </p:nvSpPr>
        <p:spPr>
          <a:xfrm>
            <a:off x="3120761" y="3974019"/>
            <a:ext cx="2174030" cy="21696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Arial" pitchFamily="34" charset="0"/>
              <a:cs typeface="Arial" pitchFamily="34" charset="0"/>
            </a:endParaRPr>
          </a:p>
        </p:txBody>
      </p:sp>
      <p:sp>
        <p:nvSpPr>
          <p:cNvPr id="82" name="Abgerundetes Rechteck 81"/>
          <p:cNvSpPr/>
          <p:nvPr/>
        </p:nvSpPr>
        <p:spPr>
          <a:xfrm>
            <a:off x="6020824" y="3964351"/>
            <a:ext cx="2174030" cy="21696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Arial" pitchFamily="34" charset="0"/>
              <a:cs typeface="Arial" pitchFamily="34" charset="0"/>
            </a:endParaRPr>
          </a:p>
        </p:txBody>
      </p:sp>
      <p:sp>
        <p:nvSpPr>
          <p:cNvPr id="83" name="Abgerundetes Rechteck 82"/>
          <p:cNvSpPr/>
          <p:nvPr/>
        </p:nvSpPr>
        <p:spPr>
          <a:xfrm>
            <a:off x="5978494" y="1318440"/>
            <a:ext cx="2174030" cy="2169624"/>
          </a:xfrm>
          <a:prstGeom prst="round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solidFill>
                <a:schemeClr val="tx1"/>
              </a:solidFill>
              <a:latin typeface="Arial" pitchFamily="34" charset="0"/>
              <a:cs typeface="Arial" pitchFamily="34" charset="0"/>
            </a:endParaRPr>
          </a:p>
        </p:txBody>
      </p:sp>
      <p:sp>
        <p:nvSpPr>
          <p:cNvPr id="9" name="Abgerundetes Rechteck 8"/>
          <p:cNvSpPr/>
          <p:nvPr/>
        </p:nvSpPr>
        <p:spPr>
          <a:xfrm>
            <a:off x="661539" y="4989656"/>
            <a:ext cx="1570201" cy="1139644"/>
          </a:xfrm>
          <a:prstGeom prst="roundRect">
            <a:avLst/>
          </a:prstGeom>
          <a:solidFill>
            <a:srgbClr val="E47B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Arial" pitchFamily="34" charset="0"/>
              <a:cs typeface="Arial" pitchFamily="34" charset="0"/>
            </a:endParaRPr>
          </a:p>
        </p:txBody>
      </p:sp>
      <p:sp>
        <p:nvSpPr>
          <p:cNvPr id="10" name="Textfeld 9"/>
          <p:cNvSpPr txBox="1"/>
          <p:nvPr/>
        </p:nvSpPr>
        <p:spPr>
          <a:xfrm>
            <a:off x="3296090" y="2353555"/>
            <a:ext cx="1803809" cy="288032"/>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de-CH" sz="160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endParaRPr>
          </a:p>
        </p:txBody>
      </p:sp>
      <p:sp>
        <p:nvSpPr>
          <p:cNvPr id="11" name="Textfeld 10"/>
          <p:cNvSpPr txBox="1"/>
          <p:nvPr/>
        </p:nvSpPr>
        <p:spPr>
          <a:xfrm>
            <a:off x="661538" y="5094185"/>
            <a:ext cx="1570201" cy="320465"/>
          </a:xfrm>
          <a:prstGeom prst="rect">
            <a:avLst/>
          </a:prstGeom>
        </p:spPr>
        <p:txBody>
          <a:bodyPr vert="horz" wrap="square" lIns="36000" tIns="45720" rIns="3600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de-CH" sz="2000" dirty="0" smtClean="0">
                <a:latin typeface="Arial" pitchFamily="34" charset="0"/>
                <a:ea typeface="+mj-ea"/>
                <a:cs typeface="Arial" pitchFamily="34" charset="0"/>
              </a:rPr>
              <a:t>NEBIS </a:t>
            </a:r>
            <a:r>
              <a:rPr lang="de-CH" sz="2000" dirty="0" err="1" smtClean="0">
                <a:latin typeface="Arial" pitchFamily="34" charset="0"/>
                <a:ea typeface="+mj-ea"/>
                <a:cs typeface="Arial" pitchFamily="34" charset="0"/>
              </a:rPr>
              <a:t>Prod</a:t>
            </a:r>
            <a:r>
              <a:rPr lang="de-CH" sz="2000" dirty="0" smtClean="0">
                <a:latin typeface="Arial" pitchFamily="34" charset="0"/>
                <a:ea typeface="+mj-ea"/>
                <a:cs typeface="Arial" pitchFamily="34" charset="0"/>
              </a:rPr>
              <a:t>.</a:t>
            </a:r>
            <a:endParaRPr kumimoji="0" lang="de-CH" sz="200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12" name="Flussdiagramm: Mehrere Dokumente 11"/>
          <p:cNvSpPr/>
          <p:nvPr/>
        </p:nvSpPr>
        <p:spPr>
          <a:xfrm>
            <a:off x="3854318" y="2752433"/>
            <a:ext cx="706915" cy="561673"/>
          </a:xfrm>
          <a:prstGeom prst="flowChartMultidocument">
            <a:avLst/>
          </a:prstGeom>
          <a:solidFill>
            <a:srgbClr val="00528F"/>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itchFamily="34" charset="0"/>
              <a:cs typeface="Arial" pitchFamily="34" charset="0"/>
            </a:endParaRPr>
          </a:p>
        </p:txBody>
      </p:sp>
      <p:sp>
        <p:nvSpPr>
          <p:cNvPr id="14" name="Textfeld 13"/>
          <p:cNvSpPr txBox="1"/>
          <p:nvPr/>
        </p:nvSpPr>
        <p:spPr>
          <a:xfrm>
            <a:off x="3107571" y="1318440"/>
            <a:ext cx="2187220" cy="573451"/>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000" i="0" u="none" strike="noStrike" kern="1200" cap="none" spc="0" normalizeH="0" baseline="0" noProof="0" dirty="0" err="1" smtClean="0">
                <a:ln>
                  <a:noFill/>
                </a:ln>
                <a:effectLst/>
                <a:uLnTx/>
                <a:uFillTx/>
                <a:latin typeface="Arial" pitchFamily="34" charset="0"/>
                <a:ea typeface="+mj-ea"/>
                <a:cs typeface="Arial" pitchFamily="34" charset="0"/>
              </a:rPr>
              <a:t>Aleph</a:t>
            </a: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 V.</a:t>
            </a:r>
            <a:r>
              <a:rPr kumimoji="0" lang="de-CH" sz="2000" i="0" u="none" strike="noStrike" kern="1200" cap="none" spc="0" normalizeH="0" noProof="0" dirty="0" smtClean="0">
                <a:ln>
                  <a:noFill/>
                </a:ln>
                <a:effectLst/>
                <a:uLnTx/>
                <a:uFillTx/>
                <a:latin typeface="Arial" pitchFamily="34" charset="0"/>
                <a:ea typeface="+mj-ea"/>
                <a:cs typeface="Arial" pitchFamily="34" charset="0"/>
              </a:rPr>
              <a:t> 20</a:t>
            </a:r>
            <a:endParaRPr kumimoji="0" lang="de-CH" sz="200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15" name="Textfeld 14"/>
          <p:cNvSpPr txBox="1"/>
          <p:nvPr/>
        </p:nvSpPr>
        <p:spPr>
          <a:xfrm>
            <a:off x="6020824" y="1307684"/>
            <a:ext cx="2090009" cy="595821"/>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000" i="0" u="none" strike="noStrike" kern="1200" cap="none" spc="0" normalizeH="0" baseline="0" noProof="0" dirty="0" err="1" smtClean="0">
                <a:ln>
                  <a:noFill/>
                </a:ln>
                <a:effectLst/>
                <a:uLnTx/>
                <a:uFillTx/>
                <a:latin typeface="Arial" pitchFamily="34" charset="0"/>
                <a:ea typeface="+mj-ea"/>
                <a:cs typeface="Arial" pitchFamily="34" charset="0"/>
              </a:rPr>
              <a:t>Aleph</a:t>
            </a: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 V.</a:t>
            </a:r>
            <a:r>
              <a:rPr kumimoji="0" lang="de-CH" sz="2000" i="0" u="none" strike="noStrike" kern="1200" cap="none" spc="0" normalizeH="0" noProof="0" dirty="0" smtClean="0">
                <a:ln>
                  <a:noFill/>
                </a:ln>
                <a:effectLst/>
                <a:uLnTx/>
                <a:uFillTx/>
                <a:latin typeface="Arial" pitchFamily="34" charset="0"/>
                <a:ea typeface="+mj-ea"/>
                <a:cs typeface="Arial" pitchFamily="34" charset="0"/>
              </a:rPr>
              <a:t> 21</a:t>
            </a:r>
            <a:endParaRPr kumimoji="0" lang="de-CH" sz="200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18" name="Textfeld 17"/>
          <p:cNvSpPr txBox="1"/>
          <p:nvPr/>
        </p:nvSpPr>
        <p:spPr>
          <a:xfrm>
            <a:off x="8440451" y="2987661"/>
            <a:ext cx="408643" cy="310360"/>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r>
              <a:rPr kumimoji="0" lang="de-CH" sz="2400" b="1" i="0" u="none" strike="noStrike" kern="1200" cap="none" spc="0" normalizeH="0" baseline="0" noProof="0" dirty="0" smtClean="0">
                <a:ln>
                  <a:noFill/>
                </a:ln>
                <a:effectLst/>
                <a:uLnTx/>
                <a:uFillTx/>
                <a:latin typeface="Arial" pitchFamily="34" charset="0"/>
                <a:ea typeface="+mj-ea"/>
                <a:cs typeface="Arial" pitchFamily="34" charset="0"/>
              </a:rPr>
              <a:t>4</a:t>
            </a:r>
          </a:p>
        </p:txBody>
      </p:sp>
      <p:sp>
        <p:nvSpPr>
          <p:cNvPr id="20" name="Textfeld 19"/>
          <p:cNvSpPr txBox="1"/>
          <p:nvPr/>
        </p:nvSpPr>
        <p:spPr>
          <a:xfrm>
            <a:off x="6464443" y="2363303"/>
            <a:ext cx="1800200" cy="288032"/>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de-CH" sz="1600" u="none" strike="noStrike" kern="1200" cap="none" spc="0" normalizeH="0" baseline="0" noProof="0" dirty="0" smtClean="0">
                <a:ln>
                  <a:noFill/>
                </a:ln>
                <a:solidFill>
                  <a:schemeClr val="bg1">
                    <a:lumMod val="50000"/>
                  </a:schemeClr>
                </a:solidFill>
                <a:effectLst/>
                <a:uLnTx/>
                <a:uFillTx/>
                <a:latin typeface="Arial" pitchFamily="34" charset="0"/>
                <a:ea typeface="+mj-ea"/>
                <a:cs typeface="Arial" pitchFamily="34" charset="0"/>
              </a:rPr>
              <a:t> </a:t>
            </a:r>
          </a:p>
        </p:txBody>
      </p:sp>
      <p:sp>
        <p:nvSpPr>
          <p:cNvPr id="21" name="Textplatzhalter 5"/>
          <p:cNvSpPr txBox="1">
            <a:spLocks/>
          </p:cNvSpPr>
          <p:nvPr/>
        </p:nvSpPr>
        <p:spPr>
          <a:xfrm>
            <a:off x="2546775" y="233645"/>
            <a:ext cx="6315042" cy="6390710"/>
          </a:xfrm>
          <a:prstGeom prst="rect">
            <a:avLst/>
          </a:prstGeom>
          <a:ln>
            <a:solidFill>
              <a:schemeClr val="tx1">
                <a:lumMod val="50000"/>
                <a:lumOff val="50000"/>
              </a:schemeClr>
            </a:solidFill>
            <a:prstDash val="sysDash"/>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CH" sz="900" dirty="0"/>
          </a:p>
        </p:txBody>
      </p:sp>
      <p:sp>
        <p:nvSpPr>
          <p:cNvPr id="22" name="Flussdiagramm: Magnetplattenspeicher 21"/>
          <p:cNvSpPr/>
          <p:nvPr/>
        </p:nvSpPr>
        <p:spPr>
          <a:xfrm>
            <a:off x="1167405" y="5544235"/>
            <a:ext cx="558463" cy="506250"/>
          </a:xfrm>
          <a:prstGeom prst="flowChartMagneticDisk">
            <a:avLst/>
          </a:prstGeom>
          <a:solidFill>
            <a:srgbClr val="00528F"/>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Arial" pitchFamily="34" charset="0"/>
              <a:cs typeface="Arial" pitchFamily="34" charset="0"/>
            </a:endParaRPr>
          </a:p>
        </p:txBody>
      </p:sp>
      <p:sp>
        <p:nvSpPr>
          <p:cNvPr id="23" name="Abgerundetes Rechteck 22"/>
          <p:cNvSpPr/>
          <p:nvPr/>
        </p:nvSpPr>
        <p:spPr>
          <a:xfrm>
            <a:off x="648760" y="2438979"/>
            <a:ext cx="1582980" cy="1139644"/>
          </a:xfrm>
          <a:prstGeom prst="roundRect">
            <a:avLst/>
          </a:prstGeom>
          <a:solidFill>
            <a:srgbClr val="E47B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Arial" pitchFamily="34" charset="0"/>
              <a:cs typeface="Arial" pitchFamily="34" charset="0"/>
            </a:endParaRPr>
          </a:p>
        </p:txBody>
      </p:sp>
      <p:sp>
        <p:nvSpPr>
          <p:cNvPr id="24" name="Textfeld 23"/>
          <p:cNvSpPr txBox="1"/>
          <p:nvPr/>
        </p:nvSpPr>
        <p:spPr>
          <a:xfrm>
            <a:off x="747173" y="2438890"/>
            <a:ext cx="1407336" cy="374524"/>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UZH </a:t>
            </a:r>
            <a:r>
              <a:rPr kumimoji="0" lang="de-CH" sz="2000" i="0" u="none" strike="noStrike" kern="1200" cap="none" spc="0" normalizeH="0" baseline="0" noProof="0" dirty="0" err="1" smtClean="0">
                <a:ln>
                  <a:noFill/>
                </a:ln>
                <a:effectLst/>
                <a:uLnTx/>
                <a:uFillTx/>
                <a:latin typeface="Arial" pitchFamily="34" charset="0"/>
                <a:ea typeface="+mj-ea"/>
                <a:cs typeface="Arial" pitchFamily="34" charset="0"/>
              </a:rPr>
              <a:t>Prod</a:t>
            </a: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a:t>
            </a:r>
          </a:p>
        </p:txBody>
      </p:sp>
      <p:sp>
        <p:nvSpPr>
          <p:cNvPr id="25" name="Flussdiagramm: Datenträger mit sequenziellem Zugriff 24"/>
          <p:cNvSpPr/>
          <p:nvPr/>
        </p:nvSpPr>
        <p:spPr>
          <a:xfrm>
            <a:off x="1127590" y="2989222"/>
            <a:ext cx="638095" cy="425166"/>
          </a:xfrm>
          <a:prstGeom prst="flowChartMagneticTape">
            <a:avLst/>
          </a:prstGeom>
          <a:solidFill>
            <a:schemeClr val="bg1"/>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CH" sz="1000" dirty="0">
              <a:solidFill>
                <a:schemeClr val="tx1"/>
              </a:solidFill>
              <a:latin typeface="Arial" pitchFamily="34" charset="0"/>
              <a:cs typeface="Arial" pitchFamily="34" charset="0"/>
            </a:endParaRPr>
          </a:p>
        </p:txBody>
      </p:sp>
      <p:cxnSp>
        <p:nvCxnSpPr>
          <p:cNvPr id="29" name="Gerade Verbindung mit Pfeil 28"/>
          <p:cNvCxnSpPr>
            <a:stCxn id="74" idx="4"/>
          </p:cNvCxnSpPr>
          <p:nvPr/>
        </p:nvCxnSpPr>
        <p:spPr>
          <a:xfrm>
            <a:off x="4516933" y="5566738"/>
            <a:ext cx="2295031" cy="0"/>
          </a:xfrm>
          <a:prstGeom prst="straightConnector1">
            <a:avLst/>
          </a:prstGeom>
          <a:ln>
            <a:solidFill>
              <a:schemeClr val="bg1">
                <a:lumMod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0" name="Gewinkelte Verbindung 29"/>
          <p:cNvCxnSpPr>
            <a:endCxn id="84" idx="1"/>
          </p:cNvCxnSpPr>
          <p:nvPr/>
        </p:nvCxnSpPr>
        <p:spPr>
          <a:xfrm>
            <a:off x="4561233" y="2973605"/>
            <a:ext cx="2140783" cy="4948"/>
          </a:xfrm>
          <a:prstGeom prst="bentConnector3">
            <a:avLst/>
          </a:prstGeom>
          <a:ln>
            <a:solidFill>
              <a:schemeClr val="bg1">
                <a:lumMod val="50000"/>
              </a:schemeClr>
            </a:solidFill>
            <a:tailEnd type="arrow"/>
          </a:ln>
        </p:spPr>
        <p:style>
          <a:lnRef idx="3">
            <a:schemeClr val="accent1"/>
          </a:lnRef>
          <a:fillRef idx="0">
            <a:schemeClr val="accent1"/>
          </a:fillRef>
          <a:effectRef idx="2">
            <a:schemeClr val="accent1"/>
          </a:effectRef>
          <a:fontRef idx="minor">
            <a:schemeClr val="tx1"/>
          </a:fontRef>
        </p:style>
      </p:cxnSp>
      <p:sp>
        <p:nvSpPr>
          <p:cNvPr id="34" name="Flussdiagramm: Prozess 33"/>
          <p:cNvSpPr/>
          <p:nvPr/>
        </p:nvSpPr>
        <p:spPr>
          <a:xfrm>
            <a:off x="6118568" y="1943835"/>
            <a:ext cx="1873812" cy="428922"/>
          </a:xfrm>
          <a:prstGeom prst="flowChartProcess">
            <a:avLst/>
          </a:prstGeom>
          <a:solidFill>
            <a:srgbClr val="BCC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err="1" smtClean="0">
                <a:solidFill>
                  <a:schemeClr val="tx1"/>
                </a:solidFill>
                <a:latin typeface="Arial" pitchFamily="34" charset="0"/>
                <a:cs typeface="Arial" pitchFamily="34" charset="0"/>
              </a:rPr>
              <a:t>Aleph</a:t>
            </a:r>
            <a:r>
              <a:rPr lang="de-CH" b="1" dirty="0" smtClean="0">
                <a:solidFill>
                  <a:schemeClr val="tx1"/>
                </a:solidFill>
                <a:latin typeface="Arial" pitchFamily="34" charset="0"/>
                <a:cs typeface="Arial" pitchFamily="34" charset="0"/>
              </a:rPr>
              <a:t> Upgrade</a:t>
            </a:r>
            <a:endParaRPr lang="de-CH" b="1" dirty="0">
              <a:solidFill>
                <a:schemeClr val="tx1"/>
              </a:solidFill>
              <a:latin typeface="Arial" pitchFamily="34" charset="0"/>
              <a:cs typeface="Arial" pitchFamily="34" charset="0"/>
            </a:endParaRPr>
          </a:p>
        </p:txBody>
      </p:sp>
      <p:sp>
        <p:nvSpPr>
          <p:cNvPr id="35" name="Textfeld 34"/>
          <p:cNvSpPr txBox="1"/>
          <p:nvPr/>
        </p:nvSpPr>
        <p:spPr>
          <a:xfrm>
            <a:off x="2982369" y="3568690"/>
            <a:ext cx="276783" cy="31036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400" b="1" i="0" u="none" strike="noStrike" kern="1200" cap="none" spc="0" normalizeH="0" baseline="0" noProof="0" dirty="0" smtClean="0">
                <a:ln>
                  <a:noFill/>
                </a:ln>
                <a:effectLst/>
                <a:uLnTx/>
                <a:uFillTx/>
                <a:latin typeface="Arial" pitchFamily="34" charset="0"/>
                <a:ea typeface="+mj-ea"/>
                <a:cs typeface="Arial" pitchFamily="34" charset="0"/>
              </a:rPr>
              <a:t>2</a:t>
            </a:r>
          </a:p>
        </p:txBody>
      </p:sp>
      <p:sp>
        <p:nvSpPr>
          <p:cNvPr id="39" name="Textfeld 38"/>
          <p:cNvSpPr txBox="1"/>
          <p:nvPr/>
        </p:nvSpPr>
        <p:spPr>
          <a:xfrm>
            <a:off x="2815186" y="294012"/>
            <a:ext cx="6077294" cy="479693"/>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de-CH" sz="2400" b="1" u="none" strike="noStrike" kern="1200" cap="none" spc="0" normalizeH="0" baseline="0" noProof="0" dirty="0" smtClean="0">
                <a:ln>
                  <a:noFill/>
                </a:ln>
                <a:effectLst/>
                <a:uLnTx/>
                <a:uFillTx/>
                <a:latin typeface="Arial" pitchFamily="34" charset="0"/>
                <a:ea typeface="+mj-ea"/>
                <a:cs typeface="Arial" pitchFamily="34" charset="0"/>
              </a:rPr>
              <a:t>INUIT Server</a:t>
            </a:r>
          </a:p>
        </p:txBody>
      </p:sp>
      <p:sp>
        <p:nvSpPr>
          <p:cNvPr id="40" name="Rechteck 39"/>
          <p:cNvSpPr/>
          <p:nvPr/>
        </p:nvSpPr>
        <p:spPr>
          <a:xfrm>
            <a:off x="1158317" y="1942452"/>
            <a:ext cx="421366" cy="461665"/>
          </a:xfrm>
          <a:prstGeom prst="rect">
            <a:avLst/>
          </a:prstGeom>
        </p:spPr>
        <p:txBody>
          <a:bodyPr wrap="square">
            <a:spAutoFit/>
          </a:bodyPr>
          <a:lstStyle/>
          <a:p>
            <a:pPr algn="ctr">
              <a:spcBef>
                <a:spcPct val="0"/>
              </a:spcBef>
            </a:pPr>
            <a:r>
              <a:rPr lang="de-CH" sz="2400" b="1" dirty="0">
                <a:latin typeface="Arial" pitchFamily="34" charset="0"/>
                <a:cs typeface="Arial" pitchFamily="34" charset="0"/>
              </a:rPr>
              <a:t>1</a:t>
            </a:r>
          </a:p>
        </p:txBody>
      </p:sp>
      <p:sp>
        <p:nvSpPr>
          <p:cNvPr id="42" name="Rechteck 41"/>
          <p:cNvSpPr/>
          <p:nvPr/>
        </p:nvSpPr>
        <p:spPr>
          <a:xfrm>
            <a:off x="8440451" y="4505807"/>
            <a:ext cx="421366" cy="461665"/>
          </a:xfrm>
          <a:prstGeom prst="rect">
            <a:avLst/>
          </a:prstGeom>
        </p:spPr>
        <p:txBody>
          <a:bodyPr wrap="square">
            <a:spAutoFit/>
          </a:bodyPr>
          <a:lstStyle/>
          <a:p>
            <a:pPr algn="r">
              <a:spcBef>
                <a:spcPct val="0"/>
              </a:spcBef>
            </a:pPr>
            <a:r>
              <a:rPr lang="de-CH" sz="2400" b="1" dirty="0" smtClean="0">
                <a:latin typeface="Arial" pitchFamily="34" charset="0"/>
                <a:cs typeface="Arial" pitchFamily="34" charset="0"/>
              </a:rPr>
              <a:t>3</a:t>
            </a:r>
            <a:endParaRPr lang="de-CH" sz="2400" b="1" dirty="0">
              <a:latin typeface="Arial" pitchFamily="34" charset="0"/>
              <a:cs typeface="Arial" pitchFamily="34" charset="0"/>
            </a:endParaRPr>
          </a:p>
        </p:txBody>
      </p:sp>
      <p:cxnSp>
        <p:nvCxnSpPr>
          <p:cNvPr id="60" name="Gerade Verbindung mit Pfeil 59"/>
          <p:cNvCxnSpPr>
            <a:stCxn id="9" idx="3"/>
            <a:endCxn id="74" idx="2"/>
          </p:cNvCxnSpPr>
          <p:nvPr/>
        </p:nvCxnSpPr>
        <p:spPr>
          <a:xfrm>
            <a:off x="2231740" y="5559478"/>
            <a:ext cx="1647314" cy="72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Gerade Verbindung mit Pfeil 60"/>
          <p:cNvCxnSpPr>
            <a:endCxn id="12" idx="1"/>
          </p:cNvCxnSpPr>
          <p:nvPr/>
        </p:nvCxnSpPr>
        <p:spPr>
          <a:xfrm flipV="1">
            <a:off x="2231740" y="3033270"/>
            <a:ext cx="1622578" cy="91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0" name="Abgerundetes Rechteck 69"/>
          <p:cNvSpPr/>
          <p:nvPr/>
        </p:nvSpPr>
        <p:spPr>
          <a:xfrm>
            <a:off x="5778000" y="1088740"/>
            <a:ext cx="2608311" cy="5270260"/>
          </a:xfrm>
          <a:prstGeom prst="roundRect">
            <a:avLst/>
          </a:prstGeom>
          <a:noFill/>
          <a:ln>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itchFamily="34" charset="0"/>
              <a:cs typeface="Arial" pitchFamily="34" charset="0"/>
            </a:endParaRPr>
          </a:p>
        </p:txBody>
      </p:sp>
      <p:sp>
        <p:nvSpPr>
          <p:cNvPr id="74" name="Flussdiagramm: Magnetplattenspeicher 73"/>
          <p:cNvSpPr/>
          <p:nvPr/>
        </p:nvSpPr>
        <p:spPr>
          <a:xfrm>
            <a:off x="3879054" y="5229200"/>
            <a:ext cx="637879" cy="675075"/>
          </a:xfrm>
          <a:prstGeom prst="flowChartMagneticDisk">
            <a:avLst/>
          </a:prstGeom>
          <a:solidFill>
            <a:srgbClr val="00528F"/>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Arial" pitchFamily="34" charset="0"/>
              <a:cs typeface="Arial" pitchFamily="34" charset="0"/>
            </a:endParaRPr>
          </a:p>
        </p:txBody>
      </p:sp>
      <p:cxnSp>
        <p:nvCxnSpPr>
          <p:cNvPr id="79" name="Gerade Verbindung mit Pfeil 78"/>
          <p:cNvCxnSpPr/>
          <p:nvPr/>
        </p:nvCxnSpPr>
        <p:spPr>
          <a:xfrm>
            <a:off x="4186883" y="3465863"/>
            <a:ext cx="0" cy="516014"/>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a:off x="7130904" y="3477308"/>
            <a:ext cx="0" cy="516014"/>
          </a:xfrm>
          <a:prstGeom prst="straightConnector1">
            <a:avLst/>
          </a:prstGeom>
          <a:ln w="3810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 name="Flussdiagramm: Mehrere Dokumente 83"/>
          <p:cNvSpPr/>
          <p:nvPr/>
        </p:nvSpPr>
        <p:spPr>
          <a:xfrm>
            <a:off x="6702016" y="2697716"/>
            <a:ext cx="706915" cy="561673"/>
          </a:xfrm>
          <a:prstGeom prst="flowChartMultidocument">
            <a:avLst/>
          </a:prstGeom>
          <a:solidFill>
            <a:srgbClr val="00528F"/>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itchFamily="34" charset="0"/>
              <a:cs typeface="Arial" pitchFamily="34" charset="0"/>
            </a:endParaRPr>
          </a:p>
        </p:txBody>
      </p:sp>
      <p:sp>
        <p:nvSpPr>
          <p:cNvPr id="87" name="Textfeld 86"/>
          <p:cNvSpPr txBox="1"/>
          <p:nvPr/>
        </p:nvSpPr>
        <p:spPr>
          <a:xfrm>
            <a:off x="3120761" y="3988154"/>
            <a:ext cx="2187220" cy="573451"/>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Oracle </a:t>
            </a:r>
            <a:r>
              <a:rPr kumimoji="0" lang="de-CH" sz="2000" i="0" u="none" strike="noStrike" kern="1200" cap="none" spc="0" normalizeH="0" noProof="0" dirty="0" smtClean="0">
                <a:ln>
                  <a:noFill/>
                </a:ln>
                <a:effectLst/>
                <a:uLnTx/>
                <a:uFillTx/>
                <a:latin typeface="Arial" pitchFamily="34" charset="0"/>
                <a:ea typeface="+mj-ea"/>
                <a:cs typeface="Arial" pitchFamily="34" charset="0"/>
              </a:rPr>
              <a:t>DB</a:t>
            </a:r>
            <a:endParaRPr kumimoji="0" lang="de-CH" sz="200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88" name="Textfeld 87"/>
          <p:cNvSpPr txBox="1"/>
          <p:nvPr/>
        </p:nvSpPr>
        <p:spPr>
          <a:xfrm>
            <a:off x="6007634" y="3988154"/>
            <a:ext cx="2187220" cy="573451"/>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000" i="0" u="none" strike="noStrike" kern="1200" cap="none" spc="0" normalizeH="0" baseline="0" noProof="0" dirty="0" smtClean="0">
                <a:ln>
                  <a:noFill/>
                </a:ln>
                <a:effectLst/>
                <a:uLnTx/>
                <a:uFillTx/>
                <a:latin typeface="Arial" pitchFamily="34" charset="0"/>
                <a:ea typeface="+mj-ea"/>
                <a:cs typeface="Arial" pitchFamily="34" charset="0"/>
              </a:rPr>
              <a:t>Oracle </a:t>
            </a:r>
            <a:r>
              <a:rPr kumimoji="0" lang="de-CH" sz="2000" i="0" u="none" strike="noStrike" kern="1200" cap="none" spc="0" normalizeH="0" noProof="0" dirty="0" smtClean="0">
                <a:ln>
                  <a:noFill/>
                </a:ln>
                <a:effectLst/>
                <a:uLnTx/>
                <a:uFillTx/>
                <a:latin typeface="Arial" pitchFamily="34" charset="0"/>
                <a:ea typeface="+mj-ea"/>
                <a:cs typeface="Arial" pitchFamily="34" charset="0"/>
              </a:rPr>
              <a:t>DB</a:t>
            </a:r>
            <a:endParaRPr kumimoji="0" lang="de-CH" sz="2000"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89" name="Flussdiagramm: Prozess 88"/>
          <p:cNvSpPr/>
          <p:nvPr/>
        </p:nvSpPr>
        <p:spPr>
          <a:xfrm>
            <a:off x="6156363" y="4599130"/>
            <a:ext cx="1873812" cy="428922"/>
          </a:xfrm>
          <a:prstGeom prst="flowChartProcess">
            <a:avLst/>
          </a:prstGeom>
          <a:solidFill>
            <a:srgbClr val="BCC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CH" b="1" dirty="0" smtClean="0">
                <a:solidFill>
                  <a:schemeClr val="tx1"/>
                </a:solidFill>
                <a:latin typeface="Arial" pitchFamily="34" charset="0"/>
                <a:cs typeface="Arial" pitchFamily="34" charset="0"/>
              </a:rPr>
              <a:t>Oracle Upgrade</a:t>
            </a:r>
            <a:endParaRPr lang="de-CH" b="1" dirty="0">
              <a:solidFill>
                <a:schemeClr val="tx1"/>
              </a:solidFill>
              <a:latin typeface="Arial" pitchFamily="34" charset="0"/>
              <a:cs typeface="Arial" pitchFamily="34" charset="0"/>
            </a:endParaRPr>
          </a:p>
        </p:txBody>
      </p:sp>
      <p:sp>
        <p:nvSpPr>
          <p:cNvPr id="90" name="Flussdiagramm: Magnetplattenspeicher 89"/>
          <p:cNvSpPr/>
          <p:nvPr/>
        </p:nvSpPr>
        <p:spPr>
          <a:xfrm>
            <a:off x="6811964" y="5229201"/>
            <a:ext cx="637879" cy="675075"/>
          </a:xfrm>
          <a:prstGeom prst="flowChartMagneticDisk">
            <a:avLst/>
          </a:prstGeom>
          <a:solidFill>
            <a:srgbClr val="00528F"/>
          </a:solidFill>
          <a:ln>
            <a:solidFill>
              <a:schemeClr val="bg1">
                <a:lumMod val="5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latin typeface="Arial" pitchFamily="34" charset="0"/>
              <a:cs typeface="Arial" pitchFamily="34" charset="0"/>
            </a:endParaRPr>
          </a:p>
        </p:txBody>
      </p:sp>
      <p:sp>
        <p:nvSpPr>
          <p:cNvPr id="94" name="Abgerundetes Rechteck 93"/>
          <p:cNvSpPr/>
          <p:nvPr/>
        </p:nvSpPr>
        <p:spPr>
          <a:xfrm>
            <a:off x="2910215" y="1100185"/>
            <a:ext cx="2608311" cy="5270260"/>
          </a:xfrm>
          <a:prstGeom prst="roundRect">
            <a:avLst/>
          </a:prstGeom>
          <a:noFill/>
          <a:ln>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latin typeface="Arial" pitchFamily="34" charset="0"/>
              <a:cs typeface="Arial" pitchFamily="34" charset="0"/>
            </a:endParaRPr>
          </a:p>
        </p:txBody>
      </p:sp>
      <p:sp>
        <p:nvSpPr>
          <p:cNvPr id="95" name="Flussdiagramm: Prozess 94"/>
          <p:cNvSpPr/>
          <p:nvPr/>
        </p:nvSpPr>
        <p:spPr>
          <a:xfrm>
            <a:off x="3270870" y="1934381"/>
            <a:ext cx="1873812" cy="428922"/>
          </a:xfrm>
          <a:prstGeom prst="flowChartProcess">
            <a:avLst/>
          </a:prstGeom>
          <a:solidFill>
            <a:srgbClr val="BCCE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de-CH" b="1" dirty="0" smtClean="0">
                <a:solidFill>
                  <a:schemeClr val="tx1"/>
                </a:solidFill>
                <a:latin typeface="Arial" pitchFamily="34" charset="0"/>
                <a:cs typeface="Arial" pitchFamily="34" charset="0"/>
              </a:rPr>
              <a:t>Aleph Migration</a:t>
            </a:r>
            <a:endParaRPr lang="de-CH"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908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left)">
                                      <p:cBhvr>
                                        <p:cTn id="10" dur="500"/>
                                        <p:tgtEl>
                                          <p:spTgt spid="81"/>
                                        </p:tgtEl>
                                      </p:cBhvr>
                                    </p:animEffect>
                                  </p:childTnLst>
                                </p:cTn>
                              </p:par>
                              <p:par>
                                <p:cTn id="11" presetID="22" presetClass="entr" presetSubtype="8"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par>
                                <p:cTn id="32" presetID="22" presetClass="entr" presetSubtype="8"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left)">
                                      <p:cBhvr>
                                        <p:cTn id="34" dur="500"/>
                                        <p:tgtEl>
                                          <p:spTgt spid="7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left)">
                                      <p:cBhvr>
                                        <p:cTn id="37" dur="500"/>
                                        <p:tgtEl>
                                          <p:spTgt spid="8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wipe(left)">
                                      <p:cBhvr>
                                        <p:cTn id="40" dur="500"/>
                                        <p:tgtEl>
                                          <p:spTgt spid="9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5"/>
                                        </p:tgtEl>
                                        <p:attrNameLst>
                                          <p:attrName>style.visibility</p:attrName>
                                        </p:attrNameLst>
                                      </p:cBhvr>
                                      <p:to>
                                        <p:strVal val="visible"/>
                                      </p:to>
                                    </p:set>
                                    <p:animEffect transition="in" filter="wipe(left)">
                                      <p:cBhvr>
                                        <p:cTn id="43" dur="500"/>
                                        <p:tgtEl>
                                          <p:spTgt spid="9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wipe(left)">
                                      <p:cBhvr>
                                        <p:cTn id="48" dur="500"/>
                                        <p:tgtEl>
                                          <p:spTgt spid="8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left)">
                                      <p:cBhvr>
                                        <p:cTn id="51" dur="500"/>
                                        <p:tgtEl>
                                          <p:spTgt spid="70"/>
                                        </p:tgtEl>
                                      </p:cBhvr>
                                    </p:animEffect>
                                  </p:childTnLst>
                                </p:cTn>
                              </p:par>
                              <p:par>
                                <p:cTn id="52" presetID="22" presetClass="entr" presetSubtype="8"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500"/>
                                        <p:tgtEl>
                                          <p:spTgt spid="4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500"/>
                                        <p:tgtEl>
                                          <p:spTgt spid="8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left)">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left)">
                                      <p:cBhvr>
                                        <p:cTn id="74" dur="500"/>
                                        <p:tgtEl>
                                          <p:spTgt spid="1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par>
                                <p:cTn id="87" presetID="22" presetClass="entr" presetSubtype="8" fill="hold"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wipe(left)">
                                      <p:cBhvr>
                                        <p:cTn id="89" dur="500"/>
                                        <p:tgtEl>
                                          <p:spTgt spid="8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84"/>
                                        </p:tgtEl>
                                        <p:attrNameLst>
                                          <p:attrName>style.visibility</p:attrName>
                                        </p:attrNameLst>
                                      </p:cBhvr>
                                      <p:to>
                                        <p:strVal val="visible"/>
                                      </p:to>
                                    </p:set>
                                    <p:animEffect transition="in" filter="wipe(left)">
                                      <p:cBhvr>
                                        <p:cTn id="9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1" grpId="0" animBg="1"/>
      <p:bldP spid="82" grpId="0" animBg="1"/>
      <p:bldP spid="83" grpId="0" animBg="1"/>
      <p:bldP spid="10" grpId="0"/>
      <p:bldP spid="12" grpId="0" animBg="1"/>
      <p:bldP spid="14" grpId="0"/>
      <p:bldP spid="15" grpId="0"/>
      <p:bldP spid="18" grpId="0"/>
      <p:bldP spid="20" grpId="0"/>
      <p:bldP spid="34" grpId="0" animBg="1"/>
      <p:bldP spid="35" grpId="0"/>
      <p:bldP spid="42" grpId="0"/>
      <p:bldP spid="70" grpId="0" animBg="1"/>
      <p:bldP spid="74" grpId="0" animBg="1"/>
      <p:bldP spid="84" grpId="0" animBg="1"/>
      <p:bldP spid="87" grpId="0"/>
      <p:bldP spid="88" grpId="0"/>
      <p:bldP spid="89" grpId="0" animBg="1"/>
      <p:bldP spid="90" grpId="0" animBg="1"/>
      <p:bldP spid="94" grpId="0" animBg="1"/>
      <p:bldP spid="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552"/>
            <a:ext cx="6740037" cy="6867551"/>
          </a:xfrm>
          <a:prstGeom prst="rect">
            <a:avLst/>
          </a:prstGeom>
        </p:spPr>
      </p:pic>
      <p:sp>
        <p:nvSpPr>
          <p:cNvPr id="2" name="Titel 1"/>
          <p:cNvSpPr>
            <a:spLocks noGrp="1"/>
          </p:cNvSpPr>
          <p:nvPr>
            <p:ph type="title"/>
          </p:nvPr>
        </p:nvSpPr>
        <p:spPr>
          <a:xfrm>
            <a:off x="6740036" y="548679"/>
            <a:ext cx="2152444" cy="5760641"/>
          </a:xfrm>
        </p:spPr>
        <p:txBody>
          <a:bodyPr lIns="0" rIns="0">
            <a:noAutofit/>
          </a:bodyPr>
          <a:lstStyle/>
          <a:p>
            <a:pPr algn="ctr"/>
            <a:r>
              <a:rPr lang="de-CH" sz="4500" b="1" dirty="0" smtClean="0"/>
              <a:t>19’000 </a:t>
            </a:r>
            <a:r>
              <a:rPr lang="de-CH" sz="4500" b="1" dirty="0" err="1" smtClean="0"/>
              <a:t>hours</a:t>
            </a:r>
            <a:r>
              <a:rPr lang="de-CH" sz="4500" b="1" dirty="0" smtClean="0"/>
              <a:t/>
            </a:r>
            <a:br>
              <a:rPr lang="de-CH" sz="4500" b="1" dirty="0" smtClean="0"/>
            </a:br>
            <a:r>
              <a:rPr lang="de-CH" sz="4500" b="1" dirty="0" smtClean="0"/>
              <a:t>…</a:t>
            </a:r>
            <a:endParaRPr lang="de-CH" sz="45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56" y="8620"/>
            <a:ext cx="9658786" cy="6849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670" y="1950900"/>
            <a:ext cx="5093877"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6925" y="3113965"/>
            <a:ext cx="5082353" cy="36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237185" y="0"/>
            <a:ext cx="2906815" cy="5184195"/>
          </a:xfrm>
          <a:prstGeom prst="rect">
            <a:avLst/>
          </a:prstGeom>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8" name="Textfeld 7"/>
          <p:cNvSpPr txBox="1"/>
          <p:nvPr/>
        </p:nvSpPr>
        <p:spPr>
          <a:xfrm>
            <a:off x="4932041" y="0"/>
            <a:ext cx="4211960" cy="6264315"/>
          </a:xfrm>
          <a:prstGeom prst="rect">
            <a:avLst/>
          </a:prstGeom>
          <a:solidFill>
            <a:srgbClr val="00528F"/>
          </a:solidFill>
        </p:spPr>
        <p:txBody>
          <a:bodyPr vert="horz" wrap="square" lIns="72000" tIns="45720" rIns="36000" bIns="45720" rtlCol="0" anchor="t">
            <a:no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de-CH" sz="1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indent="0" defTabSz="914400" rtl="0" eaLnBrk="1" fontAlgn="auto" latinLnBrk="0" hangingPunct="1">
              <a:lnSpc>
                <a:spcPct val="100000"/>
              </a:lnSpc>
              <a:spcBef>
                <a:spcPct val="0"/>
              </a:spcBef>
              <a:spcAft>
                <a:spcPts val="0"/>
              </a:spcAft>
              <a:buClrTx/>
              <a:buSzTx/>
              <a:buFontTx/>
              <a:buNone/>
              <a:tabLst/>
            </a:pPr>
            <a:r>
              <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The </a:t>
            </a:r>
            <a:r>
              <a:rPr kumimoji="0" lang="de-CH" sz="3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migration</a:t>
            </a:r>
            <a:r>
              <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3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manual</a:t>
            </a:r>
            <a:r>
              <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32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includes</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0" marR="0" indent="0" defTabSz="914400" rtl="0" eaLnBrk="1" fontAlgn="auto" latinLnBrk="0" hangingPunct="1">
              <a:lnSpc>
                <a:spcPct val="100000"/>
              </a:lnSpc>
              <a:spcBef>
                <a:spcPct val="0"/>
              </a:spcBef>
              <a:spcAft>
                <a:spcPts val="0"/>
              </a:spcAft>
              <a:buClrTx/>
              <a:buSzTx/>
              <a:buFontTx/>
              <a:buNone/>
              <a:tabLst/>
            </a:pPr>
            <a:endParaRPr kumimoji="0" lang="de-CH" sz="1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all </a:t>
            </a: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necessary</a:t>
            </a:r>
            <a:r>
              <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contacts</a:t>
            </a: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preparatory</a:t>
            </a:r>
            <a:r>
              <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operations</a:t>
            </a: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lang="de-CH" sz="2800" dirty="0" err="1" smtClean="0">
                <a:solidFill>
                  <a:schemeClr val="bg1"/>
                </a:solidFill>
                <a:latin typeface="Arial" pitchFamily="34" charset="0"/>
                <a:ea typeface="+mj-ea"/>
                <a:cs typeface="Arial" pitchFamily="34" charset="0"/>
              </a:rPr>
              <a:t>meetings</a:t>
            </a:r>
            <a:endParaRPr lang="de-CH" sz="2800" dirty="0" smtClean="0">
              <a:solidFill>
                <a:schemeClr val="bg1"/>
              </a:solidFill>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lang="de-CH" sz="2800" dirty="0" smtClean="0">
                <a:solidFill>
                  <a:schemeClr val="bg1"/>
                </a:solidFill>
                <a:latin typeface="Arial" pitchFamily="34" charset="0"/>
                <a:ea typeface="+mj-ea"/>
                <a:cs typeface="Arial" pitchFamily="34" charset="0"/>
              </a:rPr>
              <a:t>time </a:t>
            </a:r>
            <a:r>
              <a:rPr lang="de-CH" sz="2800" dirty="0" err="1" smtClean="0">
                <a:solidFill>
                  <a:schemeClr val="bg1"/>
                </a:solidFill>
                <a:latin typeface="Arial" pitchFamily="34" charset="0"/>
                <a:ea typeface="+mj-ea"/>
                <a:cs typeface="Arial" pitchFamily="34" charset="0"/>
              </a:rPr>
              <a:t>slots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for</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testing</a:t>
            </a:r>
            <a:endParaRPr lang="de-CH" sz="2800" dirty="0" smtClean="0">
              <a:solidFill>
                <a:schemeClr val="bg1"/>
              </a:solidFill>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lang="de-CH" sz="2800" dirty="0" smtClean="0">
                <a:solidFill>
                  <a:schemeClr val="bg1"/>
                </a:solidFill>
                <a:latin typeface="Arial" pitchFamily="34" charset="0"/>
                <a:ea typeface="+mj-ea"/>
                <a:cs typeface="Arial" pitchFamily="34" charset="0"/>
              </a:rPr>
              <a:t>fall-back </a:t>
            </a:r>
            <a:r>
              <a:rPr lang="de-CH" sz="2800" dirty="0" err="1" smtClean="0">
                <a:solidFill>
                  <a:schemeClr val="bg1"/>
                </a:solidFill>
                <a:latin typeface="Arial" pitchFamily="34" charset="0"/>
                <a:ea typeface="+mj-ea"/>
                <a:cs typeface="Arial" pitchFamily="34" charset="0"/>
              </a:rPr>
              <a:t>scenarios</a:t>
            </a:r>
            <a:endParaRPr lang="de-CH" sz="2800" dirty="0" smtClean="0">
              <a:solidFill>
                <a:schemeClr val="bg1"/>
              </a:solidFill>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lang="de-CH" sz="2800" dirty="0" err="1" smtClean="0">
                <a:solidFill>
                  <a:schemeClr val="bg1"/>
                </a:solidFill>
                <a:latin typeface="Arial" pitchFamily="34" charset="0"/>
                <a:ea typeface="+mj-ea"/>
                <a:cs typeface="Arial" pitchFamily="34" charset="0"/>
              </a:rPr>
              <a:t>communication</a:t>
            </a:r>
            <a:endParaRPr lang="de-CH" sz="2800" dirty="0" smtClean="0">
              <a:solidFill>
                <a:schemeClr val="bg1"/>
              </a:solidFill>
              <a:latin typeface="Arial" pitchFamily="34" charset="0"/>
              <a:ea typeface="+mj-ea"/>
              <a:cs typeface="Arial" pitchFamily="34" charset="0"/>
            </a:endParaRPr>
          </a:p>
          <a:p>
            <a:pPr>
              <a:spcBef>
                <a:spcPct val="0"/>
              </a:spcBef>
            </a:pPr>
            <a:r>
              <a:rPr lang="de-CH" sz="2800" dirty="0">
                <a:solidFill>
                  <a:schemeClr val="bg1"/>
                </a:solidFill>
                <a:latin typeface="Arial" pitchFamily="34" charset="0"/>
                <a:ea typeface="+mj-ea"/>
                <a:cs typeface="Arial" pitchFamily="34" charset="0"/>
              </a:rPr>
              <a:t> </a:t>
            </a:r>
            <a:r>
              <a:rPr lang="de-CH" sz="2800" dirty="0" smtClean="0">
                <a:solidFill>
                  <a:schemeClr val="bg1"/>
                </a:solidFill>
                <a:latin typeface="Arial" pitchFamily="34" charset="0"/>
                <a:ea typeface="+mj-ea"/>
                <a:cs typeface="Arial" pitchFamily="34" charset="0"/>
              </a:rPr>
              <a:t>    …</a:t>
            </a:r>
          </a:p>
          <a:p>
            <a:pPr marL="444500" marR="0" defTabSz="914400" rtl="0" eaLnBrk="1" fontAlgn="auto" latinLnBrk="0" hangingPunct="1">
              <a:lnSpc>
                <a:spcPct val="100000"/>
              </a:lnSpc>
              <a:spcBef>
                <a:spcPct val="0"/>
              </a:spcBef>
              <a:spcAft>
                <a:spcPts val="0"/>
              </a:spcAft>
              <a:buClrTx/>
              <a:buSzTx/>
              <a:tabLst/>
            </a:pPr>
            <a:r>
              <a:rPr lang="de-CH" sz="2800" dirty="0" err="1" smtClean="0">
                <a:solidFill>
                  <a:schemeClr val="bg1"/>
                </a:solidFill>
                <a:latin typeface="Arial" pitchFamily="34" charset="0"/>
                <a:ea typeface="+mj-ea"/>
                <a:cs typeface="Arial" pitchFamily="34" charset="0"/>
              </a:rPr>
              <a:t>and</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every</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single</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step</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of</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the</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migration</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process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with</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start</a:t>
            </a:r>
            <a:r>
              <a:rPr lang="de-CH" sz="2800" dirty="0" smtClean="0">
                <a:solidFill>
                  <a:schemeClr val="bg1"/>
                </a:solidFill>
                <a:latin typeface="Arial" pitchFamily="34" charset="0"/>
                <a:ea typeface="+mj-ea"/>
                <a:cs typeface="Arial" pitchFamily="34" charset="0"/>
              </a:rPr>
              <a:t> time </a:t>
            </a:r>
            <a:r>
              <a:rPr lang="de-CH" sz="2800" dirty="0" err="1" smtClean="0">
                <a:solidFill>
                  <a:schemeClr val="bg1"/>
                </a:solidFill>
                <a:latin typeface="Arial" pitchFamily="34" charset="0"/>
                <a:ea typeface="+mj-ea"/>
                <a:cs typeface="Arial" pitchFamily="34" charset="0"/>
              </a:rPr>
              <a:t>and</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duration</a:t>
            </a: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89064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250" fill="hold"/>
                                        <p:tgtEl>
                                          <p:spTgt spid="1026"/>
                                        </p:tgtEl>
                                      </p:cBhvr>
                                      <p:by x="50000" y="50000"/>
                                    </p:animScale>
                                  </p:childTnLst>
                                </p:cTn>
                              </p:par>
                              <p:par>
                                <p:cTn id="7" presetID="42" presetClass="path" presetSubtype="0" accel="50000" decel="50000" fill="hold" nodeType="withEffect">
                                  <p:stCondLst>
                                    <p:cond delay="0"/>
                                  </p:stCondLst>
                                  <p:childTnLst>
                                    <p:animMotion origin="layout" path="M 3.61111E-6 -2.96296E-6 L -0.22483 -0.24328 " pathEditMode="relative" rAng="0" ptsTypes="AA">
                                      <p:cBhvr>
                                        <p:cTn id="8" dur="1250" fill="hold"/>
                                        <p:tgtEl>
                                          <p:spTgt spid="1026"/>
                                        </p:tgtEl>
                                        <p:attrNameLst>
                                          <p:attrName>ppt_x</p:attrName>
                                          <p:attrName>ppt_y</p:attrName>
                                        </p:attrNameLst>
                                      </p:cBhvr>
                                      <p:rCtr x="-11250" y="-12176"/>
                                    </p:animMotion>
                                  </p:childTnLst>
                                </p:cTn>
                              </p:par>
                            </p:childTnLst>
                          </p:cTn>
                        </p:par>
                        <p:par>
                          <p:cTn id="9" fill="hold">
                            <p:stCondLst>
                              <p:cond delay="1250"/>
                            </p:stCondLst>
                            <p:childTnLst>
                              <p:par>
                                <p:cTn id="10" presetID="1" presetClass="entr" presetSubtype="0" fill="hold" nodeType="afterEffect">
                                  <p:stCondLst>
                                    <p:cond delay="1000"/>
                                  </p:stCondLst>
                                  <p:childTnLst>
                                    <p:set>
                                      <p:cBhvr>
                                        <p:cTn id="11" dur="1" fill="hold">
                                          <p:stCondLst>
                                            <p:cond delay="0"/>
                                          </p:stCondLst>
                                        </p:cTn>
                                        <p:tgtEl>
                                          <p:spTgt spid="1028"/>
                                        </p:tgtEl>
                                        <p:attrNameLst>
                                          <p:attrName>style.visibility</p:attrName>
                                        </p:attrNameLst>
                                      </p:cBhvr>
                                      <p:to>
                                        <p:strVal val="visible"/>
                                      </p:to>
                                    </p:set>
                                  </p:childTnLst>
                                </p:cTn>
                              </p:par>
                            </p:childTnLst>
                          </p:cTn>
                        </p:par>
                        <p:par>
                          <p:cTn id="12" fill="hold">
                            <p:stCondLst>
                              <p:cond delay="2250"/>
                            </p:stCondLst>
                            <p:childTnLst>
                              <p:par>
                                <p:cTn id="13" presetID="1" presetClass="entr" presetSubtype="0" fill="hold" nodeType="afterEffect">
                                  <p:stCondLst>
                                    <p:cond delay="100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0733" y="50645"/>
            <a:ext cx="6022534" cy="6756710"/>
          </a:xfrm>
        </p:spPr>
      </p:pic>
    </p:spTree>
    <p:extLst>
      <p:ext uri="{BB962C8B-B14F-4D97-AF65-F5344CB8AC3E}">
        <p14:creationId xmlns:p14="http://schemas.microsoft.com/office/powerpoint/2010/main" val="4204972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1"/>
          </p:nvPr>
        </p:nvSpPr>
        <p:spPr>
          <a:xfrm>
            <a:off x="451855" y="1268413"/>
            <a:ext cx="8229600" cy="4525963"/>
          </a:xfrm>
        </p:spPr>
        <p:txBody>
          <a:bodyPr>
            <a:noAutofit/>
          </a:bodyPr>
          <a:lstStyle/>
          <a:p>
            <a:r>
              <a:rPr lang="de-CH" dirty="0" err="1"/>
              <a:t>o</a:t>
            </a:r>
            <a:r>
              <a:rPr lang="de-CH" dirty="0" err="1" smtClean="0"/>
              <a:t>nly</a:t>
            </a:r>
            <a:r>
              <a:rPr lang="de-CH" dirty="0" smtClean="0"/>
              <a:t> 6 </a:t>
            </a:r>
            <a:r>
              <a:rPr lang="de-CH" dirty="0" err="1" smtClean="0"/>
              <a:t>days</a:t>
            </a:r>
            <a:r>
              <a:rPr lang="de-CH" dirty="0" smtClean="0"/>
              <a:t>!</a:t>
            </a:r>
          </a:p>
          <a:p>
            <a:r>
              <a:rPr lang="de-CH" dirty="0" err="1" smtClean="0"/>
              <a:t>performance</a:t>
            </a:r>
            <a:endParaRPr lang="de-CH" dirty="0" smtClean="0"/>
          </a:p>
          <a:p>
            <a:r>
              <a:rPr lang="de-CH" dirty="0" smtClean="0"/>
              <a:t>Manage </a:t>
            </a:r>
            <a:r>
              <a:rPr lang="de-CH" dirty="0" err="1" smtClean="0"/>
              <a:t>migration</a:t>
            </a:r>
            <a:r>
              <a:rPr lang="de-CH" dirty="0" smtClean="0"/>
              <a:t> </a:t>
            </a:r>
            <a:r>
              <a:rPr lang="de-CH" dirty="0" err="1" smtClean="0"/>
              <a:t>and</a:t>
            </a:r>
            <a:r>
              <a:rPr lang="de-CH" dirty="0" smtClean="0"/>
              <a:t> Version update </a:t>
            </a:r>
            <a:r>
              <a:rPr lang="de-CH" dirty="0" err="1" smtClean="0"/>
              <a:t>at</a:t>
            </a:r>
            <a:r>
              <a:rPr lang="de-CH" dirty="0" smtClean="0"/>
              <a:t> </a:t>
            </a:r>
            <a:r>
              <a:rPr lang="de-CH" dirty="0" err="1" smtClean="0"/>
              <a:t>almost</a:t>
            </a:r>
            <a:r>
              <a:rPr lang="de-CH" dirty="0" smtClean="0"/>
              <a:t> same time</a:t>
            </a:r>
          </a:p>
          <a:p>
            <a:r>
              <a:rPr lang="de-CH" dirty="0" smtClean="0"/>
              <a:t>Change </a:t>
            </a:r>
            <a:r>
              <a:rPr lang="de-CH" dirty="0" err="1" smtClean="0"/>
              <a:t>to</a:t>
            </a:r>
            <a:r>
              <a:rPr lang="de-CH" dirty="0" smtClean="0"/>
              <a:t> a </a:t>
            </a:r>
            <a:r>
              <a:rPr lang="de-CH" dirty="0" err="1" smtClean="0"/>
              <a:t>new</a:t>
            </a:r>
            <a:r>
              <a:rPr lang="de-CH" dirty="0" smtClean="0"/>
              <a:t> </a:t>
            </a:r>
            <a:r>
              <a:rPr lang="de-CH" dirty="0" err="1" smtClean="0"/>
              <a:t>server</a:t>
            </a:r>
            <a:r>
              <a:rPr lang="de-CH" dirty="0" smtClean="0"/>
              <a:t> </a:t>
            </a:r>
            <a:r>
              <a:rPr lang="de-CH" dirty="0" err="1" smtClean="0"/>
              <a:t>architecture</a:t>
            </a:r>
            <a:r>
              <a:rPr lang="de-CH" dirty="0" smtClean="0"/>
              <a:t> (</a:t>
            </a:r>
            <a:r>
              <a:rPr lang="de-CH" dirty="0" err="1" smtClean="0"/>
              <a:t>production</a:t>
            </a:r>
            <a:r>
              <a:rPr lang="de-CH" dirty="0" smtClean="0"/>
              <a:t> </a:t>
            </a:r>
            <a:r>
              <a:rPr lang="de-CH" dirty="0" err="1" smtClean="0"/>
              <a:t>new</a:t>
            </a:r>
            <a:r>
              <a:rPr lang="de-CH" dirty="0" smtClean="0"/>
              <a:t> on 2 </a:t>
            </a:r>
            <a:r>
              <a:rPr lang="de-CH" dirty="0" err="1" smtClean="0"/>
              <a:t>app</a:t>
            </a:r>
            <a:r>
              <a:rPr lang="de-CH" smtClean="0"/>
              <a:t>-servers)</a:t>
            </a:r>
            <a:endParaRPr lang="de-CH" dirty="0"/>
          </a:p>
          <a:p>
            <a:endParaRPr lang="de-CH" sz="2800" dirty="0" smtClean="0"/>
          </a:p>
          <a:p>
            <a:pPr marL="357188" lvl="2" indent="-263525"/>
            <a:endParaRPr lang="de-CH" dirty="0"/>
          </a:p>
        </p:txBody>
      </p:sp>
      <p:sp>
        <p:nvSpPr>
          <p:cNvPr id="6" name="Textfeld 5"/>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smtClean="0">
                <a:latin typeface="Arial" pitchFamily="34" charset="0"/>
                <a:cs typeface="Arial" pitchFamily="34" charset="0"/>
              </a:rPr>
              <a:t>C</a:t>
            </a:r>
            <a:r>
              <a:rPr lang="de-CH" sz="3200" b="1" noProof="0" dirty="0" smtClean="0">
                <a:latin typeface="Arial" pitchFamily="34" charset="0"/>
                <a:cs typeface="Arial" pitchFamily="34" charset="0"/>
              </a:rPr>
              <a:t>hallenges </a:t>
            </a:r>
            <a:r>
              <a:rPr lang="de-CH" sz="3200" b="1" noProof="0" dirty="0" err="1" smtClean="0">
                <a:latin typeface="Arial" pitchFamily="34" charset="0"/>
                <a:cs typeface="Arial" pitchFamily="34" charset="0"/>
              </a:rPr>
              <a:t>and</a:t>
            </a:r>
            <a:r>
              <a:rPr lang="de-CH" sz="3200" b="1" noProof="0" dirty="0" smtClean="0">
                <a:latin typeface="Arial" pitchFamily="34" charset="0"/>
                <a:cs typeface="Arial" pitchFamily="34" charset="0"/>
              </a:rPr>
              <a:t> </a:t>
            </a:r>
            <a:r>
              <a:rPr lang="de-CH" sz="3200" b="1" noProof="0" dirty="0" err="1" smtClean="0">
                <a:latin typeface="Arial" pitchFamily="34" charset="0"/>
                <a:cs typeface="Arial" pitchFamily="34" charset="0"/>
              </a:rPr>
              <a:t>Pitfalls</a:t>
            </a:r>
            <a:r>
              <a:rPr lang="de-CH" sz="3200" b="1" noProof="0" dirty="0" smtClean="0">
                <a:latin typeface="Arial" pitchFamily="34" charset="0"/>
                <a:cs typeface="Arial" pitchFamily="34" charset="0"/>
              </a:rPr>
              <a:t> – Subproject 3</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pic>
        <p:nvPicPr>
          <p:cNvPr id="4" name="Inhaltsplatzhalt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914" y="3870113"/>
            <a:ext cx="2618085" cy="2937242"/>
          </a:xfrm>
          <a:prstGeom prst="rect">
            <a:avLst/>
          </a:prstGeom>
        </p:spPr>
      </p:pic>
    </p:spTree>
    <p:extLst>
      <p:ext uri="{BB962C8B-B14F-4D97-AF65-F5344CB8AC3E}">
        <p14:creationId xmlns:p14="http://schemas.microsoft.com/office/powerpoint/2010/main" val="10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2937" t="2771" r="2873" b="2822"/>
          <a:stretch/>
        </p:blipFill>
        <p:spPr>
          <a:xfrm>
            <a:off x="2222500" y="0"/>
            <a:ext cx="6921500" cy="6858000"/>
          </a:xfrm>
          <a:prstGeom prst="rect">
            <a:avLst/>
          </a:prstGeom>
        </p:spPr>
      </p:pic>
      <p:sp>
        <p:nvSpPr>
          <p:cNvPr id="2" name="Titel 1"/>
          <p:cNvSpPr>
            <a:spLocks noGrp="1"/>
          </p:cNvSpPr>
          <p:nvPr>
            <p:ph type="title"/>
          </p:nvPr>
        </p:nvSpPr>
        <p:spPr>
          <a:xfrm rot="16200000">
            <a:off x="-1568971" y="3066529"/>
            <a:ext cx="6858000" cy="724942"/>
          </a:xfrm>
        </p:spPr>
        <p:txBody>
          <a:bodyPr>
            <a:noAutofit/>
          </a:bodyPr>
          <a:lstStyle/>
          <a:p>
            <a:pPr algn="ctr"/>
            <a:r>
              <a:rPr lang="de-CH" sz="6000" b="1" dirty="0" err="1" smtClean="0">
                <a:solidFill>
                  <a:sysClr val="windowText" lastClr="000000"/>
                </a:solidFill>
              </a:rPr>
              <a:t>Lessons</a:t>
            </a:r>
            <a:r>
              <a:rPr lang="de-CH" sz="6000" b="1" dirty="0" smtClean="0">
                <a:solidFill>
                  <a:sysClr val="windowText" lastClr="000000"/>
                </a:solidFill>
              </a:rPr>
              <a:t> </a:t>
            </a:r>
            <a:r>
              <a:rPr lang="de-CH" sz="6000" b="1" dirty="0" err="1" smtClean="0">
                <a:solidFill>
                  <a:sysClr val="windowText" lastClr="000000"/>
                </a:solidFill>
              </a:rPr>
              <a:t>Learned</a:t>
            </a:r>
            <a:endParaRPr lang="de-CH" sz="6000" b="1" dirty="0">
              <a:solidFill>
                <a:sysClr val="windowText" lastClr="000000"/>
              </a:solidFill>
            </a:endParaRPr>
          </a:p>
        </p:txBody>
      </p:sp>
    </p:spTree>
    <p:extLst>
      <p:ext uri="{BB962C8B-B14F-4D97-AF65-F5344CB8AC3E}">
        <p14:creationId xmlns:p14="http://schemas.microsoft.com/office/powerpoint/2010/main" val="62823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p:cNvGrpSpPr/>
          <p:nvPr/>
        </p:nvGrpSpPr>
        <p:grpSpPr>
          <a:xfrm>
            <a:off x="143508" y="260648"/>
            <a:ext cx="8856984" cy="1745953"/>
            <a:chOff x="143508" y="2557941"/>
            <a:chExt cx="8856984" cy="1745953"/>
          </a:xfrm>
        </p:grpSpPr>
        <p:sp>
          <p:nvSpPr>
            <p:cNvPr id="10" name="Pfeil nach rechts 9"/>
            <p:cNvSpPr/>
            <p:nvPr/>
          </p:nvSpPr>
          <p:spPr>
            <a:xfrm>
              <a:off x="143508" y="2705722"/>
              <a:ext cx="8856984" cy="14335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Abgerundetes Rechteck 8"/>
            <p:cNvSpPr/>
            <p:nvPr/>
          </p:nvSpPr>
          <p:spPr>
            <a:xfrm>
              <a:off x="288577"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Abgerundetes Rechteck 26"/>
            <p:cNvSpPr/>
            <p:nvPr/>
          </p:nvSpPr>
          <p:spPr>
            <a:xfrm>
              <a:off x="1907704" y="2557941"/>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Abgerundetes Rechteck 27"/>
            <p:cNvSpPr/>
            <p:nvPr/>
          </p:nvSpPr>
          <p:spPr>
            <a:xfrm>
              <a:off x="3520800"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Abgerundetes Rechteck 28"/>
            <p:cNvSpPr/>
            <p:nvPr/>
          </p:nvSpPr>
          <p:spPr>
            <a:xfrm>
              <a:off x="5118866" y="2575943"/>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8" name="Abgerundetes Rechteck 37"/>
            <p:cNvSpPr/>
            <p:nvPr/>
          </p:nvSpPr>
          <p:spPr>
            <a:xfrm>
              <a:off x="6692505"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27" name="Pictur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88000" y="2730388"/>
              <a:ext cx="1080119"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22365"/>
            <a:stretch/>
          </p:blipFill>
          <p:spPr bwMode="auto">
            <a:xfrm>
              <a:off x="6836500" y="2730387"/>
              <a:ext cx="1167468"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20848" r="22145"/>
            <a:stretch/>
          </p:blipFill>
          <p:spPr bwMode="auto">
            <a:xfrm>
              <a:off x="5283842" y="2730387"/>
              <a:ext cx="1144180"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88875" y="2730387"/>
              <a:ext cx="1103806"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rot="16200000">
              <a:off x="309943" y="2853015"/>
              <a:ext cx="1397228" cy="11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aphicFrame>
        <p:nvGraphicFramePr>
          <p:cNvPr id="3" name="Diagramm 2"/>
          <p:cNvGraphicFramePr/>
          <p:nvPr>
            <p:extLst>
              <p:ext uri="{D42A27DB-BD31-4B8C-83A1-F6EECF244321}">
                <p14:modId xmlns:p14="http://schemas.microsoft.com/office/powerpoint/2010/main" val="2047076631"/>
              </p:ext>
            </p:extLst>
          </p:nvPr>
        </p:nvGraphicFramePr>
        <p:xfrm>
          <a:off x="0" y="2348880"/>
          <a:ext cx="9144000" cy="4149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2696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p:cNvGraphicFramePr/>
          <p:nvPr>
            <p:extLst>
              <p:ext uri="{D42A27DB-BD31-4B8C-83A1-F6EECF244321}">
                <p14:modId xmlns:p14="http://schemas.microsoft.com/office/powerpoint/2010/main" val="3949518273"/>
              </p:ext>
            </p:extLst>
          </p:nvPr>
        </p:nvGraphicFramePr>
        <p:xfrm>
          <a:off x="0" y="2350800"/>
          <a:ext cx="9144000" cy="415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ieren 14"/>
          <p:cNvGrpSpPr/>
          <p:nvPr/>
        </p:nvGrpSpPr>
        <p:grpSpPr>
          <a:xfrm>
            <a:off x="143508" y="260648"/>
            <a:ext cx="8856984" cy="1745953"/>
            <a:chOff x="143508" y="2557941"/>
            <a:chExt cx="8856984" cy="1745953"/>
          </a:xfrm>
        </p:grpSpPr>
        <p:sp>
          <p:nvSpPr>
            <p:cNvPr id="16" name="Pfeil nach rechts 15"/>
            <p:cNvSpPr/>
            <p:nvPr/>
          </p:nvSpPr>
          <p:spPr>
            <a:xfrm>
              <a:off x="143508" y="2705722"/>
              <a:ext cx="8856984" cy="14335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Abgerundetes Rechteck 17"/>
            <p:cNvSpPr/>
            <p:nvPr/>
          </p:nvSpPr>
          <p:spPr>
            <a:xfrm>
              <a:off x="288577"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Abgerundetes Rechteck 18"/>
            <p:cNvSpPr/>
            <p:nvPr/>
          </p:nvSpPr>
          <p:spPr>
            <a:xfrm>
              <a:off x="1907704" y="2557941"/>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Abgerundetes Rechteck 19"/>
            <p:cNvSpPr/>
            <p:nvPr/>
          </p:nvSpPr>
          <p:spPr>
            <a:xfrm>
              <a:off x="3520800"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Abgerundetes Rechteck 20"/>
            <p:cNvSpPr/>
            <p:nvPr/>
          </p:nvSpPr>
          <p:spPr>
            <a:xfrm>
              <a:off x="5118866" y="2575943"/>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Abgerundetes Rechteck 21"/>
            <p:cNvSpPr/>
            <p:nvPr/>
          </p:nvSpPr>
          <p:spPr>
            <a:xfrm>
              <a:off x="6692505"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088000" y="2730388"/>
              <a:ext cx="1080119"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r="22365"/>
            <a:stretch/>
          </p:blipFill>
          <p:spPr bwMode="auto">
            <a:xfrm>
              <a:off x="6836500" y="2730387"/>
              <a:ext cx="1167468"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0848" r="22145"/>
            <a:stretch/>
          </p:blipFill>
          <p:spPr bwMode="auto">
            <a:xfrm>
              <a:off x="5283842" y="2730387"/>
              <a:ext cx="1144180"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13"/>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88875" y="2730387"/>
              <a:ext cx="1103806"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25"/>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6200000">
              <a:off x="309943" y="2853015"/>
              <a:ext cx="1397228" cy="11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6031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p:cNvGraphicFramePr/>
          <p:nvPr>
            <p:extLst>
              <p:ext uri="{D42A27DB-BD31-4B8C-83A1-F6EECF244321}">
                <p14:modId xmlns:p14="http://schemas.microsoft.com/office/powerpoint/2010/main" val="3289032576"/>
              </p:ext>
            </p:extLst>
          </p:nvPr>
        </p:nvGraphicFramePr>
        <p:xfrm>
          <a:off x="0" y="2348880"/>
          <a:ext cx="9144000" cy="415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ieren 14"/>
          <p:cNvGrpSpPr/>
          <p:nvPr/>
        </p:nvGrpSpPr>
        <p:grpSpPr>
          <a:xfrm>
            <a:off x="143508" y="260648"/>
            <a:ext cx="8856984" cy="1745953"/>
            <a:chOff x="143508" y="2557941"/>
            <a:chExt cx="8856984" cy="1745953"/>
          </a:xfrm>
        </p:grpSpPr>
        <p:sp>
          <p:nvSpPr>
            <p:cNvPr id="16" name="Pfeil nach rechts 15"/>
            <p:cNvSpPr/>
            <p:nvPr/>
          </p:nvSpPr>
          <p:spPr>
            <a:xfrm>
              <a:off x="143508" y="2705722"/>
              <a:ext cx="8856984" cy="14335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Abgerundetes Rechteck 17"/>
            <p:cNvSpPr/>
            <p:nvPr/>
          </p:nvSpPr>
          <p:spPr>
            <a:xfrm>
              <a:off x="288577"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Abgerundetes Rechteck 18"/>
            <p:cNvSpPr/>
            <p:nvPr/>
          </p:nvSpPr>
          <p:spPr>
            <a:xfrm>
              <a:off x="1907704" y="2557941"/>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Abgerundetes Rechteck 19"/>
            <p:cNvSpPr/>
            <p:nvPr/>
          </p:nvSpPr>
          <p:spPr>
            <a:xfrm>
              <a:off x="3520800"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Abgerundetes Rechteck 20"/>
            <p:cNvSpPr/>
            <p:nvPr/>
          </p:nvSpPr>
          <p:spPr>
            <a:xfrm>
              <a:off x="5118866" y="2575943"/>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Abgerundetes Rechteck 21"/>
            <p:cNvSpPr/>
            <p:nvPr/>
          </p:nvSpPr>
          <p:spPr>
            <a:xfrm>
              <a:off x="6692505"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3"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88000" y="2730388"/>
              <a:ext cx="1080119"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r="22365"/>
            <a:stretch/>
          </p:blipFill>
          <p:spPr bwMode="auto">
            <a:xfrm>
              <a:off x="6836500" y="2730387"/>
              <a:ext cx="1167468"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rotWithShape="1">
            <a:blip r:embed="rId10">
              <a:duotone>
                <a:schemeClr val="bg2">
                  <a:shade val="45000"/>
                  <a:satMod val="135000"/>
                </a:schemeClr>
                <a:prstClr val="white"/>
              </a:duotone>
              <a:extLst>
                <a:ext uri="{28A0092B-C50C-407E-A947-70E740481C1C}">
                  <a14:useLocalDpi xmlns:a14="http://schemas.microsoft.com/office/drawing/2010/main" val="0"/>
                </a:ext>
              </a:extLst>
            </a:blip>
            <a:srcRect l="20848" r="22145"/>
            <a:stretch/>
          </p:blipFill>
          <p:spPr bwMode="auto">
            <a:xfrm>
              <a:off x="5283842" y="2730387"/>
              <a:ext cx="1144180"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688875" y="2730387"/>
              <a:ext cx="1103806"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25"/>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6200000">
              <a:off x="309943" y="2853015"/>
              <a:ext cx="1397228" cy="11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078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p:cNvGraphicFramePr/>
          <p:nvPr>
            <p:extLst>
              <p:ext uri="{D42A27DB-BD31-4B8C-83A1-F6EECF244321}">
                <p14:modId xmlns:p14="http://schemas.microsoft.com/office/powerpoint/2010/main" val="1405529045"/>
              </p:ext>
            </p:extLst>
          </p:nvPr>
        </p:nvGraphicFramePr>
        <p:xfrm>
          <a:off x="0" y="2348880"/>
          <a:ext cx="9144000" cy="415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5" name="Gruppieren 14"/>
          <p:cNvGrpSpPr/>
          <p:nvPr/>
        </p:nvGrpSpPr>
        <p:grpSpPr>
          <a:xfrm>
            <a:off x="143508" y="260648"/>
            <a:ext cx="8856984" cy="1745953"/>
            <a:chOff x="143508" y="2557941"/>
            <a:chExt cx="8856984" cy="1745953"/>
          </a:xfrm>
        </p:grpSpPr>
        <p:sp>
          <p:nvSpPr>
            <p:cNvPr id="16" name="Pfeil nach rechts 15"/>
            <p:cNvSpPr/>
            <p:nvPr/>
          </p:nvSpPr>
          <p:spPr>
            <a:xfrm>
              <a:off x="143508" y="2705722"/>
              <a:ext cx="8856984" cy="14335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Abgerundetes Rechteck 17"/>
            <p:cNvSpPr/>
            <p:nvPr/>
          </p:nvSpPr>
          <p:spPr>
            <a:xfrm>
              <a:off x="288577"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Abgerundetes Rechteck 18"/>
            <p:cNvSpPr/>
            <p:nvPr/>
          </p:nvSpPr>
          <p:spPr>
            <a:xfrm>
              <a:off x="1907704" y="2557941"/>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Abgerundetes Rechteck 19"/>
            <p:cNvSpPr/>
            <p:nvPr/>
          </p:nvSpPr>
          <p:spPr>
            <a:xfrm>
              <a:off x="3520800"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Abgerundetes Rechteck 20"/>
            <p:cNvSpPr/>
            <p:nvPr/>
          </p:nvSpPr>
          <p:spPr>
            <a:xfrm>
              <a:off x="5118866" y="2575943"/>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Abgerundetes Rechteck 21"/>
            <p:cNvSpPr/>
            <p:nvPr/>
          </p:nvSpPr>
          <p:spPr>
            <a:xfrm>
              <a:off x="6692505"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3" name="Picture 3"/>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88000" y="2730388"/>
              <a:ext cx="1080119"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r="22365"/>
            <a:stretch/>
          </p:blipFill>
          <p:spPr bwMode="auto">
            <a:xfrm>
              <a:off x="6836500" y="2730387"/>
              <a:ext cx="1167468"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20848" r="22145"/>
            <a:stretch/>
          </p:blipFill>
          <p:spPr bwMode="auto">
            <a:xfrm>
              <a:off x="5283842" y="2730387"/>
              <a:ext cx="1144180"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13"/>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88875" y="2730387"/>
              <a:ext cx="1103806"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25"/>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6200000">
              <a:off x="309943" y="2853015"/>
              <a:ext cx="1397228" cy="11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433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786885" y="2381878"/>
            <a:ext cx="7570228" cy="4084803"/>
            <a:chOff x="786885" y="2381878"/>
            <a:chExt cx="7570228" cy="4084803"/>
          </a:xfrm>
        </p:grpSpPr>
        <p:sp>
          <p:nvSpPr>
            <p:cNvPr id="3" name="Rechteck 2"/>
            <p:cNvSpPr/>
            <p:nvPr/>
          </p:nvSpPr>
          <p:spPr>
            <a:xfrm>
              <a:off x="1468206" y="3063025"/>
              <a:ext cx="6586099" cy="3403656"/>
            </a:xfrm>
            <a:prstGeom prst="rect">
              <a:avLst/>
            </a:prstGeom>
          </p:spPr>
          <p:style>
            <a:lnRef idx="0">
              <a:schemeClr val="dk1">
                <a:shade val="80000"/>
                <a:hueOff val="0"/>
                <a:satOff val="0"/>
                <a:lumOff val="0"/>
                <a:alphaOff val="0"/>
              </a:schemeClr>
            </a:lnRef>
            <a:fillRef idx="1">
              <a:schemeClr val="dk1">
                <a:tint val="40000"/>
                <a:hueOff val="0"/>
                <a:satOff val="0"/>
                <a:lumOff val="0"/>
                <a:alphaOff val="0"/>
              </a:schemeClr>
            </a:fillRef>
            <a:effectRef idx="3">
              <a:schemeClr val="dk1">
                <a:tint val="40000"/>
                <a:hueOff val="0"/>
                <a:satOff val="0"/>
                <a:lumOff val="0"/>
                <a:alphaOff val="0"/>
              </a:schemeClr>
            </a:effectRef>
            <a:fontRef idx="minor">
              <a:schemeClr val="lt1">
                <a:hueOff val="0"/>
                <a:satOff val="0"/>
                <a:lumOff val="0"/>
                <a:alphaOff val="0"/>
              </a:schemeClr>
            </a:fontRef>
          </p:style>
        </p:sp>
        <p:sp>
          <p:nvSpPr>
            <p:cNvPr id="4" name="Freihandform 3"/>
            <p:cNvSpPr/>
            <p:nvPr/>
          </p:nvSpPr>
          <p:spPr>
            <a:xfrm>
              <a:off x="1665032" y="3461086"/>
              <a:ext cx="3058372" cy="2911786"/>
            </a:xfrm>
            <a:custGeom>
              <a:avLst/>
              <a:gdLst>
                <a:gd name="connsiteX0" fmla="*/ 0 w 3058372"/>
                <a:gd name="connsiteY0" fmla="*/ 0 h 2911786"/>
                <a:gd name="connsiteX1" fmla="*/ 3058372 w 3058372"/>
                <a:gd name="connsiteY1" fmla="*/ 0 h 2911786"/>
                <a:gd name="connsiteX2" fmla="*/ 3058372 w 3058372"/>
                <a:gd name="connsiteY2" fmla="*/ 2911786 h 2911786"/>
                <a:gd name="connsiteX3" fmla="*/ 0 w 3058372"/>
                <a:gd name="connsiteY3" fmla="*/ 2911786 h 2911786"/>
                <a:gd name="connsiteX4" fmla="*/ 0 w 3058372"/>
                <a:gd name="connsiteY4" fmla="*/ 0 h 291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372" h="2911786">
                  <a:moveTo>
                    <a:pt x="0" y="0"/>
                  </a:moveTo>
                  <a:lnTo>
                    <a:pt x="3058372" y="0"/>
                  </a:lnTo>
                  <a:lnTo>
                    <a:pt x="3058372" y="2911786"/>
                  </a:lnTo>
                  <a:lnTo>
                    <a:pt x="0" y="2911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0" bIns="49530" numCol="1" spcCol="1270" anchor="t" anchorCtr="0">
              <a:noAutofit/>
            </a:bodyPr>
            <a:lstStyle/>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well</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prepared</a:t>
              </a:r>
              <a:r>
                <a:rPr lang="de-CH" sz="2600" kern="1200" dirty="0" smtClean="0">
                  <a:latin typeface="Arial" pitchFamily="34" charset="0"/>
                  <a:cs typeface="Arial" pitchFamily="34" charset="0"/>
                </a:rPr>
                <a:t> &amp; </a:t>
              </a:r>
              <a:r>
                <a:rPr lang="de-CH" sz="2600" kern="1200" dirty="0" err="1" smtClean="0">
                  <a:latin typeface="Arial" pitchFamily="34" charset="0"/>
                  <a:cs typeface="Arial" pitchFamily="34" charset="0"/>
                </a:rPr>
                <a:t>detailed</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migration</a:t>
              </a:r>
              <a:r>
                <a:rPr lang="de-CH" sz="2600" kern="1200" dirty="0" smtClean="0">
                  <a:latin typeface="Arial" pitchFamily="34" charset="0"/>
                  <a:cs typeface="Arial" pitchFamily="34" charset="0"/>
                </a:rPr>
                <a:t> plan</a:t>
              </a:r>
            </a:p>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buffer</a:t>
              </a:r>
              <a:r>
                <a:rPr lang="de-CH" sz="2600" kern="1200" dirty="0" smtClean="0">
                  <a:latin typeface="Arial" pitchFamily="34" charset="0"/>
                  <a:cs typeface="Arial" pitchFamily="34" charset="0"/>
                </a:rPr>
                <a:t> time</a:t>
              </a:r>
            </a:p>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backups</a:t>
              </a:r>
              <a:r>
                <a:rPr lang="de-CH" sz="2600" kern="1200" dirty="0" smtClean="0">
                  <a:latin typeface="Arial" pitchFamily="34" charset="0"/>
                  <a:cs typeface="Arial" pitchFamily="34" charset="0"/>
                </a:rPr>
                <a:t>!</a:t>
              </a:r>
            </a:p>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prepared</a:t>
              </a:r>
              <a:r>
                <a:rPr lang="de-CH" sz="2600" kern="1200" dirty="0" smtClean="0">
                  <a:latin typeface="Arial" pitchFamily="34" charset="0"/>
                  <a:cs typeface="Arial" pitchFamily="34" charset="0"/>
                </a:rPr>
                <a:t> press </a:t>
              </a:r>
              <a:r>
                <a:rPr lang="de-CH" sz="2600" kern="1200" dirty="0" err="1" smtClean="0">
                  <a:latin typeface="Arial" pitchFamily="34" charset="0"/>
                  <a:cs typeface="Arial" pitchFamily="34" charset="0"/>
                </a:rPr>
                <a:t>communiqué</a:t>
              </a:r>
              <a:endParaRPr lang="de-CH" sz="2600" kern="1200" dirty="0" smtClean="0">
                <a:latin typeface="Arial" pitchFamily="34" charset="0"/>
                <a:cs typeface="Arial" pitchFamily="34" charset="0"/>
              </a:endParaRPr>
            </a:p>
          </p:txBody>
        </p:sp>
        <p:sp>
          <p:nvSpPr>
            <p:cNvPr id="5" name="Freihandform 4"/>
            <p:cNvSpPr/>
            <p:nvPr/>
          </p:nvSpPr>
          <p:spPr>
            <a:xfrm>
              <a:off x="4791536" y="3461086"/>
              <a:ext cx="3058372" cy="2911786"/>
            </a:xfrm>
            <a:custGeom>
              <a:avLst/>
              <a:gdLst>
                <a:gd name="connsiteX0" fmla="*/ 0 w 3058372"/>
                <a:gd name="connsiteY0" fmla="*/ 0 h 2911786"/>
                <a:gd name="connsiteX1" fmla="*/ 3058372 w 3058372"/>
                <a:gd name="connsiteY1" fmla="*/ 0 h 2911786"/>
                <a:gd name="connsiteX2" fmla="*/ 3058372 w 3058372"/>
                <a:gd name="connsiteY2" fmla="*/ 2911786 h 2911786"/>
                <a:gd name="connsiteX3" fmla="*/ 0 w 3058372"/>
                <a:gd name="connsiteY3" fmla="*/ 2911786 h 2911786"/>
                <a:gd name="connsiteX4" fmla="*/ 0 w 3058372"/>
                <a:gd name="connsiteY4" fmla="*/ 0 h 291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8372" h="2911786">
                  <a:moveTo>
                    <a:pt x="0" y="0"/>
                  </a:moveTo>
                  <a:lnTo>
                    <a:pt x="3058372" y="0"/>
                  </a:lnTo>
                  <a:lnTo>
                    <a:pt x="3058372" y="2911786"/>
                  </a:lnTo>
                  <a:lnTo>
                    <a:pt x="0" y="291178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9530" tIns="49530" rIns="49530" bIns="49530" numCol="1" spcCol="1270" anchor="t" anchorCtr="0">
              <a:noAutofit/>
            </a:bodyPr>
            <a:lstStyle/>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performance</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problems</a:t>
              </a:r>
              <a:endParaRPr lang="de-CH" sz="2600" kern="1200" dirty="0" smtClean="0">
                <a:latin typeface="Arial" pitchFamily="34" charset="0"/>
                <a:cs typeface="Arial" pitchFamily="34" charset="0"/>
              </a:endParaRPr>
            </a:p>
            <a:p>
              <a:pPr marL="268288" lvl="0" indent="-268288" algn="l" defTabSz="1155700">
                <a:lnSpc>
                  <a:spcPct val="90000"/>
                </a:lnSpc>
                <a:spcBef>
                  <a:spcPct val="0"/>
                </a:spcBef>
                <a:spcAft>
                  <a:spcPct val="35000"/>
                </a:spcAft>
              </a:pP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unfavorable</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test</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caused</a:t>
              </a:r>
              <a:r>
                <a:rPr lang="de-CH" sz="2600" kern="1200" dirty="0" smtClean="0">
                  <a:latin typeface="Arial" pitchFamily="34" charset="0"/>
                  <a:cs typeface="Arial" pitchFamily="34" charset="0"/>
                </a:rPr>
                <a:t> additional </a:t>
              </a:r>
              <a:r>
                <a:rPr lang="de-CH" sz="2600" kern="1200" dirty="0" err="1" smtClean="0">
                  <a:latin typeface="Arial" pitchFamily="34" charset="0"/>
                  <a:cs typeface="Arial" pitchFamily="34" charset="0"/>
                </a:rPr>
                <a:t>subject</a:t>
              </a:r>
              <a:r>
                <a:rPr lang="de-CH" sz="2600" kern="1200" dirty="0" smtClean="0">
                  <a:latin typeface="Arial" pitchFamily="34" charset="0"/>
                  <a:cs typeface="Arial" pitchFamily="34" charset="0"/>
                </a:rPr>
                <a:t> </a:t>
              </a:r>
              <a:r>
                <a:rPr lang="de-CH" sz="2600" kern="1200" dirty="0" err="1" smtClean="0">
                  <a:latin typeface="Arial" pitchFamily="34" charset="0"/>
                  <a:cs typeface="Arial" pitchFamily="34" charset="0"/>
                </a:rPr>
                <a:t>indexing</a:t>
              </a:r>
              <a:endParaRPr lang="de-CH" sz="2600" kern="1200" dirty="0">
                <a:latin typeface="Arial" pitchFamily="34" charset="0"/>
                <a:cs typeface="Arial" pitchFamily="34" charset="0"/>
              </a:endParaRPr>
            </a:p>
          </p:txBody>
        </p:sp>
        <p:sp>
          <p:nvSpPr>
            <p:cNvPr id="6" name="Kreuz 5"/>
            <p:cNvSpPr/>
            <p:nvPr/>
          </p:nvSpPr>
          <p:spPr>
            <a:xfrm>
              <a:off x="786885" y="2381878"/>
              <a:ext cx="1286938" cy="1286938"/>
            </a:xfrm>
            <a:prstGeom prst="plus">
              <a:avLst>
                <a:gd name="adj" fmla="val 32810"/>
              </a:avLst>
            </a:prstGeom>
          </p:spPr>
          <p:style>
            <a:lnRef idx="1">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7" name="Rechteck 6"/>
            <p:cNvSpPr/>
            <p:nvPr/>
          </p:nvSpPr>
          <p:spPr>
            <a:xfrm>
              <a:off x="7145877" y="2844693"/>
              <a:ext cx="1211236" cy="415080"/>
            </a:xfrm>
            <a:prstGeom prst="rect">
              <a:avLst/>
            </a:prstGeom>
          </p:spPr>
          <p:style>
            <a:lnRef idx="1">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8" name="Gerade Verbindung 7"/>
            <p:cNvSpPr/>
            <p:nvPr/>
          </p:nvSpPr>
          <p:spPr>
            <a:xfrm>
              <a:off x="4761255" y="3467313"/>
              <a:ext cx="757" cy="2781036"/>
            </a:xfrm>
            <a:prstGeom prst="line">
              <a:avLst/>
            </a:prstGeom>
          </p:spPr>
          <p:style>
            <a:lnRef idx="2">
              <a:schemeClr val="dk1">
                <a:shade val="60000"/>
                <a:hueOff val="0"/>
                <a:satOff val="0"/>
                <a:lumOff val="0"/>
                <a:alphaOff val="0"/>
              </a:schemeClr>
            </a:lnRef>
            <a:fillRef idx="0">
              <a:schemeClr val="dk1">
                <a:hueOff val="0"/>
                <a:satOff val="0"/>
                <a:lumOff val="0"/>
                <a:alphaOff val="0"/>
              </a:schemeClr>
            </a:fillRef>
            <a:effectRef idx="0">
              <a:schemeClr val="dk1">
                <a:hueOff val="0"/>
                <a:satOff val="0"/>
                <a:lumOff val="0"/>
                <a:alphaOff val="0"/>
              </a:schemeClr>
            </a:effectRef>
            <a:fontRef idx="minor">
              <a:schemeClr val="tx1">
                <a:hueOff val="0"/>
                <a:satOff val="0"/>
                <a:lumOff val="0"/>
                <a:alphaOff val="0"/>
              </a:schemeClr>
            </a:fontRef>
          </p:style>
        </p:sp>
      </p:grpSp>
      <p:grpSp>
        <p:nvGrpSpPr>
          <p:cNvPr id="15" name="Gruppieren 14"/>
          <p:cNvGrpSpPr/>
          <p:nvPr/>
        </p:nvGrpSpPr>
        <p:grpSpPr>
          <a:xfrm>
            <a:off x="143508" y="260648"/>
            <a:ext cx="8856984" cy="1745953"/>
            <a:chOff x="143508" y="2557941"/>
            <a:chExt cx="8856984" cy="1745953"/>
          </a:xfrm>
        </p:grpSpPr>
        <p:sp>
          <p:nvSpPr>
            <p:cNvPr id="16" name="Pfeil nach rechts 15"/>
            <p:cNvSpPr/>
            <p:nvPr/>
          </p:nvSpPr>
          <p:spPr>
            <a:xfrm>
              <a:off x="143508" y="2705722"/>
              <a:ext cx="8856984" cy="1433525"/>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Abgerundetes Rechteck 17"/>
            <p:cNvSpPr/>
            <p:nvPr/>
          </p:nvSpPr>
          <p:spPr>
            <a:xfrm>
              <a:off x="288577"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Abgerundetes Rechteck 18"/>
            <p:cNvSpPr/>
            <p:nvPr/>
          </p:nvSpPr>
          <p:spPr>
            <a:xfrm>
              <a:off x="1907704" y="2557941"/>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Abgerundetes Rechteck 19"/>
            <p:cNvSpPr/>
            <p:nvPr/>
          </p:nvSpPr>
          <p:spPr>
            <a:xfrm>
              <a:off x="3520800"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Abgerundetes Rechteck 20"/>
            <p:cNvSpPr/>
            <p:nvPr/>
          </p:nvSpPr>
          <p:spPr>
            <a:xfrm>
              <a:off x="5118866" y="2575943"/>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Abgerundetes Rechteck 21"/>
            <p:cNvSpPr/>
            <p:nvPr/>
          </p:nvSpPr>
          <p:spPr>
            <a:xfrm>
              <a:off x="6692505" y="2564904"/>
              <a:ext cx="1439959" cy="1727951"/>
            </a:xfrm>
            <a:prstGeom prst="roundRect">
              <a:avLst/>
            </a:prstGeom>
            <a:solidFill>
              <a:schemeClr val="tx1">
                <a:lumMod val="50000"/>
                <a:lumOff val="5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23" name="Pictur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88000" y="2730388"/>
              <a:ext cx="1080119"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4"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365"/>
            <a:stretch/>
          </p:blipFill>
          <p:spPr bwMode="auto">
            <a:xfrm>
              <a:off x="6836500" y="2730387"/>
              <a:ext cx="1167468"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p:cNvPicPr>
              <a:picLocks noChangeAspect="1" noChangeArrowheads="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l="20848" r="22145"/>
            <a:stretch/>
          </p:blipFill>
          <p:spPr bwMode="auto">
            <a:xfrm>
              <a:off x="5283842" y="2730387"/>
              <a:ext cx="1144180"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6" name="Picture 13"/>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88875" y="2730387"/>
              <a:ext cx="1103806" cy="1397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 name="Picture 25"/>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6200000">
              <a:off x="309943" y="2853015"/>
              <a:ext cx="1397228" cy="11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43309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6697" y="425803"/>
            <a:ext cx="4743913" cy="617932"/>
          </a:xfrm>
        </p:spPr>
        <p:txBody>
          <a:bodyPr anchor="t">
            <a:noAutofit/>
          </a:bodyPr>
          <a:lstStyle/>
          <a:p>
            <a:r>
              <a:rPr lang="de-CH" dirty="0" smtClean="0"/>
              <a:t>last but not least: </a:t>
            </a:r>
            <a:r>
              <a:rPr lang="de-CH" b="1" dirty="0" err="1" smtClean="0">
                <a:solidFill>
                  <a:srgbClr val="C00000"/>
                </a:solidFill>
              </a:rPr>
              <a:t>communication</a:t>
            </a:r>
            <a:endParaRPr lang="de-CH" b="1" dirty="0">
              <a:solidFill>
                <a:srgbClr val="C00000"/>
              </a:solidFill>
            </a:endParaRPr>
          </a:p>
        </p:txBody>
      </p:sp>
      <p:sp>
        <p:nvSpPr>
          <p:cNvPr id="3" name="Inhaltsplatzhalter 2"/>
          <p:cNvSpPr>
            <a:spLocks noGrp="1"/>
          </p:cNvSpPr>
          <p:nvPr>
            <p:ph idx="1"/>
          </p:nvPr>
        </p:nvSpPr>
        <p:spPr>
          <a:xfrm>
            <a:off x="657225" y="1808821"/>
            <a:ext cx="4733385" cy="4680520"/>
          </a:xfrm>
        </p:spPr>
        <p:txBody>
          <a:bodyPr>
            <a:noAutofit/>
          </a:bodyPr>
          <a:lstStyle/>
          <a:p>
            <a:pPr marL="0" indent="0">
              <a:buNone/>
            </a:pPr>
            <a:r>
              <a:rPr lang="de-CH" sz="2600" dirty="0" smtClean="0"/>
              <a:t>Blogs (</a:t>
            </a:r>
            <a:r>
              <a:rPr lang="de-CH" sz="2600" dirty="0" err="1" smtClean="0"/>
              <a:t>internal</a:t>
            </a:r>
            <a:r>
              <a:rPr lang="de-CH" sz="2600" dirty="0" smtClean="0"/>
              <a:t>/</a:t>
            </a:r>
            <a:r>
              <a:rPr lang="de-CH" sz="2600" dirty="0" err="1" smtClean="0"/>
              <a:t>external</a:t>
            </a:r>
            <a:r>
              <a:rPr lang="de-CH" sz="2600" dirty="0" smtClean="0"/>
              <a:t>)</a:t>
            </a:r>
          </a:p>
          <a:p>
            <a:pPr marL="0" indent="0">
              <a:buNone/>
            </a:pPr>
            <a:r>
              <a:rPr lang="de-CH" sz="2600" dirty="0" smtClean="0"/>
              <a:t>Newsletter / Newspaper</a:t>
            </a:r>
          </a:p>
          <a:p>
            <a:pPr marL="0" indent="0">
              <a:buNone/>
            </a:pPr>
            <a:r>
              <a:rPr lang="de-CH" sz="2600" dirty="0"/>
              <a:t>Personal </a:t>
            </a:r>
            <a:r>
              <a:rPr lang="de-CH" sz="2600" dirty="0" err="1"/>
              <a:t>conversations</a:t>
            </a:r>
            <a:endParaRPr lang="de-CH" sz="2600" dirty="0"/>
          </a:p>
          <a:p>
            <a:pPr marL="0" indent="0">
              <a:buNone/>
            </a:pPr>
            <a:r>
              <a:rPr lang="de-CH" sz="2600" dirty="0" smtClean="0"/>
              <a:t>Websites</a:t>
            </a:r>
          </a:p>
          <a:p>
            <a:pPr marL="0" indent="0">
              <a:buNone/>
            </a:pPr>
            <a:r>
              <a:rPr lang="de-CH" sz="2600" dirty="0" smtClean="0"/>
              <a:t>Meetings</a:t>
            </a:r>
          </a:p>
          <a:p>
            <a:pPr marL="0" indent="0">
              <a:buNone/>
            </a:pPr>
            <a:r>
              <a:rPr lang="de-CH" sz="2600" dirty="0" smtClean="0"/>
              <a:t>Mails</a:t>
            </a:r>
            <a:endParaRPr lang="de-CH" sz="2600" dirty="0"/>
          </a:p>
          <a:p>
            <a:pPr marL="0" indent="0">
              <a:buNone/>
            </a:pPr>
            <a:r>
              <a:rPr lang="de-CH" sz="2600" dirty="0" smtClean="0"/>
              <a:t>etc.</a:t>
            </a:r>
            <a:endParaRPr lang="de-CH" sz="2600" dirty="0"/>
          </a:p>
        </p:txBody>
      </p:sp>
      <p:sp>
        <p:nvSpPr>
          <p:cNvPr id="5" name="Rechteck 4"/>
          <p:cNvSpPr/>
          <p:nvPr/>
        </p:nvSpPr>
        <p:spPr>
          <a:xfrm>
            <a:off x="8470245" y="4329100"/>
            <a:ext cx="660571" cy="6300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Picture 6" descr="http://1.bp.blogspot.com/_daCi49-WinA/TJ6iuGz6QLI/AAAAAAAAAT4/rm5CJ1TWul8/s1600/MASTER+goldfish+talking+underw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3417" t="4416" r="23332" b="3583"/>
          <a:stretch/>
        </p:blipFill>
        <p:spPr bwMode="auto">
          <a:xfrm flipH="1">
            <a:off x="5390610" y="0"/>
            <a:ext cx="3771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2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injoaca.ro/wp-content/uploads/2011/09/jumping-fish.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80" b="2769"/>
          <a:stretch/>
        </p:blipFill>
        <p:spPr bwMode="auto">
          <a:xfrm>
            <a:off x="0" y="680863"/>
            <a:ext cx="6236692" cy="6177138"/>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4752020" y="599111"/>
            <a:ext cx="4140460" cy="6025244"/>
          </a:xfrm>
        </p:spPr>
        <p:txBody>
          <a:bodyPr lIns="0" rIns="0" anchor="t">
            <a:normAutofit/>
          </a:bodyPr>
          <a:lstStyle/>
          <a:p>
            <a:pPr marL="0" indent="0" algn="ctr">
              <a:buNone/>
            </a:pPr>
            <a:r>
              <a:rPr lang="en-US" sz="4000" dirty="0" smtClean="0"/>
              <a:t>…to integrate the </a:t>
            </a:r>
            <a:r>
              <a:rPr lang="en-US" sz="4000" dirty="0"/>
              <a:t>technical library systems</a:t>
            </a:r>
            <a:r>
              <a:rPr lang="en-US" sz="4000" dirty="0" smtClean="0"/>
              <a:t>,</a:t>
            </a:r>
            <a:endParaRPr lang="de-CH" sz="4000" dirty="0"/>
          </a:p>
        </p:txBody>
      </p:sp>
      <p:sp>
        <p:nvSpPr>
          <p:cNvPr id="5" name="Inhaltsplatzhalter 2"/>
          <p:cNvSpPr txBox="1">
            <a:spLocks/>
          </p:cNvSpPr>
          <p:nvPr/>
        </p:nvSpPr>
        <p:spPr>
          <a:xfrm>
            <a:off x="3118346" y="2483534"/>
            <a:ext cx="5774134" cy="4275836"/>
          </a:xfrm>
          <a:prstGeom prst="rect">
            <a:avLst/>
          </a:prstGeom>
        </p:spPr>
        <p:txBody>
          <a:bodyPr vert="horz" lIns="0" tIns="45720" rIns="0" bIns="45720" rtlCol="0" anchor="t">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dirty="0"/>
              <a:t>  </a:t>
            </a:r>
            <a:r>
              <a:rPr lang="en-US" sz="4000" dirty="0" smtClean="0"/>
              <a:t>library</a:t>
            </a:r>
            <a:r>
              <a:rPr lang="de-CH" sz="4000" dirty="0" smtClean="0"/>
              <a:t> </a:t>
            </a:r>
            <a:r>
              <a:rPr lang="en-US" sz="4000" dirty="0" smtClean="0"/>
              <a:t>data</a:t>
            </a:r>
            <a:r>
              <a:rPr lang="de-CH" sz="4000" dirty="0" smtClean="0"/>
              <a:t> </a:t>
            </a:r>
            <a:r>
              <a:rPr lang="en-US" sz="4000" dirty="0" smtClean="0"/>
              <a:t>and, where relevant, the associated organization and processes of IDS Zurich 			University into the NEBIS network.</a:t>
            </a:r>
            <a:endParaRPr lang="de-CH" sz="4000" dirty="0"/>
          </a:p>
        </p:txBody>
      </p:sp>
    </p:spTree>
    <p:extLst>
      <p:ext uri="{BB962C8B-B14F-4D97-AF65-F5344CB8AC3E}">
        <p14:creationId xmlns:p14="http://schemas.microsoft.com/office/powerpoint/2010/main" val="32513606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32" r="13545"/>
          <a:stretch/>
        </p:blipFill>
        <p:spPr>
          <a:xfrm>
            <a:off x="-18510" y="0"/>
            <a:ext cx="9162510" cy="6858000"/>
          </a:xfrm>
        </p:spPr>
      </p:pic>
      <p:sp>
        <p:nvSpPr>
          <p:cNvPr id="2" name="Titel 1"/>
          <p:cNvSpPr>
            <a:spLocks noGrp="1"/>
          </p:cNvSpPr>
          <p:nvPr>
            <p:ph type="title"/>
          </p:nvPr>
        </p:nvSpPr>
        <p:spPr>
          <a:xfrm>
            <a:off x="457200" y="323655"/>
            <a:ext cx="8229600" cy="724942"/>
          </a:xfrm>
        </p:spPr>
        <p:txBody>
          <a:bodyPr>
            <a:noAutofit/>
          </a:bodyPr>
          <a:lstStyle/>
          <a:p>
            <a:r>
              <a:rPr lang="de-CH" sz="5400" b="1" dirty="0" err="1" smtClean="0"/>
              <a:t>We</a:t>
            </a:r>
            <a:r>
              <a:rPr lang="de-CH" sz="5400" b="1" dirty="0" smtClean="0"/>
              <a:t> </a:t>
            </a:r>
            <a:r>
              <a:rPr lang="de-CH" sz="5400" b="1" dirty="0" err="1" smtClean="0"/>
              <a:t>made</a:t>
            </a:r>
            <a:r>
              <a:rPr lang="de-CH" sz="5400" b="1" dirty="0" smtClean="0"/>
              <a:t> </a:t>
            </a:r>
            <a:r>
              <a:rPr lang="de-CH" sz="5400" b="1" dirty="0" err="1" smtClean="0"/>
              <a:t>it!</a:t>
            </a:r>
            <a:endParaRPr lang="de-CH" sz="5400" b="1" dirty="0"/>
          </a:p>
        </p:txBody>
      </p:sp>
    </p:spTree>
    <p:extLst>
      <p:ext uri="{BB962C8B-B14F-4D97-AF65-F5344CB8AC3E}">
        <p14:creationId xmlns:p14="http://schemas.microsoft.com/office/powerpoint/2010/main" val="718267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CH" dirty="0" smtClean="0"/>
              <a:t>…</a:t>
            </a:r>
            <a:r>
              <a:rPr lang="de-CH" dirty="0" err="1" smtClean="0"/>
              <a:t>with</a:t>
            </a:r>
            <a:r>
              <a:rPr lang="de-CH" dirty="0" smtClean="0"/>
              <a:t> </a:t>
            </a:r>
            <a:r>
              <a:rPr lang="de-CH" dirty="0" err="1" smtClean="0"/>
              <a:t>the</a:t>
            </a:r>
            <a:r>
              <a:rPr lang="de-CH" dirty="0" smtClean="0"/>
              <a:t> </a:t>
            </a:r>
            <a:r>
              <a:rPr lang="de-CH" dirty="0" err="1" smtClean="0"/>
              <a:t>great</a:t>
            </a:r>
            <a:r>
              <a:rPr lang="de-CH" dirty="0" smtClean="0"/>
              <a:t> </a:t>
            </a:r>
            <a:r>
              <a:rPr lang="de-CH" dirty="0" err="1" smtClean="0"/>
              <a:t>help</a:t>
            </a:r>
            <a:r>
              <a:rPr lang="de-CH" dirty="0" smtClean="0"/>
              <a:t> </a:t>
            </a:r>
            <a:r>
              <a:rPr lang="de-CH" dirty="0" err="1" smtClean="0"/>
              <a:t>of</a:t>
            </a:r>
            <a:r>
              <a:rPr lang="de-CH" dirty="0" smtClean="0"/>
              <a:t> Ex Libris Hamburg…</a:t>
            </a:r>
            <a:endParaRPr lang="de-CH" dirty="0"/>
          </a:p>
        </p:txBody>
      </p:sp>
      <p:grpSp>
        <p:nvGrpSpPr>
          <p:cNvPr id="4" name="Gruppieren 3"/>
          <p:cNvGrpSpPr/>
          <p:nvPr/>
        </p:nvGrpSpPr>
        <p:grpSpPr>
          <a:xfrm>
            <a:off x="0" y="1437091"/>
            <a:ext cx="9144000" cy="5420909"/>
            <a:chOff x="0" y="1437091"/>
            <a:chExt cx="9144000" cy="5420909"/>
          </a:xfrm>
        </p:grpSpPr>
        <p:pic>
          <p:nvPicPr>
            <p:cNvPr id="5" name="Picture 4" descr="http://fifthgearanalytics.com/wp-content/uploads/2012/03/goldfish-jump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14" t="34152" r="4314"/>
            <a:stretch/>
          </p:blipFill>
          <p:spPr bwMode="auto">
            <a:xfrm>
              <a:off x="0" y="2324100"/>
              <a:ext cx="9144000" cy="4533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v3wall.com/wallpaper/1280_800/1003/1280_800_20100331124736175242.jpg"/>
            <p:cNvPicPr>
              <a:picLocks noChangeAspect="1" noChangeArrowheads="1"/>
            </p:cNvPicPr>
            <p:nvPr/>
          </p:nvPicPr>
          <p:blipFill rotWithShape="1">
            <a:blip r:embed="rId3">
              <a:extLst>
                <a:ext uri="{28A0092B-C50C-407E-A947-70E740481C1C}">
                  <a14:useLocalDpi xmlns:a14="http://schemas.microsoft.com/office/drawing/2010/main" val="0"/>
                </a:ext>
              </a:extLst>
            </a:blip>
            <a:srcRect l="56550" t="16008" r="27292" b="68582"/>
            <a:stretch/>
          </p:blipFill>
          <p:spPr bwMode="auto">
            <a:xfrm>
              <a:off x="5517105" y="1587500"/>
              <a:ext cx="1969970" cy="1174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fifthgearanalytics.com/wp-content/uploads/2012/03/goldfish-jumpi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14" t="34153" r="50000" b="8758"/>
            <a:stretch/>
          </p:blipFill>
          <p:spPr bwMode="auto">
            <a:xfrm>
              <a:off x="0" y="2322000"/>
              <a:ext cx="4572000" cy="39308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v3wall.com/wallpaper/1280_800/1003/1280_800_20100331124736175242.jpg"/>
            <p:cNvPicPr>
              <a:picLocks noChangeAspect="1" noChangeArrowheads="1"/>
            </p:cNvPicPr>
            <p:nvPr/>
          </p:nvPicPr>
          <p:blipFill rotWithShape="1">
            <a:blip r:embed="rId3">
              <a:extLst>
                <a:ext uri="{28A0092B-C50C-407E-A947-70E740481C1C}">
                  <a14:useLocalDpi xmlns:a14="http://schemas.microsoft.com/office/drawing/2010/main" val="0"/>
                </a:ext>
              </a:extLst>
            </a:blip>
            <a:srcRect l="32696" t="4738" r="54011" b="77492"/>
            <a:stretch/>
          </p:blipFill>
          <p:spPr bwMode="auto">
            <a:xfrm>
              <a:off x="2897543" y="1437091"/>
              <a:ext cx="1989491" cy="16622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feld 8"/>
          <p:cNvSpPr txBox="1"/>
          <p:nvPr/>
        </p:nvSpPr>
        <p:spPr>
          <a:xfrm>
            <a:off x="1115616" y="6381328"/>
            <a:ext cx="2592288" cy="36004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400" i="0" u="none" strike="noStrike" kern="1200" cap="none" spc="0" normalizeH="0" baseline="0" noProof="0" dirty="0" smtClean="0">
                <a:ln>
                  <a:noFill/>
                </a:ln>
                <a:solidFill>
                  <a:srgbClr val="00528F"/>
                </a:solidFill>
                <a:effectLst/>
                <a:uLnTx/>
                <a:uFillTx/>
                <a:latin typeface="Arial" pitchFamily="34" charset="0"/>
                <a:ea typeface="+mj-ea"/>
                <a:cs typeface="Arial" pitchFamily="34" charset="0"/>
              </a:rPr>
              <a:t>Ex Libris</a:t>
            </a:r>
          </a:p>
        </p:txBody>
      </p:sp>
      <p:sp>
        <p:nvSpPr>
          <p:cNvPr id="10" name="Textfeld 9"/>
          <p:cNvSpPr txBox="1"/>
          <p:nvPr/>
        </p:nvSpPr>
        <p:spPr>
          <a:xfrm>
            <a:off x="5580112" y="6381328"/>
            <a:ext cx="2592288" cy="36004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2400" i="0" u="none" strike="noStrike" kern="1200" cap="none" spc="0" normalizeH="0" baseline="0" noProof="0" dirty="0" smtClean="0">
                <a:ln>
                  <a:noFill/>
                </a:ln>
                <a:solidFill>
                  <a:srgbClr val="00528F"/>
                </a:solidFill>
                <a:effectLst/>
                <a:uLnTx/>
                <a:uFillTx/>
                <a:latin typeface="Arial" pitchFamily="34" charset="0"/>
                <a:ea typeface="+mj-ea"/>
                <a:cs typeface="Arial" pitchFamily="34" charset="0"/>
              </a:rPr>
              <a:t>Project </a:t>
            </a:r>
            <a:r>
              <a:rPr kumimoji="0" lang="de-CH" sz="2400" i="0" u="none" strike="noStrike" kern="1200" cap="none" spc="0" normalizeH="0" baseline="0" noProof="0" dirty="0" err="1" smtClean="0">
                <a:ln>
                  <a:noFill/>
                </a:ln>
                <a:solidFill>
                  <a:srgbClr val="00528F"/>
                </a:solidFill>
                <a:effectLst/>
                <a:uLnTx/>
                <a:uFillTx/>
                <a:latin typeface="Arial" pitchFamily="34" charset="0"/>
                <a:ea typeface="+mj-ea"/>
                <a:cs typeface="Arial" pitchFamily="34" charset="0"/>
              </a:rPr>
              <a:t>team</a:t>
            </a:r>
            <a:endParaRPr kumimoji="0" lang="de-CH" sz="2400" i="0" u="none" strike="noStrike" kern="1200" cap="none" spc="0" normalizeH="0" baseline="0" noProof="0" dirty="0" smtClean="0">
              <a:ln>
                <a:noFill/>
              </a:ln>
              <a:solidFill>
                <a:srgbClr val="00528F"/>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0644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15" name="Textfeld 14"/>
          <p:cNvSpPr txBox="1"/>
          <p:nvPr/>
        </p:nvSpPr>
        <p:spPr>
          <a:xfrm>
            <a:off x="720000" y="637200"/>
            <a:ext cx="7767249" cy="6220800"/>
          </a:xfrm>
          <a:prstGeom prst="rect">
            <a:avLst/>
          </a:prstGeom>
          <a:solidFill>
            <a:schemeClr val="bg1">
              <a:lumMod val="85000"/>
            </a:schemeClr>
          </a:solidFill>
          <a:scene3d>
            <a:camera prst="orthographicFront"/>
            <a:lightRig rig="threePt" dir="t"/>
          </a:scene3d>
          <a:sp3d>
            <a:bevelT/>
          </a:sp3d>
        </p:spPr>
        <p:txBody>
          <a:bodyPr vert="horz" wrap="square" lIns="91440" tIns="45720" rIns="91440" bIns="45720" numCol="2" rtlCol="0" anchor="ctr">
            <a:noAutofit/>
          </a:bodyPr>
          <a:lstStyle/>
          <a:p>
            <a:endParaRPr lang="de-CH" sz="2200" dirty="0">
              <a:latin typeface="Arial" pitchFamily="34" charset="0"/>
              <a:cs typeface="Arial" pitchFamily="34" charset="0"/>
            </a:endParaRPr>
          </a:p>
          <a:p>
            <a:endParaRPr lang="de-CH" sz="2200" dirty="0">
              <a:latin typeface="Arial" pitchFamily="34" charset="0"/>
              <a:cs typeface="Arial" pitchFamily="34" charset="0"/>
            </a:endParaRPr>
          </a:p>
          <a:p>
            <a:endParaRPr lang="de-CH" sz="2200" dirty="0">
              <a:latin typeface="Arial" pitchFamily="34" charset="0"/>
              <a:cs typeface="Arial" pitchFamily="34" charset="0"/>
            </a:endParaRPr>
          </a:p>
          <a:p>
            <a:r>
              <a:rPr lang="en-US" sz="2200" b="1" dirty="0">
                <a:latin typeface="Arial" pitchFamily="34" charset="0"/>
                <a:cs typeface="Arial" pitchFamily="34" charset="0"/>
              </a:rPr>
              <a:t>Library users</a:t>
            </a:r>
          </a:p>
          <a:p>
            <a:pPr marL="285750" indent="-285750">
              <a:buFont typeface="Arial" pitchFamily="34" charset="0"/>
              <a:buChar char="•"/>
            </a:pPr>
            <a:r>
              <a:rPr lang="en-US" sz="2200" dirty="0">
                <a:latin typeface="Arial" pitchFamily="34" charset="0"/>
                <a:cs typeface="Arial" pitchFamily="34" charset="0"/>
              </a:rPr>
              <a:t>bigger data amount at his fingertips</a:t>
            </a:r>
          </a:p>
          <a:p>
            <a:pPr marL="285750" indent="-285750">
              <a:buFont typeface="Arial" pitchFamily="34" charset="0"/>
              <a:buChar char="•"/>
            </a:pPr>
            <a:r>
              <a:rPr lang="en-US" sz="2200" dirty="0">
                <a:latin typeface="Arial" pitchFamily="34" charset="0"/>
                <a:cs typeface="Arial" pitchFamily="34" charset="0"/>
              </a:rPr>
              <a:t>only one user account</a:t>
            </a:r>
          </a:p>
          <a:p>
            <a:pPr marL="285750" indent="-285750">
              <a:buFont typeface="Arial" pitchFamily="34" charset="0"/>
              <a:buChar char="•"/>
            </a:pPr>
            <a:r>
              <a:rPr lang="en-US" sz="2200" dirty="0">
                <a:latin typeface="Arial" pitchFamily="34" charset="0"/>
                <a:cs typeface="Arial" pitchFamily="34" charset="0"/>
              </a:rPr>
              <a:t>only one library card</a:t>
            </a:r>
          </a:p>
          <a:p>
            <a:endParaRPr lang="en-US" sz="2200" dirty="0">
              <a:latin typeface="Arial" pitchFamily="34" charset="0"/>
              <a:cs typeface="Arial" pitchFamily="34" charset="0"/>
            </a:endParaRPr>
          </a:p>
          <a:p>
            <a:r>
              <a:rPr lang="en-US" sz="2200" b="1" dirty="0">
                <a:latin typeface="Arial" pitchFamily="34" charset="0"/>
                <a:cs typeface="Arial" pitchFamily="34" charset="0"/>
              </a:rPr>
              <a:t>Cataloguer</a:t>
            </a:r>
          </a:p>
          <a:p>
            <a:pPr marL="285750" indent="-285750">
              <a:buFont typeface="Arial" pitchFamily="34" charset="0"/>
              <a:buChar char="•"/>
            </a:pPr>
            <a:r>
              <a:rPr lang="en-US" sz="2200" dirty="0">
                <a:latin typeface="Arial" pitchFamily="34" charset="0"/>
                <a:cs typeface="Arial" pitchFamily="34" charset="0"/>
              </a:rPr>
              <a:t>bigger data amount for easier cataloging</a:t>
            </a:r>
          </a:p>
          <a:p>
            <a:pPr marL="285750" indent="-285750">
              <a:buFont typeface="Arial" pitchFamily="34" charset="0"/>
              <a:buChar char="•"/>
            </a:pPr>
            <a:r>
              <a:rPr lang="en-US" sz="2200" dirty="0">
                <a:latin typeface="Arial" pitchFamily="34" charset="0"/>
                <a:cs typeface="Arial" pitchFamily="34" charset="0"/>
              </a:rPr>
              <a:t>improved quality due to integrated, coordinated data management and </a:t>
            </a:r>
            <a:r>
              <a:rPr lang="en-US" sz="2200" dirty="0" err="1">
                <a:latin typeface="Arial" pitchFamily="34" charset="0"/>
                <a:cs typeface="Arial" pitchFamily="34" charset="0"/>
              </a:rPr>
              <a:t>standardised</a:t>
            </a:r>
            <a:r>
              <a:rPr lang="en-US" sz="2200" dirty="0">
                <a:latin typeface="Arial" pitchFamily="34" charset="0"/>
                <a:cs typeface="Arial" pitchFamily="34" charset="0"/>
              </a:rPr>
              <a:t> cataloguing </a:t>
            </a:r>
          </a:p>
          <a:p>
            <a:pPr marL="285750" indent="-285750">
              <a:buFont typeface="Arial" pitchFamily="34" charset="0"/>
              <a:buChar char="•"/>
            </a:pPr>
            <a:endParaRPr lang="en-US" sz="2200" dirty="0">
              <a:latin typeface="Arial" pitchFamily="34" charset="0"/>
              <a:cs typeface="Arial" pitchFamily="34" charset="0"/>
            </a:endParaRPr>
          </a:p>
          <a:p>
            <a:pPr marL="285750" indent="-285750">
              <a:buFont typeface="Arial" pitchFamily="34" charset="0"/>
              <a:buChar char="•"/>
            </a:pPr>
            <a:endParaRPr lang="en-US" sz="2200" dirty="0">
              <a:latin typeface="Arial" pitchFamily="34" charset="0"/>
              <a:cs typeface="Arial" pitchFamily="34" charset="0"/>
            </a:endParaRPr>
          </a:p>
          <a:p>
            <a:pPr marL="285750" indent="-285750">
              <a:buFont typeface="Arial" pitchFamily="34" charset="0"/>
              <a:buChar char="•"/>
            </a:pPr>
            <a:endParaRPr lang="en-US" sz="2200" dirty="0">
              <a:latin typeface="Arial" pitchFamily="34" charset="0"/>
              <a:cs typeface="Arial" pitchFamily="34" charset="0"/>
            </a:endParaRPr>
          </a:p>
          <a:p>
            <a:pPr marL="285750" indent="-285750">
              <a:buFont typeface="Arial" pitchFamily="34" charset="0"/>
              <a:buChar char="•"/>
            </a:pPr>
            <a:endParaRPr lang="en-US" sz="2200" dirty="0" smtClean="0">
              <a:latin typeface="Arial" pitchFamily="34" charset="0"/>
              <a:cs typeface="Arial" pitchFamily="34" charset="0"/>
            </a:endParaRPr>
          </a:p>
          <a:p>
            <a:pPr marL="285750" indent="-285750">
              <a:buFont typeface="Arial" pitchFamily="34" charset="0"/>
              <a:buChar char="•"/>
            </a:pPr>
            <a:endParaRPr lang="en-US" sz="2200" dirty="0">
              <a:latin typeface="Arial" pitchFamily="34" charset="0"/>
              <a:cs typeface="Arial" pitchFamily="34" charset="0"/>
            </a:endParaRPr>
          </a:p>
          <a:p>
            <a:pPr marL="542925" indent="-285750"/>
            <a:r>
              <a:rPr lang="en-US" sz="2200" b="1" dirty="0">
                <a:latin typeface="Arial" pitchFamily="34" charset="0"/>
                <a:cs typeface="Arial" pitchFamily="34" charset="0"/>
              </a:rPr>
              <a:t>Library </a:t>
            </a:r>
            <a:endParaRPr lang="en-US" sz="2200" b="1" dirty="0" smtClean="0">
              <a:latin typeface="Arial" pitchFamily="34" charset="0"/>
              <a:cs typeface="Arial" pitchFamily="34" charset="0"/>
            </a:endParaRPr>
          </a:p>
          <a:p>
            <a:pPr marL="542925" indent="-285750"/>
            <a:r>
              <a:rPr lang="en-US" sz="2200" b="1" dirty="0" smtClean="0">
                <a:latin typeface="Arial" pitchFamily="34" charset="0"/>
                <a:cs typeface="Arial" pitchFamily="34" charset="0"/>
              </a:rPr>
              <a:t>administrator</a:t>
            </a:r>
            <a:endParaRPr lang="en-US" sz="2200" b="1" dirty="0">
              <a:latin typeface="Arial" pitchFamily="34" charset="0"/>
              <a:cs typeface="Arial" pitchFamily="34" charset="0"/>
            </a:endParaRPr>
          </a:p>
          <a:p>
            <a:pPr marL="542925" indent="-285750">
              <a:buFont typeface="Arial" pitchFamily="34" charset="0"/>
              <a:buChar char="•"/>
            </a:pPr>
            <a:r>
              <a:rPr lang="en-US" sz="2200" dirty="0">
                <a:latin typeface="Arial" pitchFamily="34" charset="0"/>
                <a:cs typeface="Arial" pitchFamily="34" charset="0"/>
              </a:rPr>
              <a:t>decrease of </a:t>
            </a:r>
            <a:r>
              <a:rPr lang="en-US" sz="2200" dirty="0" smtClean="0">
                <a:latin typeface="Arial" pitchFamily="34" charset="0"/>
                <a:cs typeface="Arial" pitchFamily="34" charset="0"/>
              </a:rPr>
              <a:t>costs </a:t>
            </a:r>
            <a:r>
              <a:rPr lang="en-US" sz="2200" dirty="0">
                <a:latin typeface="Arial" pitchFamily="34" charset="0"/>
                <a:cs typeface="Arial" pitchFamily="34" charset="0"/>
              </a:rPr>
              <a:t>and reducing workload</a:t>
            </a:r>
          </a:p>
          <a:p>
            <a:pPr marL="542925" indent="-285750">
              <a:buFont typeface="Arial" pitchFamily="34" charset="0"/>
              <a:buChar char="•"/>
            </a:pPr>
            <a:r>
              <a:rPr lang="en-US" sz="2200" dirty="0">
                <a:latin typeface="Arial" pitchFamily="34" charset="0"/>
                <a:cs typeface="Arial" pitchFamily="34" charset="0"/>
              </a:rPr>
              <a:t>close collaboration between the university libraries of Zurich</a:t>
            </a:r>
          </a:p>
          <a:p>
            <a:pPr marL="542925" indent="-285750"/>
            <a:endParaRPr lang="en-US" sz="2200" dirty="0">
              <a:latin typeface="Arial" pitchFamily="34" charset="0"/>
              <a:cs typeface="Arial" pitchFamily="34" charset="0"/>
            </a:endParaRPr>
          </a:p>
          <a:p>
            <a:pPr marL="542925" indent="-285750"/>
            <a:r>
              <a:rPr lang="en-US" sz="2200" b="1" dirty="0">
                <a:latin typeface="Arial" pitchFamily="34" charset="0"/>
                <a:cs typeface="Arial" pitchFamily="34" charset="0"/>
              </a:rPr>
              <a:t>IT administrator</a:t>
            </a:r>
          </a:p>
          <a:p>
            <a:pPr marL="542925" indent="-285750">
              <a:buFont typeface="Arial" pitchFamily="34" charset="0"/>
              <a:buChar char="•"/>
            </a:pPr>
            <a:r>
              <a:rPr lang="en-US" sz="2200" dirty="0">
                <a:latin typeface="Arial" pitchFamily="34" charset="0"/>
                <a:cs typeface="Arial" pitchFamily="34" charset="0"/>
              </a:rPr>
              <a:t>reducing costs for technical infrastructure</a:t>
            </a:r>
          </a:p>
          <a:p>
            <a:pPr marL="542925" indent="-285750">
              <a:buFont typeface="Arial" pitchFamily="34" charset="0"/>
              <a:buChar char="•"/>
            </a:pPr>
            <a:r>
              <a:rPr lang="en-US" sz="2200" dirty="0">
                <a:latin typeface="Arial" pitchFamily="34" charset="0"/>
                <a:cs typeface="Arial" pitchFamily="34" charset="0"/>
              </a:rPr>
              <a:t>technical infrastructure will be </a:t>
            </a:r>
            <a:r>
              <a:rPr lang="en-US" sz="2200" dirty="0" smtClean="0">
                <a:latin typeface="Arial" pitchFamily="34" charset="0"/>
                <a:cs typeface="Arial" pitchFamily="34" charset="0"/>
              </a:rPr>
              <a:t>streamlined and redundancy reduced</a:t>
            </a:r>
            <a:endParaRPr lang="en-US" sz="2200" dirty="0">
              <a:latin typeface="Arial" pitchFamily="34" charset="0"/>
              <a:cs typeface="Arial" pitchFamily="34" charset="0"/>
            </a:endParaRPr>
          </a:p>
        </p:txBody>
      </p:sp>
      <p:grpSp>
        <p:nvGrpSpPr>
          <p:cNvPr id="5" name="Gruppieren 4"/>
          <p:cNvGrpSpPr/>
          <p:nvPr/>
        </p:nvGrpSpPr>
        <p:grpSpPr>
          <a:xfrm>
            <a:off x="1198472" y="2001298"/>
            <a:ext cx="7009285" cy="3299910"/>
            <a:chOff x="1198472" y="1951449"/>
            <a:chExt cx="7009285" cy="3299910"/>
          </a:xfrm>
        </p:grpSpPr>
        <p:sp>
          <p:nvSpPr>
            <p:cNvPr id="7" name="Freihandform 6"/>
            <p:cNvSpPr/>
            <p:nvPr/>
          </p:nvSpPr>
          <p:spPr>
            <a:xfrm>
              <a:off x="1198472" y="1951449"/>
              <a:ext cx="3466035" cy="3299910"/>
            </a:xfrm>
            <a:custGeom>
              <a:avLst/>
              <a:gdLst>
                <a:gd name="connsiteX0" fmla="*/ 0 w 3466035"/>
                <a:gd name="connsiteY0" fmla="*/ 0 h 3299910"/>
                <a:gd name="connsiteX1" fmla="*/ 3466035 w 3466035"/>
                <a:gd name="connsiteY1" fmla="*/ 0 h 3299910"/>
                <a:gd name="connsiteX2" fmla="*/ 3466035 w 3466035"/>
                <a:gd name="connsiteY2" fmla="*/ 3299910 h 3299910"/>
                <a:gd name="connsiteX3" fmla="*/ 0 w 3466035"/>
                <a:gd name="connsiteY3" fmla="*/ 3299910 h 3299910"/>
                <a:gd name="connsiteX4" fmla="*/ 0 w 3466035"/>
                <a:gd name="connsiteY4" fmla="*/ 0 h 329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35" h="3299910">
                  <a:moveTo>
                    <a:pt x="0" y="0"/>
                  </a:moveTo>
                  <a:lnTo>
                    <a:pt x="3466035" y="0"/>
                  </a:lnTo>
                  <a:lnTo>
                    <a:pt x="3466035" y="3299910"/>
                  </a:lnTo>
                  <a:lnTo>
                    <a:pt x="0" y="32999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de-CH" sz="6500" kern="1200"/>
            </a:p>
          </p:txBody>
        </p:sp>
        <p:sp>
          <p:nvSpPr>
            <p:cNvPr id="8" name="Freihandform 7"/>
            <p:cNvSpPr/>
            <p:nvPr/>
          </p:nvSpPr>
          <p:spPr>
            <a:xfrm>
              <a:off x="4741722" y="1951449"/>
              <a:ext cx="3466035" cy="3299910"/>
            </a:xfrm>
            <a:custGeom>
              <a:avLst/>
              <a:gdLst>
                <a:gd name="connsiteX0" fmla="*/ 0 w 3466035"/>
                <a:gd name="connsiteY0" fmla="*/ 0 h 3299910"/>
                <a:gd name="connsiteX1" fmla="*/ 3466035 w 3466035"/>
                <a:gd name="connsiteY1" fmla="*/ 0 h 3299910"/>
                <a:gd name="connsiteX2" fmla="*/ 3466035 w 3466035"/>
                <a:gd name="connsiteY2" fmla="*/ 3299910 h 3299910"/>
                <a:gd name="connsiteX3" fmla="*/ 0 w 3466035"/>
                <a:gd name="connsiteY3" fmla="*/ 3299910 h 3299910"/>
                <a:gd name="connsiteX4" fmla="*/ 0 w 3466035"/>
                <a:gd name="connsiteY4" fmla="*/ 0 h 329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035" h="3299910">
                  <a:moveTo>
                    <a:pt x="0" y="0"/>
                  </a:moveTo>
                  <a:lnTo>
                    <a:pt x="3466035" y="0"/>
                  </a:lnTo>
                  <a:lnTo>
                    <a:pt x="3466035" y="3299910"/>
                  </a:lnTo>
                  <a:lnTo>
                    <a:pt x="0" y="32999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de-CH" sz="6500" kern="1200" dirty="0" smtClean="0"/>
            </a:p>
            <a:p>
              <a:pPr lvl="0" algn="l" defTabSz="2889250">
                <a:lnSpc>
                  <a:spcPct val="90000"/>
                </a:lnSpc>
                <a:spcBef>
                  <a:spcPct val="0"/>
                </a:spcBef>
                <a:spcAft>
                  <a:spcPct val="35000"/>
                </a:spcAft>
              </a:pPr>
              <a:endParaRPr lang="de-CH" sz="6500" kern="1200" dirty="0"/>
            </a:p>
          </p:txBody>
        </p:sp>
        <p:sp>
          <p:nvSpPr>
            <p:cNvPr id="11" name="Gerade Verbindung 10"/>
            <p:cNvSpPr/>
            <p:nvPr/>
          </p:nvSpPr>
          <p:spPr>
            <a:xfrm>
              <a:off x="4707404" y="1958505"/>
              <a:ext cx="857" cy="3151731"/>
            </a:xfrm>
            <a:prstGeom prst="line">
              <a:avLst/>
            </a:prstGeom>
            <a:ln>
              <a:solidFill>
                <a:schemeClr val="bg1">
                  <a:lumMod val="50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13" name="Kreuz 12"/>
          <p:cNvSpPr/>
          <p:nvPr/>
        </p:nvSpPr>
        <p:spPr>
          <a:xfrm>
            <a:off x="251520" y="165806"/>
            <a:ext cx="1458928" cy="1458928"/>
          </a:xfrm>
          <a:prstGeom prst="plus">
            <a:avLst>
              <a:gd name="adj" fmla="val 32810"/>
            </a:avLst>
          </a:prstGeom>
        </p:spPr>
        <p:style>
          <a:lnRef idx="1">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9360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xEl>
                                              <p:pRg st="4" end="4"/>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5">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15">
                                            <p:txEl>
                                              <p:pRg st="3" end="3"/>
                                            </p:txEl>
                                          </p:spTgt>
                                        </p:tgtEl>
                                        <p:attrNameLst>
                                          <p:attrName>style.opacity</p:attrName>
                                        </p:attrNameLst>
                                      </p:cBhvr>
                                      <p:to>
                                        <p:strVal val="0.5"/>
                                      </p:to>
                                    </p:set>
                                    <p:animEffect filter="image" prLst="opacity: 0.5">
                                      <p:cBhvr rctx="IE">
                                        <p:cTn id="18" dur="indefinite"/>
                                        <p:tgtEl>
                                          <p:spTgt spid="15">
                                            <p:txEl>
                                              <p:pRg st="3" end="3"/>
                                            </p:txEl>
                                          </p:spTgt>
                                        </p:tgtEl>
                                      </p:cBhvr>
                                    </p:animEffect>
                                  </p:childTnLst>
                                </p:cTn>
                              </p:par>
                              <p:par>
                                <p:cTn id="19" presetID="9" presetClass="emph" presetSubtype="0" nodeType="withEffect">
                                  <p:stCondLst>
                                    <p:cond delay="0"/>
                                  </p:stCondLst>
                                  <p:childTnLst>
                                    <p:set>
                                      <p:cBhvr rctx="PPT">
                                        <p:cTn id="20" dur="indefinite"/>
                                        <p:tgtEl>
                                          <p:spTgt spid="15">
                                            <p:txEl>
                                              <p:pRg st="4" end="4"/>
                                            </p:txEl>
                                          </p:spTgt>
                                        </p:tgtEl>
                                        <p:attrNameLst>
                                          <p:attrName>style.opacity</p:attrName>
                                        </p:attrNameLst>
                                      </p:cBhvr>
                                      <p:to>
                                        <p:strVal val="0.5"/>
                                      </p:to>
                                    </p:set>
                                    <p:animEffect filter="image" prLst="opacity: 0.5">
                                      <p:cBhvr rctx="IE">
                                        <p:cTn id="21" dur="indefinite"/>
                                        <p:tgtEl>
                                          <p:spTgt spid="15">
                                            <p:txEl>
                                              <p:pRg st="4" end="4"/>
                                            </p:txEl>
                                          </p:spTgt>
                                        </p:tgtEl>
                                      </p:cBhvr>
                                    </p:animEffect>
                                  </p:childTnLst>
                                </p:cTn>
                              </p:par>
                              <p:par>
                                <p:cTn id="22" presetID="9" presetClass="emph" presetSubtype="0" nodeType="withEffect">
                                  <p:stCondLst>
                                    <p:cond delay="0"/>
                                  </p:stCondLst>
                                  <p:childTnLst>
                                    <p:set>
                                      <p:cBhvr rctx="PPT">
                                        <p:cTn id="23" dur="indefinite"/>
                                        <p:tgtEl>
                                          <p:spTgt spid="15">
                                            <p:txEl>
                                              <p:pRg st="5" end="5"/>
                                            </p:txEl>
                                          </p:spTgt>
                                        </p:tgtEl>
                                        <p:attrNameLst>
                                          <p:attrName>style.opacity</p:attrName>
                                        </p:attrNameLst>
                                      </p:cBhvr>
                                      <p:to>
                                        <p:strVal val="0.5"/>
                                      </p:to>
                                    </p:set>
                                    <p:animEffect filter="image" prLst="opacity: 0.5">
                                      <p:cBhvr rctx="IE">
                                        <p:cTn id="24" dur="indefinite"/>
                                        <p:tgtEl>
                                          <p:spTgt spid="15">
                                            <p:txEl>
                                              <p:pRg st="5" end="5"/>
                                            </p:txEl>
                                          </p:spTgt>
                                        </p:tgtEl>
                                      </p:cBhvr>
                                    </p:animEffect>
                                  </p:childTnLst>
                                </p:cTn>
                              </p:par>
                              <p:par>
                                <p:cTn id="25" presetID="9" presetClass="emph" presetSubtype="0" nodeType="withEffect">
                                  <p:stCondLst>
                                    <p:cond delay="0"/>
                                  </p:stCondLst>
                                  <p:childTnLst>
                                    <p:set>
                                      <p:cBhvr rctx="PPT">
                                        <p:cTn id="26" dur="indefinite"/>
                                        <p:tgtEl>
                                          <p:spTgt spid="15">
                                            <p:txEl>
                                              <p:pRg st="6" end="6"/>
                                            </p:txEl>
                                          </p:spTgt>
                                        </p:tgtEl>
                                        <p:attrNameLst>
                                          <p:attrName>style.opacity</p:attrName>
                                        </p:attrNameLst>
                                      </p:cBhvr>
                                      <p:to>
                                        <p:strVal val="0.5"/>
                                      </p:to>
                                    </p:set>
                                    <p:animEffect filter="image" prLst="opacity: 0.5">
                                      <p:cBhvr rctx="IE">
                                        <p:cTn id="27" dur="indefinite"/>
                                        <p:tgtEl>
                                          <p:spTgt spid="15">
                                            <p:txEl>
                                              <p:pRg st="6" end="6"/>
                                            </p:txEl>
                                          </p:spTgt>
                                        </p:tgtEl>
                                      </p:cBhvr>
                                    </p:animEffect>
                                  </p:childTnLst>
                                </p:cTn>
                              </p:par>
                              <p:par>
                                <p:cTn id="28" presetID="1" presetClass="entr" presetSubtype="0" fill="hold" nodeType="withEffect">
                                  <p:stCondLst>
                                    <p:cond delay="0"/>
                                  </p:stCondLst>
                                  <p:childTnLst>
                                    <p:set>
                                      <p:cBhvr>
                                        <p:cTn id="29" dur="1" fill="hold">
                                          <p:stCondLst>
                                            <p:cond delay="0"/>
                                          </p:stCondLst>
                                        </p:cTn>
                                        <p:tgtEl>
                                          <p:spTgt spid="15">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15">
                                            <p:txEl>
                                              <p:pRg st="8" end="8"/>
                                            </p:txEl>
                                          </p:spTgt>
                                        </p:tgtEl>
                                        <p:attrNameLst>
                                          <p:attrName>style.opacity</p:attrName>
                                        </p:attrNameLst>
                                      </p:cBhvr>
                                      <p:to>
                                        <p:strVal val="0.5"/>
                                      </p:to>
                                    </p:set>
                                    <p:animEffect filter="image" prLst="opacity: 0.5">
                                      <p:cBhvr rctx="IE">
                                        <p:cTn id="39" dur="indefinite"/>
                                        <p:tgtEl>
                                          <p:spTgt spid="15">
                                            <p:txEl>
                                              <p:pRg st="8" end="8"/>
                                            </p:txEl>
                                          </p:spTgt>
                                        </p:tgtEl>
                                      </p:cBhvr>
                                    </p:animEffect>
                                  </p:childTnLst>
                                </p:cTn>
                              </p:par>
                              <p:par>
                                <p:cTn id="40" presetID="9" presetClass="emph" presetSubtype="0" nodeType="withEffect">
                                  <p:stCondLst>
                                    <p:cond delay="0"/>
                                  </p:stCondLst>
                                  <p:childTnLst>
                                    <p:set>
                                      <p:cBhvr rctx="PPT">
                                        <p:cTn id="41" dur="indefinite"/>
                                        <p:tgtEl>
                                          <p:spTgt spid="15">
                                            <p:txEl>
                                              <p:pRg st="9" end="9"/>
                                            </p:txEl>
                                          </p:spTgt>
                                        </p:tgtEl>
                                        <p:attrNameLst>
                                          <p:attrName>style.opacity</p:attrName>
                                        </p:attrNameLst>
                                      </p:cBhvr>
                                      <p:to>
                                        <p:strVal val="0.5"/>
                                      </p:to>
                                    </p:set>
                                    <p:animEffect filter="image" prLst="opacity: 0.5">
                                      <p:cBhvr rctx="IE">
                                        <p:cTn id="42" dur="indefinite"/>
                                        <p:tgtEl>
                                          <p:spTgt spid="15">
                                            <p:txEl>
                                              <p:pRg st="9" end="9"/>
                                            </p:txEl>
                                          </p:spTgt>
                                        </p:tgtEl>
                                      </p:cBhvr>
                                    </p:animEffect>
                                  </p:childTnLst>
                                </p:cTn>
                              </p:par>
                              <p:par>
                                <p:cTn id="43" presetID="9" presetClass="emph" presetSubtype="0" nodeType="withEffect">
                                  <p:stCondLst>
                                    <p:cond delay="0"/>
                                  </p:stCondLst>
                                  <p:childTnLst>
                                    <p:set>
                                      <p:cBhvr rctx="PPT">
                                        <p:cTn id="44" dur="indefinite"/>
                                        <p:tgtEl>
                                          <p:spTgt spid="15">
                                            <p:txEl>
                                              <p:pRg st="10" end="10"/>
                                            </p:txEl>
                                          </p:spTgt>
                                        </p:tgtEl>
                                        <p:attrNameLst>
                                          <p:attrName>style.opacity</p:attrName>
                                        </p:attrNameLst>
                                      </p:cBhvr>
                                      <p:to>
                                        <p:strVal val="0.5"/>
                                      </p:to>
                                    </p:set>
                                    <p:animEffect filter="image" prLst="opacity: 0.5">
                                      <p:cBhvr rctx="IE">
                                        <p:cTn id="45" dur="indefinite"/>
                                        <p:tgtEl>
                                          <p:spTgt spid="15">
                                            <p:txEl>
                                              <p:pRg st="10" end="10"/>
                                            </p:txEl>
                                          </p:spTgt>
                                        </p:tgtEl>
                                      </p:cBhvr>
                                    </p:animEffect>
                                  </p:childTnLst>
                                </p:cTn>
                              </p:par>
                              <p:par>
                                <p:cTn id="46" presetID="1" presetClass="entr" presetSubtype="0" fill="hold" nodeType="withEffect">
                                  <p:stCondLst>
                                    <p:cond delay="0"/>
                                  </p:stCondLst>
                                  <p:childTnLst>
                                    <p:set>
                                      <p:cBhvr>
                                        <p:cTn id="47" dur="1" fill="hold">
                                          <p:stCondLst>
                                            <p:cond delay="0"/>
                                          </p:stCondLst>
                                        </p:cTn>
                                        <p:tgtEl>
                                          <p:spTgt spid="15">
                                            <p:txEl>
                                              <p:pRg st="16" end="16"/>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5">
                                            <p:txEl>
                                              <p:pRg st="17" end="17"/>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15">
                                            <p:txEl>
                                              <p:pRg st="18" end="1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9" presetClass="emph" presetSubtype="0" nodeType="clickEffect">
                                  <p:stCondLst>
                                    <p:cond delay="0"/>
                                  </p:stCondLst>
                                  <p:childTnLst>
                                    <p:set>
                                      <p:cBhvr rctx="PPT">
                                        <p:cTn id="58" dur="indefinite"/>
                                        <p:tgtEl>
                                          <p:spTgt spid="15">
                                            <p:txEl>
                                              <p:pRg st="16" end="16"/>
                                            </p:txEl>
                                          </p:spTgt>
                                        </p:tgtEl>
                                        <p:attrNameLst>
                                          <p:attrName>style.opacity</p:attrName>
                                        </p:attrNameLst>
                                      </p:cBhvr>
                                      <p:to>
                                        <p:strVal val="0.5"/>
                                      </p:to>
                                    </p:set>
                                    <p:animEffect filter="image" prLst="opacity: 0.5">
                                      <p:cBhvr rctx="IE">
                                        <p:cTn id="59" dur="indefinite"/>
                                        <p:tgtEl>
                                          <p:spTgt spid="15">
                                            <p:txEl>
                                              <p:pRg st="16" end="16"/>
                                            </p:txEl>
                                          </p:spTgt>
                                        </p:tgtEl>
                                      </p:cBhvr>
                                    </p:animEffect>
                                  </p:childTnLst>
                                </p:cTn>
                              </p:par>
                              <p:par>
                                <p:cTn id="60" presetID="9" presetClass="emph" presetSubtype="0" nodeType="withEffect">
                                  <p:stCondLst>
                                    <p:cond delay="0"/>
                                  </p:stCondLst>
                                  <p:childTnLst>
                                    <p:set>
                                      <p:cBhvr rctx="PPT">
                                        <p:cTn id="61" dur="indefinite"/>
                                        <p:tgtEl>
                                          <p:spTgt spid="15">
                                            <p:txEl>
                                              <p:pRg st="17" end="17"/>
                                            </p:txEl>
                                          </p:spTgt>
                                        </p:tgtEl>
                                        <p:attrNameLst>
                                          <p:attrName>style.opacity</p:attrName>
                                        </p:attrNameLst>
                                      </p:cBhvr>
                                      <p:to>
                                        <p:strVal val="0.5"/>
                                      </p:to>
                                    </p:set>
                                    <p:animEffect filter="image" prLst="opacity: 0.5">
                                      <p:cBhvr rctx="IE">
                                        <p:cTn id="62" dur="indefinite"/>
                                        <p:tgtEl>
                                          <p:spTgt spid="15">
                                            <p:txEl>
                                              <p:pRg st="17" end="17"/>
                                            </p:txEl>
                                          </p:spTgt>
                                        </p:tgtEl>
                                      </p:cBhvr>
                                    </p:animEffect>
                                  </p:childTnLst>
                                </p:cTn>
                              </p:par>
                              <p:par>
                                <p:cTn id="63" presetID="9" presetClass="emph" presetSubtype="0" nodeType="withEffect">
                                  <p:stCondLst>
                                    <p:cond delay="0"/>
                                  </p:stCondLst>
                                  <p:childTnLst>
                                    <p:set>
                                      <p:cBhvr rctx="PPT">
                                        <p:cTn id="64" dur="indefinite"/>
                                        <p:tgtEl>
                                          <p:spTgt spid="15">
                                            <p:txEl>
                                              <p:pRg st="18" end="18"/>
                                            </p:txEl>
                                          </p:spTgt>
                                        </p:tgtEl>
                                        <p:attrNameLst>
                                          <p:attrName>style.opacity</p:attrName>
                                        </p:attrNameLst>
                                      </p:cBhvr>
                                      <p:to>
                                        <p:strVal val="0.5"/>
                                      </p:to>
                                    </p:set>
                                    <p:animEffect filter="image" prLst="opacity: 0.5">
                                      <p:cBhvr rctx="IE">
                                        <p:cTn id="65" dur="indefinite"/>
                                        <p:tgtEl>
                                          <p:spTgt spid="15">
                                            <p:txEl>
                                              <p:pRg st="18" end="18"/>
                                            </p:txEl>
                                          </p:spTgt>
                                        </p:tgtEl>
                                      </p:cBhvr>
                                    </p:animEffect>
                                  </p:childTnLst>
                                </p:cTn>
                              </p:par>
                              <p:par>
                                <p:cTn id="66" presetID="9" presetClass="emph" presetSubtype="0" nodeType="withEffect">
                                  <p:stCondLst>
                                    <p:cond delay="0"/>
                                  </p:stCondLst>
                                  <p:childTnLst>
                                    <p:set>
                                      <p:cBhvr rctx="PPT">
                                        <p:cTn id="67" dur="indefinite"/>
                                        <p:tgtEl>
                                          <p:spTgt spid="15">
                                            <p:txEl>
                                              <p:pRg st="19" end="19"/>
                                            </p:txEl>
                                          </p:spTgt>
                                        </p:tgtEl>
                                        <p:attrNameLst>
                                          <p:attrName>style.opacity</p:attrName>
                                        </p:attrNameLst>
                                      </p:cBhvr>
                                      <p:to>
                                        <p:strVal val="0.5"/>
                                      </p:to>
                                    </p:set>
                                    <p:animEffect filter="image" prLst="opacity: 0.5">
                                      <p:cBhvr rctx="IE">
                                        <p:cTn id="68" dur="indefinite"/>
                                        <p:tgtEl>
                                          <p:spTgt spid="15">
                                            <p:txEl>
                                              <p:pRg st="19" end="19"/>
                                            </p:txEl>
                                          </p:spTgt>
                                        </p:tgtEl>
                                      </p:cBhvr>
                                    </p:animEffect>
                                  </p:childTnLst>
                                </p:cTn>
                              </p:par>
                              <p:par>
                                <p:cTn id="69" presetID="1" presetClass="entr" presetSubtype="0" fill="hold" nodeType="withEffect">
                                  <p:stCondLst>
                                    <p:cond delay="0"/>
                                  </p:stCondLst>
                                  <p:childTnLst>
                                    <p:set>
                                      <p:cBhvr>
                                        <p:cTn id="70" dur="1" fill="hold">
                                          <p:stCondLst>
                                            <p:cond delay="0"/>
                                          </p:stCondLst>
                                        </p:cTn>
                                        <p:tgtEl>
                                          <p:spTgt spid="15">
                                            <p:txEl>
                                              <p:pRg st="21" end="21"/>
                                            </p:txEl>
                                          </p:spTgt>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15">
                                            <p:txEl>
                                              <p:pRg st="22" end="22"/>
                                            </p:txEl>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littau\Desktop\igelu\gold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35" y="6591"/>
            <a:ext cx="8691093" cy="68427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llittau\AppData\Local\Microsoft\Windows\Temporary Internet Files\Content.IE5\JYERV3W2\MC900434669[1].wmf"/>
          <p:cNvPicPr>
            <a:picLocks noChangeAspect="1" noChangeArrowheads="1"/>
          </p:cNvPicPr>
          <p:nvPr/>
        </p:nvPicPr>
        <p:blipFill>
          <a:blip r:embed="rId3">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5697125" y="778260"/>
            <a:ext cx="3929682" cy="3150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986891" y="1358770"/>
            <a:ext cx="1530170" cy="144016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12000" b="1" i="0" u="none" strike="noStrike" kern="1200" cap="none" spc="0" normalizeH="0" baseline="0" noProof="0" dirty="0" smtClean="0">
                <a:ln>
                  <a:noFill/>
                </a:ln>
                <a:effectLst/>
                <a:uLnTx/>
                <a:uFillTx/>
                <a:latin typeface="Arial" pitchFamily="34" charset="0"/>
                <a:ea typeface="+mj-ea"/>
                <a:cs typeface="Arial" pitchFamily="34" charset="0"/>
              </a:rPr>
              <a:t>?</a:t>
            </a:r>
          </a:p>
        </p:txBody>
      </p:sp>
    </p:spTree>
    <p:extLst>
      <p:ext uri="{BB962C8B-B14F-4D97-AF65-F5344CB8AC3E}">
        <p14:creationId xmlns:p14="http://schemas.microsoft.com/office/powerpoint/2010/main" val="3675811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413"/>
            <a:ext cx="7772400" cy="2332038"/>
          </a:xfrm>
        </p:spPr>
        <p:txBody>
          <a:bodyPr/>
          <a:lstStyle/>
          <a:p>
            <a:r>
              <a:rPr lang="en-US" dirty="0" smtClean="0"/>
              <a:t>Thanks a lot.</a:t>
            </a:r>
            <a:endParaRPr lang="de-CH" dirty="0"/>
          </a:p>
        </p:txBody>
      </p:sp>
      <p:sp>
        <p:nvSpPr>
          <p:cNvPr id="3" name="Untertitel 2"/>
          <p:cNvSpPr>
            <a:spLocks noGrp="1"/>
          </p:cNvSpPr>
          <p:nvPr>
            <p:ph type="subTitle" idx="1"/>
          </p:nvPr>
        </p:nvSpPr>
        <p:spPr>
          <a:xfrm>
            <a:off x="1371600" y="3203975"/>
            <a:ext cx="6400800" cy="2434825"/>
          </a:xfrm>
        </p:spPr>
        <p:txBody>
          <a:bodyPr>
            <a:noAutofit/>
          </a:bodyPr>
          <a:lstStyle/>
          <a:p>
            <a:r>
              <a:rPr lang="en-US" sz="2400" dirty="0" smtClean="0"/>
              <a:t>ETH-</a:t>
            </a:r>
            <a:r>
              <a:rPr lang="en-US" sz="2400" dirty="0" err="1" smtClean="0"/>
              <a:t>Bibliothek</a:t>
            </a:r>
            <a:r>
              <a:rPr lang="en-US" sz="2400" dirty="0" smtClean="0"/>
              <a:t> Zürich</a:t>
            </a:r>
            <a:endParaRPr lang="en-US" sz="2400" dirty="0"/>
          </a:p>
          <a:p>
            <a:r>
              <a:rPr lang="en-US" sz="2400" dirty="0" smtClean="0"/>
              <a:t>Andreas Kirstein                                       </a:t>
            </a:r>
            <a:r>
              <a:rPr lang="en-US" sz="2400" dirty="0"/>
              <a:t>Head Media </a:t>
            </a:r>
            <a:r>
              <a:rPr lang="en-US" sz="2400" dirty="0" smtClean="0"/>
              <a:t>and </a:t>
            </a:r>
            <a:r>
              <a:rPr lang="en-US" sz="2400" dirty="0"/>
              <a:t>IT </a:t>
            </a:r>
            <a:r>
              <a:rPr lang="en-US" sz="2400" dirty="0" smtClean="0"/>
              <a:t>Services/</a:t>
            </a:r>
            <a:r>
              <a:rPr lang="de-CH" sz="2400" dirty="0" err="1"/>
              <a:t>Deputy</a:t>
            </a:r>
            <a:r>
              <a:rPr lang="de-CH" sz="2400" dirty="0"/>
              <a:t> </a:t>
            </a:r>
            <a:r>
              <a:rPr lang="de-CH" sz="2400" dirty="0" err="1"/>
              <a:t>Director</a:t>
            </a:r>
            <a:endParaRPr lang="en-US" sz="2400" dirty="0"/>
          </a:p>
          <a:p>
            <a:r>
              <a:rPr lang="en-US" sz="2400" dirty="0"/>
              <a:t>Head NEBIS </a:t>
            </a:r>
            <a:r>
              <a:rPr lang="en-US" sz="2400" dirty="0" smtClean="0"/>
              <a:t>Network</a:t>
            </a:r>
            <a:endParaRPr lang="de-CH" sz="2400" dirty="0" smtClean="0"/>
          </a:p>
          <a:p>
            <a:r>
              <a:rPr lang="de-CH" sz="2400" dirty="0" err="1" smtClean="0"/>
              <a:t>Rämistrasse</a:t>
            </a:r>
            <a:r>
              <a:rPr lang="de-CH" sz="2400" dirty="0" smtClean="0"/>
              <a:t> 101 </a:t>
            </a:r>
            <a:r>
              <a:rPr lang="de-CH" sz="2400" dirty="0" smtClean="0">
                <a:sym typeface="Wingdings"/>
              </a:rPr>
              <a:t></a:t>
            </a:r>
            <a:r>
              <a:rPr lang="de-CH" sz="2400" dirty="0" smtClean="0"/>
              <a:t> </a:t>
            </a:r>
            <a:r>
              <a:rPr lang="de-CH" sz="2400" dirty="0"/>
              <a:t>CH-8092 </a:t>
            </a:r>
            <a:r>
              <a:rPr lang="de-CH" sz="2400" dirty="0" smtClean="0"/>
              <a:t>Zürich</a:t>
            </a:r>
          </a:p>
          <a:p>
            <a:r>
              <a:rPr lang="de-CH" sz="2400" dirty="0" smtClean="0"/>
              <a:t>Tel:  +</a:t>
            </a:r>
            <a:r>
              <a:rPr lang="de-CH" sz="2400" dirty="0"/>
              <a:t>41 44 632 26 </a:t>
            </a:r>
            <a:r>
              <a:rPr lang="de-CH" sz="2400" dirty="0" smtClean="0"/>
              <a:t>74</a:t>
            </a:r>
          </a:p>
          <a:p>
            <a:r>
              <a:rPr lang="de-CH" sz="2400" dirty="0" smtClean="0"/>
              <a:t>Mail: 	kirstein@library.ethz.ch</a:t>
            </a:r>
          </a:p>
          <a:p>
            <a:r>
              <a:rPr lang="de-CH" sz="2400" dirty="0" smtClean="0"/>
              <a:t>URL: 	www.library.ethz.ch</a:t>
            </a:r>
            <a:endParaRPr lang="de-CH" sz="2400" dirty="0"/>
          </a:p>
          <a:p>
            <a:endParaRPr lang="de-CH" sz="2400" dirty="0"/>
          </a:p>
        </p:txBody>
      </p:sp>
    </p:spTree>
    <p:extLst>
      <p:ext uri="{BB962C8B-B14F-4D97-AF65-F5344CB8AC3E}">
        <p14:creationId xmlns:p14="http://schemas.microsoft.com/office/powerpoint/2010/main" val="2269610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812" t="4360" r="3057" b="4967"/>
          <a:stretch/>
        </p:blipFill>
        <p:spPr>
          <a:xfrm>
            <a:off x="0" y="368660"/>
            <a:ext cx="9112173" cy="6012180"/>
          </a:xfrm>
        </p:spPr>
      </p:pic>
      <p:sp>
        <p:nvSpPr>
          <p:cNvPr id="13" name="Rechteck 12"/>
          <p:cNvSpPr/>
          <p:nvPr/>
        </p:nvSpPr>
        <p:spPr>
          <a:xfrm>
            <a:off x="6516216" y="6192200"/>
            <a:ext cx="2627784"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feld 11"/>
          <p:cNvSpPr txBox="1"/>
          <p:nvPr/>
        </p:nvSpPr>
        <p:spPr>
          <a:xfrm>
            <a:off x="6862172" y="179236"/>
            <a:ext cx="1152128" cy="594469"/>
          </a:xfrm>
          <a:prstGeom prst="rect">
            <a:avLst/>
          </a:prstGeom>
          <a:ln>
            <a:noFill/>
          </a:ln>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r>
              <a:rPr lang="de-CH" b="1" dirty="0" smtClean="0">
                <a:solidFill>
                  <a:schemeClr val="bg2">
                    <a:lumMod val="50000"/>
                  </a:schemeClr>
                </a:solidFill>
                <a:latin typeface="Arial" pitchFamily="34" charset="0"/>
                <a:ea typeface="+mj-ea"/>
                <a:cs typeface="Arial" pitchFamily="34" charset="0"/>
              </a:rPr>
              <a:t>IDS UZH</a:t>
            </a:r>
            <a:endParaRPr kumimoji="0" lang="de-CH" b="1" i="0" u="none" strike="noStrike" kern="1200" cap="none" spc="0" normalizeH="0" baseline="0" noProof="0" dirty="0" smtClean="0">
              <a:ln>
                <a:noFill/>
              </a:ln>
              <a:solidFill>
                <a:schemeClr val="bg2">
                  <a:lumMod val="50000"/>
                </a:schemeClr>
              </a:solidFill>
              <a:effectLst/>
              <a:uLnTx/>
              <a:uFillTx/>
              <a:latin typeface="Arial" pitchFamily="34" charset="0"/>
              <a:ea typeface="+mj-ea"/>
              <a:cs typeface="Arial" pitchFamily="34" charset="0"/>
            </a:endParaRPr>
          </a:p>
        </p:txBody>
      </p:sp>
      <p:cxnSp>
        <p:nvCxnSpPr>
          <p:cNvPr id="16" name="Gerade Verbindung mit Pfeil 15"/>
          <p:cNvCxnSpPr/>
          <p:nvPr/>
        </p:nvCxnSpPr>
        <p:spPr>
          <a:xfrm flipH="1">
            <a:off x="5652120" y="593685"/>
            <a:ext cx="1440161" cy="614473"/>
          </a:xfrm>
          <a:prstGeom prst="straightConnector1">
            <a:avLst/>
          </a:prstGeom>
          <a:ln>
            <a:solidFill>
              <a:schemeClr val="bg2">
                <a:lumMod val="50000"/>
              </a:schemeClr>
            </a:solidFill>
            <a:tailEnd type="arrow"/>
          </a:ln>
        </p:spPr>
        <p:style>
          <a:lnRef idx="1">
            <a:schemeClr val="dk1"/>
          </a:lnRef>
          <a:fillRef idx="0">
            <a:schemeClr val="dk1"/>
          </a:fillRef>
          <a:effectRef idx="0">
            <a:schemeClr val="dk1"/>
          </a:effectRef>
          <a:fontRef idx="minor">
            <a:schemeClr val="tx1"/>
          </a:fontRef>
        </p:style>
      </p:cxnSp>
      <p:pic>
        <p:nvPicPr>
          <p:cNvPr id="3074" name="Picture 2" descr="C:\Users\llittau\Desktop\igelu\bow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0000" flipH="1">
            <a:off x="4932040" y="828114"/>
            <a:ext cx="956586" cy="986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littau\Desktop\igelu\bowl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023" y="1223755"/>
            <a:ext cx="642960" cy="6110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littau\Desktop\igelu\bowl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2460" y="996607"/>
            <a:ext cx="1133563" cy="10470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2771800" y="179235"/>
            <a:ext cx="1152128" cy="594469"/>
          </a:xfrm>
          <a:prstGeom prst="rect">
            <a:avLst/>
          </a:prstGeom>
          <a:ln>
            <a:noFill/>
          </a:ln>
        </p:spPr>
        <p:txBody>
          <a:bodyPr vert="horz" wrap="squar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r>
              <a:rPr lang="de-CH" b="1" dirty="0" smtClean="0">
                <a:solidFill>
                  <a:schemeClr val="bg2">
                    <a:lumMod val="50000"/>
                  </a:schemeClr>
                </a:solidFill>
                <a:latin typeface="Arial" pitchFamily="34" charset="0"/>
                <a:ea typeface="+mj-ea"/>
                <a:cs typeface="Arial" pitchFamily="34" charset="0"/>
              </a:rPr>
              <a:t>NEBIS</a:t>
            </a:r>
            <a:endParaRPr kumimoji="0" lang="de-CH" b="1" i="0" u="none" strike="noStrike" kern="1200" cap="none" spc="0" normalizeH="0" baseline="0" noProof="0" dirty="0" smtClean="0">
              <a:ln>
                <a:noFill/>
              </a:ln>
              <a:solidFill>
                <a:schemeClr val="bg2">
                  <a:lumMod val="50000"/>
                </a:schemeClr>
              </a:solidFill>
              <a:effectLst/>
              <a:uLnTx/>
              <a:uFillTx/>
              <a:latin typeface="Arial" pitchFamily="34" charset="0"/>
              <a:ea typeface="+mj-ea"/>
              <a:cs typeface="Arial" pitchFamily="34" charset="0"/>
            </a:endParaRPr>
          </a:p>
        </p:txBody>
      </p:sp>
      <p:cxnSp>
        <p:nvCxnSpPr>
          <p:cNvPr id="15" name="Gerade Verbindung mit Pfeil 14"/>
          <p:cNvCxnSpPr/>
          <p:nvPr/>
        </p:nvCxnSpPr>
        <p:spPr>
          <a:xfrm>
            <a:off x="3716905" y="593685"/>
            <a:ext cx="765085" cy="423141"/>
          </a:xfrm>
          <a:prstGeom prst="straightConnector1">
            <a:avLst/>
          </a:prstGeom>
          <a:ln>
            <a:solidFill>
              <a:schemeClr val="bg2">
                <a:lumMod val="50000"/>
              </a:schemeClr>
            </a:solidFill>
            <a:tailEnd type="arrow"/>
          </a:ln>
        </p:spPr>
        <p:style>
          <a:lnRef idx="1">
            <a:schemeClr val="dk1"/>
          </a:lnRef>
          <a:fillRef idx="0">
            <a:schemeClr val="dk1"/>
          </a:fillRef>
          <a:effectRef idx="0">
            <a:schemeClr val="dk1"/>
          </a:effectRef>
          <a:fontRef idx="minor">
            <a:schemeClr val="tx1"/>
          </a:fontRef>
        </p:style>
      </p:cxnSp>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2000" y="998730"/>
            <a:ext cx="1135082" cy="1047600"/>
          </a:xfrm>
          <a:prstGeom prst="rect">
            <a:avLst/>
          </a:prstGeom>
        </p:spPr>
      </p:pic>
      <p:cxnSp>
        <p:nvCxnSpPr>
          <p:cNvPr id="23" name="Gerade Verbindung mit Pfeil 22"/>
          <p:cNvCxnSpPr/>
          <p:nvPr/>
        </p:nvCxnSpPr>
        <p:spPr>
          <a:xfrm>
            <a:off x="3716905" y="593685"/>
            <a:ext cx="1125125" cy="387361"/>
          </a:xfrm>
          <a:prstGeom prst="straightConnector1">
            <a:avLst/>
          </a:prstGeom>
          <a:ln>
            <a:solidFill>
              <a:schemeClr val="bg2">
                <a:lumMod val="50000"/>
              </a:schemeClr>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33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par>
                          <p:cTn id="9" fill="hold">
                            <p:stCondLst>
                              <p:cond delay="0"/>
                            </p:stCondLst>
                            <p:childTnLst>
                              <p:par>
                                <p:cTn id="10" presetID="22" presetClass="exit" presetSubtype="4" fill="hold" nodeType="afterEffect">
                                  <p:stCondLst>
                                    <p:cond delay="750"/>
                                  </p:stCondLst>
                                  <p:childTnLst>
                                    <p:animEffect transition="out" filter="wipe(down)">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par>
                                <p:cTn id="13" presetID="10" presetClass="exit" presetSubtype="0" fill="hold" grpId="0" nodeType="withEffect">
                                  <p:stCondLst>
                                    <p:cond delay="50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50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22" presetClass="entr" presetSubtype="1"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10" presetClass="exit" presetSubtype="0" fill="hold" nodeType="withEffect">
                                  <p:stCondLst>
                                    <p:cond delay="500"/>
                                  </p:stCondLst>
                                  <p:childTnLst>
                                    <p:animEffect transition="out" filter="fade">
                                      <p:cBhvr>
                                        <p:cTn id="23" dur="500"/>
                                        <p:tgtEl>
                                          <p:spTgt spid="3076"/>
                                        </p:tgtEl>
                                      </p:cBhvr>
                                    </p:animEffect>
                                    <p:set>
                                      <p:cBhvr>
                                        <p:cTn id="24" dur="1" fill="hold">
                                          <p:stCondLst>
                                            <p:cond delay="499"/>
                                          </p:stCondLst>
                                        </p:cTn>
                                        <p:tgtEl>
                                          <p:spTgt spid="3076"/>
                                        </p:tgtEl>
                                        <p:attrNameLst>
                                          <p:attrName>style.visibility</p:attrName>
                                        </p:attrNameLst>
                                      </p:cBhvr>
                                      <p:to>
                                        <p:strVal val="hidden"/>
                                      </p:to>
                                    </p:set>
                                  </p:childTnLst>
                                </p:cTn>
                              </p:par>
                            </p:childTnLst>
                          </p:cTn>
                        </p:par>
                        <p:par>
                          <p:cTn id="25" fill="hold">
                            <p:stCondLst>
                              <p:cond delay="1250"/>
                            </p:stCondLst>
                            <p:childTnLst>
                              <p:par>
                                <p:cTn id="26" presetID="42" presetClass="path" presetSubtype="0" accel="50000" decel="50000" fill="hold" nodeType="afterEffect">
                                  <p:stCondLst>
                                    <p:cond delay="250"/>
                                  </p:stCondLst>
                                  <p:childTnLst>
                                    <p:animMotion origin="layout" path="M 2.77778E-6 7.40741E-7 L 0.04132 0.00255 " pathEditMode="relative" rAng="0" ptsTypes="AA">
                                      <p:cBhvr>
                                        <p:cTn id="27" dur="2000" fill="hold"/>
                                        <p:tgtEl>
                                          <p:spTgt spid="9"/>
                                        </p:tgtEl>
                                        <p:attrNameLst>
                                          <p:attrName>ppt_x</p:attrName>
                                          <p:attrName>ppt_y</p:attrName>
                                        </p:attrNameLst>
                                      </p:cBhvr>
                                      <p:rCtr x="2066" y="116"/>
                                    </p:animMotion>
                                  </p:childTnLst>
                                </p:cTn>
                              </p:par>
                              <p:par>
                                <p:cTn id="28" presetID="10" presetClass="exit" presetSubtype="0" fill="hold" nodeType="withEffect">
                                  <p:stCondLst>
                                    <p:cond delay="250"/>
                                  </p:stCondLst>
                                  <p:childTnLst>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par>
                                <p:cTn id="31" presetID="6" presetClass="emph" presetSubtype="0" fill="hold" nodeType="withEffect">
                                  <p:stCondLst>
                                    <p:cond delay="250"/>
                                  </p:stCondLst>
                                  <p:childTnLst>
                                    <p:animScale>
                                      <p:cBhvr>
                                        <p:cTn id="32" dur="2000" fill="hold"/>
                                        <p:tgtEl>
                                          <p:spTgt spid="9"/>
                                        </p:tgtEl>
                                      </p:cBhvr>
                                      <p:by x="110000" y="110000"/>
                                    </p:animScale>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812" t="4360" r="3057" b="4967"/>
          <a:stretch/>
        </p:blipFill>
        <p:spPr>
          <a:xfrm>
            <a:off x="0" y="367200"/>
            <a:ext cx="9112173" cy="6012180"/>
          </a:xfrm>
        </p:spPr>
      </p:pic>
      <p:sp>
        <p:nvSpPr>
          <p:cNvPr id="13" name="Rechteck 12"/>
          <p:cNvSpPr/>
          <p:nvPr/>
        </p:nvSpPr>
        <p:spPr>
          <a:xfrm>
            <a:off x="6516216" y="6219310"/>
            <a:ext cx="2627784" cy="18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p:cNvSpPr txBox="1"/>
          <p:nvPr/>
        </p:nvSpPr>
        <p:spPr>
          <a:xfrm>
            <a:off x="431540" y="1652160"/>
            <a:ext cx="1080120" cy="33668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b="1" i="0" u="none" strike="noStrike" kern="1200" cap="none" spc="0" normalizeH="0" baseline="0" noProof="0" dirty="0" smtClean="0">
                <a:ln>
                  <a:noFill/>
                </a:ln>
                <a:effectLst/>
                <a:uLnTx/>
                <a:uFillTx/>
                <a:latin typeface="Arial" pitchFamily="34" charset="0"/>
                <a:ea typeface="+mj-ea"/>
                <a:cs typeface="Arial" pitchFamily="34" charset="0"/>
              </a:rPr>
              <a:t>NEBIS </a:t>
            </a:r>
            <a:r>
              <a:rPr kumimoji="0" lang="de-CH" b="1" i="0" u="none" strike="noStrike" kern="1200" cap="none" spc="0" normalizeH="0" baseline="0" noProof="0" dirty="0" err="1" smtClean="0">
                <a:ln>
                  <a:noFill/>
                </a:ln>
                <a:effectLst/>
                <a:uLnTx/>
                <a:uFillTx/>
                <a:latin typeface="Arial" pitchFamily="34" charset="0"/>
                <a:ea typeface="+mj-ea"/>
                <a:cs typeface="Arial" pitchFamily="34" charset="0"/>
              </a:rPr>
              <a:t>network</a:t>
            </a:r>
            <a:r>
              <a:rPr kumimoji="0" lang="de-CH" b="1" i="0" u="none" strike="noStrike" kern="1200" cap="none" spc="0" normalizeH="0" baseline="0" noProof="0" dirty="0" smtClean="0">
                <a:ln>
                  <a:noFill/>
                </a:ln>
                <a:effectLst/>
                <a:uLnTx/>
                <a:uFillTx/>
                <a:latin typeface="Arial" pitchFamily="34" charset="0"/>
                <a:ea typeface="+mj-ea"/>
                <a:cs typeface="Arial" pitchFamily="34" charset="0"/>
              </a:rPr>
              <a:t> </a:t>
            </a:r>
            <a:r>
              <a:rPr kumimoji="0" lang="de-CH" b="1" i="0" u="none" strike="noStrike" kern="1200" cap="none" spc="0" normalizeH="0" baseline="0" noProof="0" dirty="0" err="1" smtClean="0">
                <a:ln>
                  <a:noFill/>
                </a:ln>
                <a:effectLst/>
                <a:uLnTx/>
                <a:uFillTx/>
                <a:latin typeface="Arial" pitchFamily="34" charset="0"/>
                <a:ea typeface="+mj-ea"/>
                <a:cs typeface="Arial" pitchFamily="34" charset="0"/>
              </a:rPr>
              <a:t>office</a:t>
            </a:r>
            <a:endParaRPr kumimoji="0" lang="de-CH" b="1" i="0" u="none" strike="noStrike" kern="1200" cap="none" spc="0" normalizeH="0" baseline="0" noProof="0" dirty="0" smtClean="0">
              <a:ln>
                <a:noFill/>
              </a:ln>
              <a:effectLst/>
              <a:uLnTx/>
              <a:uFillTx/>
              <a:latin typeface="Arial" pitchFamily="34" charset="0"/>
              <a:ea typeface="+mj-ea"/>
              <a:cs typeface="Arial" pitchFamily="34" charset="0"/>
            </a:endParaRPr>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000" y="961200"/>
            <a:ext cx="1248200" cy="1152000"/>
          </a:xfrm>
          <a:prstGeom prst="rect">
            <a:avLst/>
          </a:prstGeom>
        </p:spPr>
      </p:pic>
    </p:spTree>
    <p:extLst>
      <p:ext uri="{BB962C8B-B14F-4D97-AF65-F5344CB8AC3E}">
        <p14:creationId xmlns:p14="http://schemas.microsoft.com/office/powerpoint/2010/main" val="17713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250"/>
                                  </p:stCondLst>
                                  <p:childTnLst>
                                    <p:animMotion origin="layout" path="M -3.88889E-6 -3.84081E-7 L -0.44826 -0.09162 " pathEditMode="relative" rAng="0" ptsTypes="AA">
                                      <p:cBhvr>
                                        <p:cTn id="6" dur="2000" fill="hold"/>
                                        <p:tgtEl>
                                          <p:spTgt spid="18"/>
                                        </p:tgtEl>
                                        <p:attrNameLst>
                                          <p:attrName>ppt_x</p:attrName>
                                          <p:attrName>ppt_y</p:attrName>
                                        </p:attrNameLst>
                                      </p:cBhvr>
                                      <p:rCtr x="-22413" y="-4581"/>
                                    </p:animMotion>
                                  </p:childTnLst>
                                </p:cTn>
                              </p:par>
                            </p:childTnLst>
                          </p:cTn>
                        </p:par>
                        <p:par>
                          <p:cTn id="7" fill="hold">
                            <p:stCondLst>
                              <p:cond delay="2250"/>
                            </p:stCondLst>
                            <p:childTnLst>
                              <p:par>
                                <p:cTn id="8" presetID="10"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812" t="4360" r="3057" b="4967"/>
          <a:stretch/>
        </p:blipFill>
        <p:spPr>
          <a:xfrm>
            <a:off x="0" y="367200"/>
            <a:ext cx="9112173" cy="6012180"/>
          </a:xfrm>
        </p:spPr>
      </p:pic>
      <p:cxnSp>
        <p:nvCxnSpPr>
          <p:cNvPr id="162" name="Gerade Verbindung 161"/>
          <p:cNvCxnSpPr/>
          <p:nvPr/>
        </p:nvCxnSpPr>
        <p:spPr>
          <a:xfrm>
            <a:off x="1294032" y="435397"/>
            <a:ext cx="4296724" cy="990111"/>
          </a:xfrm>
          <a:prstGeom prst="line">
            <a:avLst/>
          </a:prstGeom>
          <a:ln w="66675" cap="sq">
            <a:solidFill>
              <a:schemeClr val="accent1">
                <a:shade val="95000"/>
                <a:satMod val="105000"/>
                <a:alpha val="71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Gleichschenkliges Dreieck 112"/>
          <p:cNvSpPr/>
          <p:nvPr/>
        </p:nvSpPr>
        <p:spPr>
          <a:xfrm rot="6082985">
            <a:off x="2954541" y="-893333"/>
            <a:ext cx="568085" cy="4004787"/>
          </a:xfrm>
          <a:prstGeom prst="triangle">
            <a:avLst>
              <a:gd name="adj" fmla="val 100000"/>
            </a:avLst>
          </a:prstGeom>
          <a:solidFill>
            <a:srgbClr val="00528F">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Rechteck 12"/>
          <p:cNvSpPr/>
          <p:nvPr/>
        </p:nvSpPr>
        <p:spPr>
          <a:xfrm>
            <a:off x="6516216" y="6129300"/>
            <a:ext cx="2627784" cy="27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7" name="Gerade Verbindung 16"/>
          <p:cNvCxnSpPr/>
          <p:nvPr/>
        </p:nvCxnSpPr>
        <p:spPr>
          <a:xfrm>
            <a:off x="1475656" y="930452"/>
            <a:ext cx="4032448" cy="130514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1404176" y="1086306"/>
            <a:ext cx="1511640" cy="201338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1475656" y="1014298"/>
            <a:ext cx="1656184" cy="179736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1511660" y="996095"/>
            <a:ext cx="1764196" cy="174355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1466655" y="996095"/>
            <a:ext cx="1233137" cy="145552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a:off x="1475656" y="953725"/>
            <a:ext cx="4032448" cy="149789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115616" y="1083470"/>
            <a:ext cx="432048" cy="3096344"/>
          </a:xfrm>
          <a:prstGeom prst="line">
            <a:avLst/>
          </a:prstGeom>
          <a:ln w="38100">
            <a:solidFill>
              <a:schemeClr val="accent1">
                <a:shade val="95000"/>
                <a:satMod val="105000"/>
                <a:alpha val="56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1475656" y="953725"/>
            <a:ext cx="2592288" cy="84982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1511660" y="953725"/>
            <a:ext cx="2736304" cy="8100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1367644" y="638690"/>
            <a:ext cx="3204356" cy="87682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1466655" y="863715"/>
            <a:ext cx="1960417" cy="607011"/>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a:off x="1466655" y="728700"/>
            <a:ext cx="1915493" cy="534790"/>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1466655" y="930452"/>
            <a:ext cx="2212449" cy="62309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1511660" y="982593"/>
            <a:ext cx="1731964" cy="124422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a:off x="1294032" y="1086306"/>
            <a:ext cx="829696" cy="17253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1331640" y="1086306"/>
            <a:ext cx="968668" cy="129330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a:off x="1187624" y="1157478"/>
            <a:ext cx="360040" cy="225747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p:nvCxnSpPr>
        <p:spPr>
          <a:xfrm flipH="1">
            <a:off x="576000" y="1157478"/>
            <a:ext cx="464400" cy="3877656"/>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p:nvCxnSpPr>
        <p:spPr>
          <a:xfrm flipH="1">
            <a:off x="810000" y="1157478"/>
            <a:ext cx="305616" cy="378764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a:off x="1294032" y="1086306"/>
            <a:ext cx="1265504" cy="230142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a:off x="1187624" y="1086306"/>
            <a:ext cx="1728192" cy="385881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1466655" y="899655"/>
            <a:ext cx="4185465" cy="126393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475656" y="953725"/>
            <a:ext cx="5544616" cy="221797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p:nvCxnSpPr>
        <p:spPr>
          <a:xfrm>
            <a:off x="1421650" y="773705"/>
            <a:ext cx="5223129" cy="142588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p:nvCxnSpPr>
        <p:spPr>
          <a:xfrm>
            <a:off x="1466655" y="638690"/>
            <a:ext cx="3825425" cy="1020844"/>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Gerade Verbindung 92"/>
          <p:cNvCxnSpPr/>
          <p:nvPr/>
        </p:nvCxnSpPr>
        <p:spPr>
          <a:xfrm>
            <a:off x="1367644" y="593685"/>
            <a:ext cx="3167692" cy="777817"/>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a:off x="1475656" y="818710"/>
            <a:ext cx="3456384" cy="1056848"/>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p:nvCxnSpPr>
        <p:spPr>
          <a:xfrm>
            <a:off x="1475656" y="1068304"/>
            <a:ext cx="1601516" cy="1896594"/>
          </a:xfrm>
          <a:prstGeom prst="line">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a:off x="1475656" y="982593"/>
            <a:ext cx="4464496" cy="449336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a:off x="1367644" y="503675"/>
            <a:ext cx="4223112" cy="115585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8" name="Grafik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00" y="331200"/>
            <a:ext cx="1248200" cy="1152000"/>
          </a:xfrm>
          <a:prstGeom prst="rect">
            <a:avLst/>
          </a:prstGeom>
        </p:spPr>
      </p:pic>
      <p:sp>
        <p:nvSpPr>
          <p:cNvPr id="69" name="Textfeld 68"/>
          <p:cNvSpPr txBox="1"/>
          <p:nvPr/>
        </p:nvSpPr>
        <p:spPr>
          <a:xfrm>
            <a:off x="431540" y="1652160"/>
            <a:ext cx="1080120" cy="336680"/>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b="1" i="0" u="none" strike="noStrike" kern="1200" cap="none" spc="0" normalizeH="0" baseline="0" noProof="0" dirty="0" smtClean="0">
                <a:ln>
                  <a:noFill/>
                </a:ln>
                <a:effectLst/>
                <a:uLnTx/>
                <a:uFillTx/>
                <a:latin typeface="Arial" pitchFamily="34" charset="0"/>
                <a:ea typeface="+mj-ea"/>
                <a:cs typeface="Arial" pitchFamily="34" charset="0"/>
              </a:rPr>
              <a:t>NEBIS </a:t>
            </a:r>
            <a:r>
              <a:rPr kumimoji="0" lang="de-CH" b="1" i="0" u="none" strike="noStrike" kern="1200" cap="none" spc="0" normalizeH="0" baseline="0" noProof="0" dirty="0" err="1" smtClean="0">
                <a:ln>
                  <a:noFill/>
                </a:ln>
                <a:effectLst/>
                <a:uLnTx/>
                <a:uFillTx/>
                <a:latin typeface="Arial" pitchFamily="34" charset="0"/>
                <a:ea typeface="+mj-ea"/>
                <a:cs typeface="Arial" pitchFamily="34" charset="0"/>
              </a:rPr>
              <a:t>network</a:t>
            </a:r>
            <a:r>
              <a:rPr kumimoji="0" lang="de-CH" b="1" i="0" u="none" strike="noStrike" kern="1200" cap="none" spc="0" normalizeH="0" baseline="0" noProof="0" dirty="0" smtClean="0">
                <a:ln>
                  <a:noFill/>
                </a:ln>
                <a:effectLst/>
                <a:uLnTx/>
                <a:uFillTx/>
                <a:latin typeface="Arial" pitchFamily="34" charset="0"/>
                <a:ea typeface="+mj-ea"/>
                <a:cs typeface="Arial" pitchFamily="34" charset="0"/>
              </a:rPr>
              <a:t> </a:t>
            </a:r>
            <a:r>
              <a:rPr kumimoji="0" lang="de-CH" b="1" i="0" u="none" strike="noStrike" kern="1200" cap="none" spc="0" normalizeH="0" baseline="0" noProof="0" dirty="0" err="1" smtClean="0">
                <a:ln>
                  <a:noFill/>
                </a:ln>
                <a:effectLst/>
                <a:uLnTx/>
                <a:uFillTx/>
                <a:latin typeface="Arial" pitchFamily="34" charset="0"/>
                <a:ea typeface="+mj-ea"/>
                <a:cs typeface="Arial" pitchFamily="34" charset="0"/>
              </a:rPr>
              <a:t>office</a:t>
            </a:r>
            <a:endParaRPr kumimoji="0" lang="de-CH" b="1" i="0" u="none" strike="noStrike" kern="1200" cap="none" spc="0" normalizeH="0" baseline="0" noProof="0" dirty="0" smtClean="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52167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up)">
                                      <p:cBhvr>
                                        <p:cTn id="7" dur="10"/>
                                        <p:tgtEl>
                                          <p:spTgt spid="162"/>
                                        </p:tgtEl>
                                      </p:cBhvr>
                                    </p:animEffect>
                                  </p:childTnLst>
                                </p:cTn>
                              </p:par>
                              <p:par>
                                <p:cTn id="8" presetID="2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
                                        <p:tgtEl>
                                          <p:spTgt spid="17"/>
                                        </p:tgtEl>
                                      </p:cBhvr>
                                    </p:animEffect>
                                  </p:childTnLst>
                                </p:cTn>
                              </p:par>
                              <p:par>
                                <p:cTn id="11" presetID="22" presetClass="entr" presetSubtype="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
                                        <p:tgtEl>
                                          <p:spTgt spid="19"/>
                                        </p:tgtEl>
                                      </p:cBhvr>
                                    </p:animEffect>
                                  </p:childTnLst>
                                </p:cTn>
                              </p:par>
                              <p:par>
                                <p:cTn id="14" presetID="22" presetClass="entr" presetSubtype="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up)">
                                      <p:cBhvr>
                                        <p:cTn id="16" dur="10"/>
                                        <p:tgtEl>
                                          <p:spTgt spid="21"/>
                                        </p:tgtEl>
                                      </p:cBhvr>
                                    </p:animEffect>
                                  </p:childTnLst>
                                </p:cTn>
                              </p:par>
                              <p:par>
                                <p:cTn id="17" presetID="2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10"/>
                                        <p:tgtEl>
                                          <p:spTgt spid="23"/>
                                        </p:tgtEl>
                                      </p:cBhvr>
                                    </p:animEffect>
                                  </p:childTnLst>
                                </p:cTn>
                              </p:par>
                              <p:par>
                                <p:cTn id="20" presetID="22" presetClass="entr" presetSubtype="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10"/>
                                        <p:tgtEl>
                                          <p:spTgt spid="25"/>
                                        </p:tgtEl>
                                      </p:cBhvr>
                                    </p:animEffect>
                                  </p:childTnLst>
                                </p:cTn>
                              </p:par>
                              <p:par>
                                <p:cTn id="23" presetID="22" presetClass="entr" presetSubtype="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up)">
                                      <p:cBhvr>
                                        <p:cTn id="25" dur="10"/>
                                        <p:tgtEl>
                                          <p:spTgt spid="27"/>
                                        </p:tgtEl>
                                      </p:cBhvr>
                                    </p:animEffect>
                                  </p:childTnLst>
                                </p:cTn>
                              </p:par>
                              <p:par>
                                <p:cTn id="26" presetID="22" presetClass="entr" presetSubtype="1"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10"/>
                                        <p:tgtEl>
                                          <p:spTgt spid="29"/>
                                        </p:tgtEl>
                                      </p:cBhvr>
                                    </p:animEffect>
                                  </p:childTnLst>
                                </p:cTn>
                              </p:par>
                              <p:par>
                                <p:cTn id="29" presetID="22" presetClass="entr" presetSubtype="1"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10"/>
                                        <p:tgtEl>
                                          <p:spTgt spid="37"/>
                                        </p:tgtEl>
                                      </p:cBhvr>
                                    </p:animEffect>
                                  </p:childTnLst>
                                </p:cTn>
                              </p:par>
                              <p:par>
                                <p:cTn id="32" presetID="22" presetClass="entr" presetSubtype="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up)">
                                      <p:cBhvr>
                                        <p:cTn id="34" dur="10"/>
                                        <p:tgtEl>
                                          <p:spTgt spid="40"/>
                                        </p:tgtEl>
                                      </p:cBhvr>
                                    </p:animEffect>
                                  </p:childTnLst>
                                </p:cTn>
                              </p:par>
                              <p:par>
                                <p:cTn id="35" presetID="2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10"/>
                                        <p:tgtEl>
                                          <p:spTgt spid="42"/>
                                        </p:tgtEl>
                                      </p:cBhvr>
                                    </p:animEffect>
                                  </p:childTnLst>
                                </p:cTn>
                              </p:par>
                              <p:par>
                                <p:cTn id="38" presetID="22" presetClass="entr" presetSubtype="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up)">
                                      <p:cBhvr>
                                        <p:cTn id="40" dur="10"/>
                                        <p:tgtEl>
                                          <p:spTgt spid="45"/>
                                        </p:tgtEl>
                                      </p:cBhvr>
                                    </p:animEffect>
                                  </p:childTnLst>
                                </p:cTn>
                              </p:par>
                              <p:par>
                                <p:cTn id="41" presetID="22" presetClass="entr" presetSubtype="1"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10"/>
                                        <p:tgtEl>
                                          <p:spTgt spid="51"/>
                                        </p:tgtEl>
                                      </p:cBhvr>
                                    </p:animEffect>
                                  </p:childTnLst>
                                </p:cTn>
                              </p:par>
                              <p:par>
                                <p:cTn id="44" presetID="22" presetClass="entr" presetSubtype="1"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up)">
                                      <p:cBhvr>
                                        <p:cTn id="46" dur="10"/>
                                        <p:tgtEl>
                                          <p:spTgt spid="54"/>
                                        </p:tgtEl>
                                      </p:cBhvr>
                                    </p:animEffect>
                                  </p:childTnLst>
                                </p:cTn>
                              </p:par>
                              <p:par>
                                <p:cTn id="47" presetID="22" presetClass="entr" presetSubtype="1" fill="hold"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10"/>
                                        <p:tgtEl>
                                          <p:spTgt spid="58"/>
                                        </p:tgtEl>
                                      </p:cBhvr>
                                    </p:animEffect>
                                  </p:childTnLst>
                                </p:cTn>
                              </p:par>
                              <p:par>
                                <p:cTn id="50" presetID="22" presetClass="entr" presetSubtype="1"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up)">
                                      <p:cBhvr>
                                        <p:cTn id="52" dur="10"/>
                                        <p:tgtEl>
                                          <p:spTgt spid="60"/>
                                        </p:tgtEl>
                                      </p:cBhvr>
                                    </p:animEffect>
                                  </p:childTnLst>
                                </p:cTn>
                              </p:par>
                              <p:par>
                                <p:cTn id="53" presetID="22" presetClass="entr" presetSubtype="1"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up)">
                                      <p:cBhvr>
                                        <p:cTn id="55" dur="10"/>
                                        <p:tgtEl>
                                          <p:spTgt spid="62"/>
                                        </p:tgtEl>
                                      </p:cBhvr>
                                    </p:animEffect>
                                  </p:childTnLst>
                                </p:cTn>
                              </p:par>
                              <p:par>
                                <p:cTn id="56" presetID="22" presetClass="entr" presetSubtype="1"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up)">
                                      <p:cBhvr>
                                        <p:cTn id="58" dur="10"/>
                                        <p:tgtEl>
                                          <p:spTgt spid="64"/>
                                        </p:tgtEl>
                                      </p:cBhvr>
                                    </p:animEffect>
                                  </p:childTnLst>
                                </p:cTn>
                              </p:par>
                              <p:par>
                                <p:cTn id="59" presetID="22" presetClass="entr" presetSubtype="1"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up)">
                                      <p:cBhvr>
                                        <p:cTn id="61" dur="10"/>
                                        <p:tgtEl>
                                          <p:spTgt spid="67"/>
                                        </p:tgtEl>
                                      </p:cBhvr>
                                    </p:animEffect>
                                  </p:childTnLst>
                                </p:cTn>
                              </p:par>
                              <p:par>
                                <p:cTn id="62" presetID="22" presetClass="entr" presetSubtype="1"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up)">
                                      <p:cBhvr>
                                        <p:cTn id="64" dur="10"/>
                                        <p:tgtEl>
                                          <p:spTgt spid="71"/>
                                        </p:tgtEl>
                                      </p:cBhvr>
                                    </p:animEffect>
                                  </p:childTnLst>
                                </p:cTn>
                              </p:par>
                              <p:par>
                                <p:cTn id="65" presetID="22" presetClass="entr" presetSubtype="1"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up)">
                                      <p:cBhvr>
                                        <p:cTn id="67" dur="10"/>
                                        <p:tgtEl>
                                          <p:spTgt spid="75"/>
                                        </p:tgtEl>
                                      </p:cBhvr>
                                    </p:animEffect>
                                  </p:childTnLst>
                                </p:cTn>
                              </p:par>
                              <p:par>
                                <p:cTn id="68" presetID="22" presetClass="entr" presetSubtype="1" fill="hold" nodeType="with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up)">
                                      <p:cBhvr>
                                        <p:cTn id="70" dur="10"/>
                                        <p:tgtEl>
                                          <p:spTgt spid="80"/>
                                        </p:tgtEl>
                                      </p:cBhvr>
                                    </p:animEffect>
                                  </p:childTnLst>
                                </p:cTn>
                              </p:par>
                              <p:par>
                                <p:cTn id="71" presetID="22" presetClass="entr" presetSubtype="1" fill="hold"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up)">
                                      <p:cBhvr>
                                        <p:cTn id="73" dur="10"/>
                                        <p:tgtEl>
                                          <p:spTgt spid="83"/>
                                        </p:tgtEl>
                                      </p:cBhvr>
                                    </p:animEffect>
                                  </p:childTnLst>
                                </p:cTn>
                              </p:par>
                              <p:par>
                                <p:cTn id="74" presetID="22" presetClass="entr" presetSubtype="1" fill="hold" nodeType="with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wipe(up)">
                                      <p:cBhvr>
                                        <p:cTn id="76" dur="10"/>
                                        <p:tgtEl>
                                          <p:spTgt spid="85"/>
                                        </p:tgtEl>
                                      </p:cBhvr>
                                    </p:animEffect>
                                  </p:childTnLst>
                                </p:cTn>
                              </p:par>
                              <p:par>
                                <p:cTn id="77" presetID="22" presetClass="entr" presetSubtype="1"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Effect transition="in" filter="wipe(up)">
                                      <p:cBhvr>
                                        <p:cTn id="79" dur="10"/>
                                        <p:tgtEl>
                                          <p:spTgt spid="89"/>
                                        </p:tgtEl>
                                      </p:cBhvr>
                                    </p:animEffect>
                                  </p:childTnLst>
                                </p:cTn>
                              </p:par>
                              <p:par>
                                <p:cTn id="80" presetID="22" presetClass="entr" presetSubtype="1" fill="hold" nodeType="withEffect">
                                  <p:stCondLst>
                                    <p:cond delay="0"/>
                                  </p:stCondLst>
                                  <p:childTnLst>
                                    <p:set>
                                      <p:cBhvr>
                                        <p:cTn id="81" dur="1" fill="hold">
                                          <p:stCondLst>
                                            <p:cond delay="0"/>
                                          </p:stCondLst>
                                        </p:cTn>
                                        <p:tgtEl>
                                          <p:spTgt spid="91"/>
                                        </p:tgtEl>
                                        <p:attrNameLst>
                                          <p:attrName>style.visibility</p:attrName>
                                        </p:attrNameLst>
                                      </p:cBhvr>
                                      <p:to>
                                        <p:strVal val="visible"/>
                                      </p:to>
                                    </p:set>
                                    <p:animEffect transition="in" filter="wipe(up)">
                                      <p:cBhvr>
                                        <p:cTn id="82" dur="10"/>
                                        <p:tgtEl>
                                          <p:spTgt spid="91"/>
                                        </p:tgtEl>
                                      </p:cBhvr>
                                    </p:animEffect>
                                  </p:childTnLst>
                                </p:cTn>
                              </p:par>
                              <p:par>
                                <p:cTn id="83" presetID="22" presetClass="entr" presetSubtype="1"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wipe(up)">
                                      <p:cBhvr>
                                        <p:cTn id="85" dur="10"/>
                                        <p:tgtEl>
                                          <p:spTgt spid="93"/>
                                        </p:tgtEl>
                                      </p:cBhvr>
                                    </p:animEffect>
                                  </p:childTnLst>
                                </p:cTn>
                              </p:par>
                              <p:par>
                                <p:cTn id="86" presetID="22" presetClass="entr" presetSubtype="1" fill="hold" nodeType="withEffect">
                                  <p:stCondLst>
                                    <p:cond delay="0"/>
                                  </p:stCondLst>
                                  <p:childTnLst>
                                    <p:set>
                                      <p:cBhvr>
                                        <p:cTn id="87" dur="1" fill="hold">
                                          <p:stCondLst>
                                            <p:cond delay="0"/>
                                          </p:stCondLst>
                                        </p:cTn>
                                        <p:tgtEl>
                                          <p:spTgt spid="98"/>
                                        </p:tgtEl>
                                        <p:attrNameLst>
                                          <p:attrName>style.visibility</p:attrName>
                                        </p:attrNameLst>
                                      </p:cBhvr>
                                      <p:to>
                                        <p:strVal val="visible"/>
                                      </p:to>
                                    </p:set>
                                    <p:animEffect transition="in" filter="wipe(up)">
                                      <p:cBhvr>
                                        <p:cTn id="88" dur="10"/>
                                        <p:tgtEl>
                                          <p:spTgt spid="98"/>
                                        </p:tgtEl>
                                      </p:cBhvr>
                                    </p:animEffect>
                                  </p:childTnLst>
                                </p:cTn>
                              </p:par>
                              <p:par>
                                <p:cTn id="89" presetID="22" presetClass="entr" presetSubtype="1" fill="hold"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up)">
                                      <p:cBhvr>
                                        <p:cTn id="91" dur="10"/>
                                        <p:tgtEl>
                                          <p:spTgt spid="100"/>
                                        </p:tgtEl>
                                      </p:cBhvr>
                                    </p:animEffect>
                                  </p:childTnLst>
                                </p:cTn>
                              </p:par>
                              <p:par>
                                <p:cTn id="92" presetID="22" presetClass="entr" presetSubtype="1" fill="hold" nodeType="with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wipe(up)">
                                      <p:cBhvr>
                                        <p:cTn id="94" dur="10"/>
                                        <p:tgtEl>
                                          <p:spTgt spid="103"/>
                                        </p:tgtEl>
                                      </p:cBhvr>
                                    </p:animEffect>
                                  </p:childTnLst>
                                </p:cTn>
                              </p:par>
                              <p:par>
                                <p:cTn id="95" presetID="22" presetClass="entr" presetSubtype="1" fill="hold" nodeType="withEffect">
                                  <p:stCondLst>
                                    <p:cond delay="0"/>
                                  </p:stCondLst>
                                  <p:childTnLst>
                                    <p:set>
                                      <p:cBhvr>
                                        <p:cTn id="96" dur="1" fill="hold">
                                          <p:stCondLst>
                                            <p:cond delay="0"/>
                                          </p:stCondLst>
                                        </p:cTn>
                                        <p:tgtEl>
                                          <p:spTgt spid="107"/>
                                        </p:tgtEl>
                                        <p:attrNameLst>
                                          <p:attrName>style.visibility</p:attrName>
                                        </p:attrNameLst>
                                      </p:cBhvr>
                                      <p:to>
                                        <p:strVal val="visible"/>
                                      </p:to>
                                    </p:set>
                                    <p:animEffect transition="in" filter="wipe(up)">
                                      <p:cBhvr>
                                        <p:cTn id="97" dur="10"/>
                                        <p:tgtEl>
                                          <p:spTgt spid="107"/>
                                        </p:tgtEl>
                                      </p:cBhvr>
                                    </p:animEffect>
                                  </p:childTnLst>
                                </p:cTn>
                              </p:par>
                            </p:childTnLst>
                          </p:cTn>
                        </p:par>
                        <p:par>
                          <p:cTn id="98" fill="hold">
                            <p:stCondLst>
                              <p:cond delay="10"/>
                            </p:stCondLst>
                            <p:childTnLst>
                              <p:par>
                                <p:cTn id="99" presetID="22" presetClass="entr" presetSubtype="1" fill="hold" grpId="0" nodeType="afterEffect">
                                  <p:stCondLst>
                                    <p:cond delay="0"/>
                                  </p:stCondLst>
                                  <p:childTnLst>
                                    <p:set>
                                      <p:cBhvr>
                                        <p:cTn id="100" dur="1" fill="hold">
                                          <p:stCondLst>
                                            <p:cond delay="0"/>
                                          </p:stCondLst>
                                        </p:cTn>
                                        <p:tgtEl>
                                          <p:spTgt spid="113"/>
                                        </p:tgtEl>
                                        <p:attrNameLst>
                                          <p:attrName>style.visibility</p:attrName>
                                        </p:attrNameLst>
                                      </p:cBhvr>
                                      <p:to>
                                        <p:strVal val="visible"/>
                                      </p:to>
                                    </p:set>
                                    <p:animEffect transition="in" filter="wipe(up)">
                                      <p:cBhvr>
                                        <p:cTn id="101" dur="1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31" y="1538790"/>
            <a:ext cx="554959" cy="4401205"/>
          </a:xfrm>
        </p:spPr>
        <p:txBody>
          <a:bodyPr vert="horz" wrap="none" lIns="91440" tIns="45720" rIns="91440" bIns="45720" rtlCol="0" anchor="t">
            <a:spAutoFit/>
          </a:bodyPr>
          <a:lstStyle/>
          <a:p>
            <a:pPr algn="ctr"/>
            <a:r>
              <a:rPr lang="de-CH" sz="4000" b="1" dirty="0" smtClean="0"/>
              <a:t>I</a:t>
            </a:r>
            <a:br>
              <a:rPr lang="de-CH" sz="4000" b="1" dirty="0" smtClean="0"/>
            </a:br>
            <a:r>
              <a:rPr lang="de-CH" sz="2000" b="1" dirty="0"/>
              <a:t/>
            </a:r>
            <a:br>
              <a:rPr lang="de-CH" sz="2000" b="1" dirty="0"/>
            </a:br>
            <a:r>
              <a:rPr lang="de-CH" sz="4000" b="1" dirty="0" smtClean="0"/>
              <a:t>N</a:t>
            </a:r>
            <a:br>
              <a:rPr lang="de-CH" sz="4000" b="1" dirty="0" smtClean="0"/>
            </a:br>
            <a:r>
              <a:rPr lang="de-CH" sz="2000" b="1" dirty="0"/>
              <a:t/>
            </a:r>
            <a:br>
              <a:rPr lang="de-CH" sz="2000" b="1" dirty="0"/>
            </a:br>
            <a:r>
              <a:rPr lang="de-CH" sz="4000" b="1" dirty="0" smtClean="0"/>
              <a:t>U</a:t>
            </a:r>
            <a:br>
              <a:rPr lang="de-CH" sz="4000" b="1" dirty="0" smtClean="0"/>
            </a:br>
            <a:r>
              <a:rPr lang="de-CH" sz="2000" b="1" dirty="0"/>
              <a:t/>
            </a:r>
            <a:br>
              <a:rPr lang="de-CH" sz="2000" b="1" dirty="0"/>
            </a:br>
            <a:r>
              <a:rPr lang="de-CH" sz="4000" b="1" dirty="0" smtClean="0"/>
              <a:t>I</a:t>
            </a:r>
            <a:br>
              <a:rPr lang="de-CH" sz="4000" b="1" dirty="0" smtClean="0"/>
            </a:br>
            <a:r>
              <a:rPr lang="de-CH" sz="2000" b="1" dirty="0"/>
              <a:t/>
            </a:r>
            <a:br>
              <a:rPr lang="de-CH" sz="2000" b="1" dirty="0"/>
            </a:br>
            <a:r>
              <a:rPr lang="de-CH" sz="4000" b="1" dirty="0"/>
              <a:t>T</a:t>
            </a:r>
          </a:p>
        </p:txBody>
      </p:sp>
      <p:pic>
        <p:nvPicPr>
          <p:cNvPr id="8" name="Inhaltsplatzhalt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0016" y="4322878"/>
            <a:ext cx="2723984" cy="2571507"/>
          </a:xfrm>
        </p:spPr>
      </p:pic>
      <p:sp>
        <p:nvSpPr>
          <p:cNvPr id="9" name="Textfeld 8"/>
          <p:cNvSpPr txBox="1"/>
          <p:nvPr/>
        </p:nvSpPr>
        <p:spPr>
          <a:xfrm>
            <a:off x="1196625" y="1664804"/>
            <a:ext cx="914400" cy="914400"/>
          </a:xfrm>
          <a:prstGeom prst="rect">
            <a:avLst/>
          </a:prstGeom>
        </p:spPr>
        <p:txBody>
          <a:bodyPr vert="horz" wrap="none" lIns="91440" tIns="45720" rIns="91440" bIns="45720" rtlCol="0" anchor="ctr">
            <a:noAutofit/>
          </a:bodyPr>
          <a:lstStyle/>
          <a:p>
            <a:pPr marL="0" marR="0" indent="0" algn="r" defTabSz="914400" rtl="0" eaLnBrk="1" fontAlgn="auto" latinLnBrk="0" hangingPunct="1">
              <a:lnSpc>
                <a:spcPct val="100000"/>
              </a:lnSpc>
              <a:spcBef>
                <a:spcPct val="0"/>
              </a:spcBef>
              <a:spcAft>
                <a:spcPts val="0"/>
              </a:spcAft>
              <a:buClrTx/>
              <a:buSzTx/>
              <a:buFontTx/>
              <a:buNone/>
              <a:tabLst/>
            </a:pPr>
            <a:endParaRPr kumimoji="0" lang="de-CH" sz="28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0" name="Textfeld 9"/>
          <p:cNvSpPr txBox="1"/>
          <p:nvPr/>
        </p:nvSpPr>
        <p:spPr>
          <a:xfrm>
            <a:off x="971600" y="1690645"/>
            <a:ext cx="5090459" cy="523220"/>
          </a:xfrm>
          <a:prstGeom prst="rect">
            <a:avLst/>
          </a:prstGeom>
        </p:spPr>
        <p:txBody>
          <a:bodyPr vert="horz" wrap="square" lIns="91440" tIns="45720" rIns="91440" bIns="45720" rtlCol="0" anchor="t">
            <a:spAutoFit/>
          </a:bodyPr>
          <a:lstStyle>
            <a:defPPr>
              <a:defRPr lang="de-DE"/>
            </a:defPPr>
            <a:lvl1pPr marR="0" indent="0" fontAlgn="auto">
              <a:lnSpc>
                <a:spcPct val="100000"/>
              </a:lnSpc>
              <a:spcBef>
                <a:spcPct val="0"/>
              </a:spcBef>
              <a:spcAft>
                <a:spcPts val="0"/>
              </a:spcAft>
              <a:buClrTx/>
              <a:buSzTx/>
              <a:buFontTx/>
              <a:buNone/>
              <a:tabLst/>
              <a:defRPr sz="3200">
                <a:latin typeface="Arial" pitchFamily="34" charset="0"/>
                <a:ea typeface="+mj-ea"/>
                <a:cs typeface="Arial" pitchFamily="34" charset="0"/>
              </a:defRPr>
            </a:lvl1pPr>
          </a:lstStyle>
          <a:p>
            <a:r>
              <a:rPr lang="de-CH" sz="2800" dirty="0"/>
              <a:t>Integration </a:t>
            </a:r>
            <a:r>
              <a:rPr lang="de-CH" sz="2800" dirty="0" err="1"/>
              <a:t>of</a:t>
            </a:r>
            <a:r>
              <a:rPr lang="de-CH" sz="2800" dirty="0"/>
              <a:t> </a:t>
            </a:r>
            <a:r>
              <a:rPr lang="de-CH" sz="2800" dirty="0" err="1"/>
              <a:t>library</a:t>
            </a:r>
            <a:r>
              <a:rPr lang="de-CH" sz="2800" dirty="0"/>
              <a:t> </a:t>
            </a:r>
            <a:r>
              <a:rPr lang="de-CH" sz="2800" dirty="0" err="1"/>
              <a:t>data</a:t>
            </a:r>
            <a:r>
              <a:rPr lang="de-CH" sz="2800" dirty="0"/>
              <a:t> </a:t>
            </a:r>
            <a:r>
              <a:rPr lang="de-CH" sz="2800" dirty="0" err="1"/>
              <a:t>and</a:t>
            </a:r>
            <a:endParaRPr lang="de-CH" sz="2800" dirty="0"/>
          </a:p>
        </p:txBody>
      </p:sp>
      <p:sp>
        <p:nvSpPr>
          <p:cNvPr id="11" name="Textfeld 10"/>
          <p:cNvSpPr txBox="1"/>
          <p:nvPr/>
        </p:nvSpPr>
        <p:spPr>
          <a:xfrm>
            <a:off x="971600" y="2602800"/>
            <a:ext cx="7785866" cy="954107"/>
          </a:xfrm>
          <a:prstGeom prst="rect">
            <a:avLst/>
          </a:prstGeom>
        </p:spPr>
        <p:txBody>
          <a:bodyPr vert="horz" wrap="square" lIns="91440" tIns="45720" rIns="91440" bIns="45720" rtlCol="0" anchor="t">
            <a:spAutoFit/>
          </a:bodyPr>
          <a:lstStyle>
            <a:defPPr>
              <a:defRPr lang="de-DE"/>
            </a:defPPr>
            <a:lvl1pPr marR="0" indent="0" fontAlgn="auto">
              <a:lnSpc>
                <a:spcPct val="100000"/>
              </a:lnSpc>
              <a:spcBef>
                <a:spcPct val="0"/>
              </a:spcBef>
              <a:spcAft>
                <a:spcPts val="0"/>
              </a:spcAft>
              <a:buClrTx/>
              <a:buSzTx/>
              <a:buFontTx/>
              <a:buNone/>
              <a:tabLst/>
              <a:defRPr sz="3200">
                <a:latin typeface="Arial" pitchFamily="34" charset="0"/>
                <a:ea typeface="+mj-ea"/>
                <a:cs typeface="Arial" pitchFamily="34" charset="0"/>
              </a:defRPr>
            </a:lvl1pPr>
          </a:lstStyle>
          <a:p>
            <a:r>
              <a:rPr lang="de-CH" sz="2800" dirty="0" smtClean="0"/>
              <a:t>Reference </a:t>
            </a:r>
            <a:r>
              <a:rPr lang="de-CH" sz="2800" dirty="0" err="1"/>
              <a:t>systems</a:t>
            </a:r>
            <a:r>
              <a:rPr lang="de-CH" sz="2800" dirty="0"/>
              <a:t> </a:t>
            </a:r>
            <a:r>
              <a:rPr lang="de-CH" sz="2800" dirty="0" err="1"/>
              <a:t>of</a:t>
            </a:r>
            <a:r>
              <a:rPr lang="de-CH" sz="2800" dirty="0"/>
              <a:t> </a:t>
            </a:r>
            <a:r>
              <a:rPr lang="de-CH" sz="2800" dirty="0" err="1"/>
              <a:t>the</a:t>
            </a:r>
            <a:r>
              <a:rPr lang="de-CH" sz="2800" dirty="0"/>
              <a:t> IDS UZH </a:t>
            </a:r>
            <a:r>
              <a:rPr lang="de-CH" sz="2800" dirty="0" err="1"/>
              <a:t>libraries</a:t>
            </a:r>
            <a:r>
              <a:rPr lang="de-CH" sz="2800" dirty="0"/>
              <a:t> </a:t>
            </a:r>
            <a:r>
              <a:rPr lang="de-CH" sz="2800" dirty="0" err="1"/>
              <a:t>and</a:t>
            </a:r>
            <a:r>
              <a:rPr lang="de-CH" sz="2800" dirty="0"/>
              <a:t> </a:t>
            </a:r>
            <a:r>
              <a:rPr lang="de-CH" sz="2800" dirty="0" err="1"/>
              <a:t>the</a:t>
            </a:r>
            <a:r>
              <a:rPr lang="de-CH" sz="2800" dirty="0"/>
              <a:t> NEBIS </a:t>
            </a:r>
            <a:r>
              <a:rPr lang="de-CH" sz="2800" dirty="0" err="1"/>
              <a:t>libraries</a:t>
            </a:r>
            <a:r>
              <a:rPr lang="de-CH" sz="2800" dirty="0"/>
              <a:t> </a:t>
            </a:r>
            <a:r>
              <a:rPr lang="de-CH" sz="2800" dirty="0" err="1"/>
              <a:t>as</a:t>
            </a:r>
            <a:r>
              <a:rPr lang="de-CH" sz="2800" dirty="0"/>
              <a:t> </a:t>
            </a:r>
            <a:r>
              <a:rPr lang="de-CH" sz="2800" dirty="0" err="1"/>
              <a:t>well</a:t>
            </a:r>
            <a:r>
              <a:rPr lang="de-CH" sz="2800" dirty="0"/>
              <a:t> </a:t>
            </a:r>
            <a:r>
              <a:rPr lang="de-CH" sz="2800" dirty="0" err="1"/>
              <a:t>as</a:t>
            </a:r>
            <a:endParaRPr lang="de-CH" sz="2800" dirty="0"/>
          </a:p>
        </p:txBody>
      </p:sp>
      <p:sp>
        <p:nvSpPr>
          <p:cNvPr id="14" name="Textfeld 13"/>
          <p:cNvSpPr txBox="1"/>
          <p:nvPr/>
        </p:nvSpPr>
        <p:spPr>
          <a:xfrm>
            <a:off x="971601" y="3528000"/>
            <a:ext cx="7785865" cy="954107"/>
          </a:xfrm>
          <a:prstGeom prst="rect">
            <a:avLst/>
          </a:prstGeom>
        </p:spPr>
        <p:txBody>
          <a:bodyPr vert="horz" wrap="square" lIns="91440" tIns="45720" rIns="91440" bIns="45720" rtlCol="0" anchor="t">
            <a:spAutoFit/>
          </a:bodyPr>
          <a:lstStyle>
            <a:defPPr>
              <a:defRPr lang="de-DE"/>
            </a:defPPr>
            <a:lvl1pPr marR="0" indent="0" fontAlgn="auto">
              <a:lnSpc>
                <a:spcPct val="100000"/>
              </a:lnSpc>
              <a:spcBef>
                <a:spcPct val="0"/>
              </a:spcBef>
              <a:spcAft>
                <a:spcPts val="0"/>
              </a:spcAft>
              <a:buClrTx/>
              <a:buSzTx/>
              <a:buFontTx/>
              <a:buNone/>
              <a:tabLst/>
              <a:defRPr sz="3200">
                <a:latin typeface="Arial" pitchFamily="34" charset="0"/>
                <a:ea typeface="+mj-ea"/>
                <a:cs typeface="Arial" pitchFamily="34" charset="0"/>
              </a:defRPr>
            </a:lvl1pPr>
          </a:lstStyle>
          <a:p>
            <a:r>
              <a:rPr lang="de-CH" sz="2800" dirty="0" err="1" smtClean="0"/>
              <a:t>Comprehensive</a:t>
            </a:r>
            <a:r>
              <a:rPr lang="de-CH" sz="2800" dirty="0" smtClean="0"/>
              <a:t> </a:t>
            </a:r>
            <a:r>
              <a:rPr lang="de-CH" sz="2800" dirty="0" err="1"/>
              <a:t>technical</a:t>
            </a:r>
            <a:r>
              <a:rPr lang="de-CH" sz="2800" dirty="0"/>
              <a:t> </a:t>
            </a:r>
            <a:r>
              <a:rPr lang="de-CH" sz="2800" dirty="0" err="1"/>
              <a:t>and</a:t>
            </a:r>
            <a:r>
              <a:rPr lang="de-CH" sz="2800" dirty="0"/>
              <a:t> </a:t>
            </a:r>
            <a:r>
              <a:rPr lang="de-CH" sz="2800" dirty="0" err="1"/>
              <a:t>organizational</a:t>
            </a:r>
            <a:r>
              <a:rPr lang="de-CH" sz="2800" dirty="0"/>
              <a:t> </a:t>
            </a:r>
            <a:r>
              <a:rPr lang="de-CH" sz="2800" dirty="0" err="1"/>
              <a:t>outsourcing</a:t>
            </a:r>
            <a:r>
              <a:rPr lang="de-CH" sz="2800" dirty="0"/>
              <a:t> </a:t>
            </a:r>
            <a:r>
              <a:rPr lang="de-CH" sz="2800" dirty="0" err="1"/>
              <a:t>of</a:t>
            </a:r>
            <a:endParaRPr lang="de-CH" sz="2800" dirty="0"/>
          </a:p>
        </p:txBody>
      </p:sp>
      <p:sp>
        <p:nvSpPr>
          <p:cNvPr id="15" name="Textfeld 14"/>
          <p:cNvSpPr txBox="1"/>
          <p:nvPr/>
        </p:nvSpPr>
        <p:spPr>
          <a:xfrm>
            <a:off x="968075" y="4428000"/>
            <a:ext cx="5533823" cy="954107"/>
          </a:xfrm>
          <a:prstGeom prst="rect">
            <a:avLst/>
          </a:prstGeom>
        </p:spPr>
        <p:txBody>
          <a:bodyPr vert="horz" wrap="none" lIns="91440" tIns="45720" rIns="91440" bIns="45720" rtlCol="0" anchor="t">
            <a:spAutoFit/>
          </a:bodyPr>
          <a:lstStyle>
            <a:lvl1pPr>
              <a:spcBef>
                <a:spcPct val="0"/>
              </a:spcBef>
              <a:buNone/>
              <a:defRPr sz="3200">
                <a:latin typeface="Arial" pitchFamily="34" charset="0"/>
                <a:ea typeface="+mj-ea"/>
                <a:cs typeface="Arial" pitchFamily="34" charset="0"/>
              </a:defRPr>
            </a:lvl1pPr>
          </a:lstStyle>
          <a:p>
            <a:r>
              <a:rPr lang="de-CH" sz="2800" dirty="0"/>
              <a:t>IT </a:t>
            </a:r>
            <a:r>
              <a:rPr lang="de-CH" sz="2800" dirty="0" err="1"/>
              <a:t>infrastructure</a:t>
            </a:r>
            <a:r>
              <a:rPr lang="de-CH" sz="2800" dirty="0"/>
              <a:t> (</a:t>
            </a:r>
            <a:r>
              <a:rPr lang="de-CH" sz="2800" dirty="0" err="1"/>
              <a:t>library</a:t>
            </a:r>
            <a:r>
              <a:rPr lang="de-CH" sz="2800" dirty="0"/>
              <a:t> </a:t>
            </a:r>
            <a:r>
              <a:rPr lang="de-CH" sz="2800" dirty="0" err="1"/>
              <a:t>systems</a:t>
            </a:r>
            <a:r>
              <a:rPr lang="de-CH" sz="2800" dirty="0"/>
              <a:t>) </a:t>
            </a:r>
            <a:endParaRPr lang="de-CH" sz="2800" dirty="0" smtClean="0"/>
          </a:p>
          <a:p>
            <a:r>
              <a:rPr lang="de-CH" sz="2800" dirty="0" err="1" smtClean="0"/>
              <a:t>and</a:t>
            </a:r>
            <a:r>
              <a:rPr lang="de-CH" sz="2800" dirty="0" smtClean="0"/>
              <a:t> </a:t>
            </a:r>
            <a:endParaRPr lang="de-CH" sz="2800" dirty="0"/>
          </a:p>
        </p:txBody>
      </p:sp>
      <p:sp>
        <p:nvSpPr>
          <p:cNvPr id="16" name="Textfeld 15"/>
          <p:cNvSpPr txBox="1"/>
          <p:nvPr/>
        </p:nvSpPr>
        <p:spPr>
          <a:xfrm>
            <a:off x="971601" y="5346000"/>
            <a:ext cx="5448415" cy="523220"/>
          </a:xfrm>
          <a:prstGeom prst="rect">
            <a:avLst/>
          </a:prstGeom>
        </p:spPr>
        <p:txBody>
          <a:bodyPr vert="horz" wrap="none" lIns="91440" tIns="45720" rIns="91440" bIns="45720" rtlCol="0" anchor="t">
            <a:spAutoFit/>
          </a:bodyPr>
          <a:lstStyle>
            <a:defPPr>
              <a:defRPr lang="de-DE"/>
            </a:defPPr>
            <a:lvl1pPr>
              <a:spcBef>
                <a:spcPct val="0"/>
              </a:spcBef>
              <a:buNone/>
              <a:defRPr sz="3200">
                <a:latin typeface="Arial" pitchFamily="34" charset="0"/>
                <a:ea typeface="+mj-ea"/>
                <a:cs typeface="Arial" pitchFamily="34" charset="0"/>
              </a:defRPr>
            </a:lvl1pPr>
          </a:lstStyle>
          <a:p>
            <a:r>
              <a:rPr lang="de-CH" sz="2800" dirty="0"/>
              <a:t>Transfer </a:t>
            </a:r>
            <a:r>
              <a:rPr lang="de-CH" sz="2800" dirty="0" err="1"/>
              <a:t>of</a:t>
            </a:r>
            <a:r>
              <a:rPr lang="de-CH" sz="2800" dirty="0"/>
              <a:t> </a:t>
            </a:r>
            <a:r>
              <a:rPr lang="de-CH" sz="2800" dirty="0" err="1"/>
              <a:t>skills</a:t>
            </a:r>
            <a:r>
              <a:rPr lang="de-CH" sz="2800" dirty="0"/>
              <a:t> </a:t>
            </a:r>
            <a:r>
              <a:rPr lang="de-CH" sz="2800" dirty="0" err="1"/>
              <a:t>and</a:t>
            </a:r>
            <a:r>
              <a:rPr lang="de-CH" sz="2800" dirty="0"/>
              <a:t> </a:t>
            </a:r>
            <a:r>
              <a:rPr lang="de-CH" sz="2800" dirty="0" err="1" smtClean="0"/>
              <a:t>resources</a:t>
            </a:r>
            <a:r>
              <a:rPr lang="de-CH" sz="2800" dirty="0"/>
              <a:t>.</a:t>
            </a:r>
          </a:p>
        </p:txBody>
      </p:sp>
      <p:sp>
        <p:nvSpPr>
          <p:cNvPr id="12" name="Textfeld 11"/>
          <p:cNvSpPr txBox="1"/>
          <p:nvPr/>
        </p:nvSpPr>
        <p:spPr>
          <a:xfrm>
            <a:off x="386535" y="323655"/>
            <a:ext cx="8370930" cy="1077218"/>
          </a:xfrm>
          <a:prstGeom prst="rect">
            <a:avLst/>
          </a:prstGeom>
        </p:spPr>
        <p:txBody>
          <a:bodyPr vert="horz" wrap="square" lIns="91440" tIns="45720" rIns="91440" bIns="45720" rtlCol="0" anchor="ctr">
            <a:spAutoFit/>
          </a:bodyPr>
          <a:lstStyle/>
          <a:p>
            <a:pPr algn="ctr">
              <a:spcBef>
                <a:spcPct val="0"/>
              </a:spcBef>
            </a:pPr>
            <a:r>
              <a:rPr lang="en-US" sz="3200" b="1" dirty="0">
                <a:latin typeface="Arial" pitchFamily="34" charset="0"/>
                <a:cs typeface="Arial" pitchFamily="34" charset="0"/>
              </a:rPr>
              <a:t>Integration of the library system of the University of Zurich </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67223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1272899"/>
            <a:ext cx="8229600" cy="580926"/>
          </a:xfrm>
        </p:spPr>
        <p:txBody>
          <a:bodyPr>
            <a:normAutofit/>
          </a:bodyPr>
          <a:lstStyle/>
          <a:p>
            <a:r>
              <a:rPr lang="de-CH" dirty="0" err="1" smtClean="0"/>
              <a:t>Organizational</a:t>
            </a:r>
            <a:r>
              <a:rPr lang="de-CH" dirty="0" smtClean="0"/>
              <a:t> </a:t>
            </a:r>
            <a:r>
              <a:rPr lang="de-CH" dirty="0" err="1" smtClean="0"/>
              <a:t>key</a:t>
            </a:r>
            <a:r>
              <a:rPr lang="de-CH" dirty="0" smtClean="0"/>
              <a:t> </a:t>
            </a:r>
            <a:r>
              <a:rPr lang="de-CH" dirty="0" err="1" smtClean="0"/>
              <a:t>topics</a:t>
            </a:r>
            <a:endParaRPr lang="de-CH" dirty="0"/>
          </a:p>
        </p:txBody>
      </p:sp>
      <p:sp>
        <p:nvSpPr>
          <p:cNvPr id="3" name="Inhaltsplatzhalter 2"/>
          <p:cNvSpPr>
            <a:spLocks noGrp="1"/>
          </p:cNvSpPr>
          <p:nvPr>
            <p:ph idx="1"/>
          </p:nvPr>
        </p:nvSpPr>
        <p:spPr>
          <a:xfrm>
            <a:off x="457200" y="2008382"/>
            <a:ext cx="6275040" cy="4525963"/>
          </a:xfrm>
        </p:spPr>
        <p:txBody>
          <a:bodyPr>
            <a:noAutofit/>
          </a:bodyPr>
          <a:lstStyle/>
          <a:p>
            <a:pPr marL="457200" indent="-457200"/>
            <a:r>
              <a:rPr lang="de-CH" dirty="0" smtClean="0"/>
              <a:t>Quality </a:t>
            </a:r>
            <a:r>
              <a:rPr lang="de-CH" dirty="0" err="1" smtClean="0"/>
              <a:t>criteria</a:t>
            </a:r>
            <a:r>
              <a:rPr lang="de-CH" dirty="0" smtClean="0"/>
              <a:t> </a:t>
            </a:r>
            <a:r>
              <a:rPr lang="de-CH" dirty="0" err="1" smtClean="0"/>
              <a:t>and</a:t>
            </a:r>
            <a:r>
              <a:rPr lang="de-CH" dirty="0" smtClean="0"/>
              <a:t> </a:t>
            </a:r>
            <a:r>
              <a:rPr lang="de-CH" dirty="0" err="1" smtClean="0"/>
              <a:t>rules</a:t>
            </a:r>
            <a:r>
              <a:rPr lang="de-CH" dirty="0" smtClean="0"/>
              <a:t> </a:t>
            </a:r>
            <a:r>
              <a:rPr lang="de-CH" dirty="0" err="1" smtClean="0"/>
              <a:t>for</a:t>
            </a:r>
            <a:r>
              <a:rPr lang="de-CH" dirty="0" smtClean="0"/>
              <a:t> </a:t>
            </a:r>
            <a:r>
              <a:rPr lang="de-CH" dirty="0" err="1" smtClean="0"/>
              <a:t>cataloguing</a:t>
            </a:r>
            <a:r>
              <a:rPr lang="de-CH" dirty="0" smtClean="0"/>
              <a:t> </a:t>
            </a:r>
            <a:r>
              <a:rPr lang="de-CH" dirty="0" err="1" smtClean="0"/>
              <a:t>and</a:t>
            </a:r>
            <a:r>
              <a:rPr lang="de-CH" dirty="0" smtClean="0"/>
              <a:t> </a:t>
            </a:r>
            <a:r>
              <a:rPr lang="de-CH" dirty="0" err="1" smtClean="0"/>
              <a:t>management</a:t>
            </a:r>
            <a:r>
              <a:rPr lang="de-CH" dirty="0" smtClean="0"/>
              <a:t> </a:t>
            </a:r>
            <a:r>
              <a:rPr lang="de-CH" dirty="0" err="1" smtClean="0"/>
              <a:t>data</a:t>
            </a:r>
            <a:endParaRPr lang="de-CH" dirty="0"/>
          </a:p>
          <a:p>
            <a:pPr marL="457200" indent="-457200"/>
            <a:endParaRPr lang="de-CH" sz="1000" dirty="0"/>
          </a:p>
          <a:p>
            <a:pPr marL="457200" indent="-457200"/>
            <a:r>
              <a:rPr lang="de-CH" dirty="0" smtClean="0"/>
              <a:t>New </a:t>
            </a:r>
            <a:r>
              <a:rPr lang="de-CH" dirty="0" err="1" smtClean="0"/>
              <a:t>management</a:t>
            </a:r>
            <a:r>
              <a:rPr lang="de-CH" dirty="0" smtClean="0"/>
              <a:t> </a:t>
            </a:r>
            <a:r>
              <a:rPr lang="de-CH" dirty="0" err="1" smtClean="0"/>
              <a:t>organization</a:t>
            </a:r>
            <a:r>
              <a:rPr lang="de-CH" dirty="0" smtClean="0"/>
              <a:t> </a:t>
            </a:r>
            <a:r>
              <a:rPr lang="de-CH" dirty="0" err="1" smtClean="0"/>
              <a:t>for</a:t>
            </a:r>
            <a:r>
              <a:rPr lang="de-CH" dirty="0" smtClean="0"/>
              <a:t> </a:t>
            </a:r>
            <a:r>
              <a:rPr lang="de-CH" dirty="0" err="1" smtClean="0"/>
              <a:t>the</a:t>
            </a:r>
            <a:r>
              <a:rPr lang="de-CH" dirty="0" smtClean="0"/>
              <a:t> </a:t>
            </a:r>
            <a:r>
              <a:rPr lang="en-US" dirty="0" smtClean="0"/>
              <a:t>Network </a:t>
            </a:r>
            <a:r>
              <a:rPr lang="en-US" dirty="0"/>
              <a:t>of Libraries and Information Centers in Switzerland (NEBIS)	</a:t>
            </a:r>
          </a:p>
          <a:p>
            <a:pPr marL="457200" indent="-457200"/>
            <a:endParaRPr lang="de-CH" sz="1000" dirty="0"/>
          </a:p>
          <a:p>
            <a:pPr marL="457200" indent="-457200"/>
            <a:r>
              <a:rPr lang="de-CH" dirty="0" smtClean="0"/>
              <a:t>New </a:t>
            </a:r>
            <a:r>
              <a:rPr lang="de-CH" dirty="0" err="1" smtClean="0"/>
              <a:t>contracts</a:t>
            </a:r>
            <a:r>
              <a:rPr lang="de-CH" dirty="0" smtClean="0"/>
              <a:t> </a:t>
            </a:r>
            <a:r>
              <a:rPr lang="de-CH" dirty="0" err="1" smtClean="0"/>
              <a:t>and</a:t>
            </a:r>
            <a:r>
              <a:rPr lang="de-CH" dirty="0" smtClean="0"/>
              <a:t> </a:t>
            </a:r>
            <a:r>
              <a:rPr lang="de-CH" dirty="0" err="1" smtClean="0"/>
              <a:t>agreements</a:t>
            </a:r>
            <a:endParaRPr lang="de-CH" dirty="0" smtClean="0"/>
          </a:p>
          <a:p>
            <a:pPr marL="457200" indent="-457200"/>
            <a:endParaRPr lang="de-CH" sz="1000" dirty="0" smtClean="0"/>
          </a:p>
          <a:p>
            <a:pPr marL="457200" indent="-457200"/>
            <a:r>
              <a:rPr lang="de-CH" dirty="0" err="1" smtClean="0"/>
              <a:t>Lending</a:t>
            </a:r>
            <a:r>
              <a:rPr lang="de-CH" dirty="0" smtClean="0"/>
              <a:t> </a:t>
            </a:r>
            <a:r>
              <a:rPr lang="de-CH" dirty="0" err="1" smtClean="0"/>
              <a:t>network</a:t>
            </a:r>
            <a:r>
              <a:rPr lang="de-CH" dirty="0" smtClean="0"/>
              <a:t> </a:t>
            </a:r>
            <a:r>
              <a:rPr lang="de-CH" dirty="0" err="1" smtClean="0"/>
              <a:t>feasibility</a:t>
            </a:r>
            <a:r>
              <a:rPr lang="de-CH" dirty="0" smtClean="0"/>
              <a:t> </a:t>
            </a:r>
            <a:r>
              <a:rPr lang="de-CH" dirty="0" err="1" smtClean="0"/>
              <a:t>study</a:t>
            </a:r>
            <a:endParaRPr lang="de-CH" dirty="0" smtClean="0"/>
          </a:p>
          <a:p>
            <a:pPr marL="0" indent="0">
              <a:buNone/>
            </a:pPr>
            <a:endParaRPr lang="de-CH" dirty="0"/>
          </a:p>
        </p:txBody>
      </p:sp>
      <p:sp>
        <p:nvSpPr>
          <p:cNvPr id="10" name="Textfeld 9"/>
          <p:cNvSpPr txBox="1"/>
          <p:nvPr/>
        </p:nvSpPr>
        <p:spPr>
          <a:xfrm rot="20251260">
            <a:off x="939917" y="3058261"/>
            <a:ext cx="5544616" cy="936104"/>
          </a:xfrm>
          <a:prstGeom prst="rect">
            <a:avLst/>
          </a:prstGeom>
          <a:solidFill>
            <a:srgbClr val="C00000"/>
          </a:solidFill>
        </p:spPr>
        <p:txBody>
          <a:bodyPr vert="horz" wrap="square" lIns="72000" tIns="45720" rIns="7200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in total: 31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work</a:t>
            </a:r>
            <a:r>
              <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t>
            </a:r>
            <a:r>
              <a:rPr kumimoji="0" lang="de-CH" sz="32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packages</a:t>
            </a:r>
            <a:endParaRPr kumimoji="0" lang="de-CH" sz="32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11" name="Textfeld 10"/>
          <p:cNvSpPr txBox="1"/>
          <p:nvPr/>
        </p:nvSpPr>
        <p:spPr>
          <a:xfrm>
            <a:off x="386535" y="323655"/>
            <a:ext cx="8370930" cy="584775"/>
          </a:xfrm>
          <a:prstGeom prst="rect">
            <a:avLst/>
          </a:prstGeom>
        </p:spPr>
        <p:txBody>
          <a:bodyPr vert="horz" wrap="square" lIns="91440" tIns="45720" rIns="91440" bIns="45720" rtlCol="0" anchor="ctr">
            <a:spAutoFit/>
          </a:bodyPr>
          <a:lstStyle/>
          <a:p>
            <a:pPr>
              <a:spcBef>
                <a:spcPct val="0"/>
              </a:spcBef>
            </a:pPr>
            <a:r>
              <a:rPr lang="en-US" sz="3200" b="1" dirty="0">
                <a:latin typeface="Arial" pitchFamily="34" charset="0"/>
                <a:cs typeface="Arial" pitchFamily="34" charset="0"/>
              </a:rPr>
              <a:t>Subproject </a:t>
            </a:r>
            <a:r>
              <a:rPr lang="en-US" sz="3200" b="1" dirty="0" smtClean="0">
                <a:latin typeface="Arial" pitchFamily="34" charset="0"/>
                <a:cs typeface="Arial" pitchFamily="34" charset="0"/>
              </a:rPr>
              <a:t>1</a:t>
            </a:r>
            <a:endParaRPr lang="de-CH" sz="3200" b="1" dirty="0">
              <a:solidFill>
                <a:schemeClr val="bg1"/>
              </a:solidFill>
              <a:latin typeface="Arial" pitchFamily="34" charset="0"/>
              <a:cs typeface="Arial" pitchFamily="34" charset="0"/>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8834" y="4230688"/>
            <a:ext cx="2650796" cy="2520000"/>
          </a:xfrm>
          <a:prstGeom prst="rect">
            <a:avLst/>
          </a:prstGeom>
        </p:spPr>
      </p:pic>
    </p:spTree>
    <p:extLst>
      <p:ext uri="{BB962C8B-B14F-4D97-AF65-F5344CB8AC3E}">
        <p14:creationId xmlns:p14="http://schemas.microsoft.com/office/powerpoint/2010/main" val="20209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85763" y="323850"/>
            <a:ext cx="8370930" cy="584775"/>
          </a:xfrm>
          <a:prstGeom prst="rect">
            <a:avLst/>
          </a:prstGeom>
        </p:spPr>
        <p:txBody>
          <a:bodyPr vert="horz" wrap="square" lIns="91440" tIns="45720" rIns="91440" bIns="45720" rtlCol="0" anchor="ctr">
            <a:spAutoFit/>
          </a:bodyPr>
          <a:lstStyle/>
          <a:p>
            <a:pPr>
              <a:spcBef>
                <a:spcPct val="0"/>
              </a:spcBef>
            </a:pPr>
            <a:r>
              <a:rPr lang="de-CH" sz="3200" b="1" dirty="0" err="1" smtClean="0">
                <a:latin typeface="Arial" pitchFamily="34" charset="0"/>
                <a:cs typeface="Arial" pitchFamily="34" charset="0"/>
              </a:rPr>
              <a:t>Two</a:t>
            </a:r>
            <a:r>
              <a:rPr lang="de-CH" sz="3200" b="1" dirty="0" smtClean="0">
                <a:latin typeface="Arial" pitchFamily="34" charset="0"/>
                <a:cs typeface="Arial" pitchFamily="34" charset="0"/>
              </a:rPr>
              <a:t> </a:t>
            </a:r>
            <a:r>
              <a:rPr lang="de-CH" sz="3200" b="1" dirty="0" err="1" smtClean="0">
                <a:latin typeface="Arial" pitchFamily="34" charset="0"/>
                <a:cs typeface="Arial" pitchFamily="34" charset="0"/>
              </a:rPr>
              <a:t>networks</a:t>
            </a:r>
            <a:r>
              <a:rPr lang="de-CH" sz="3200" b="1" dirty="0" smtClean="0">
                <a:latin typeface="Arial" pitchFamily="34" charset="0"/>
                <a:cs typeface="Arial" pitchFamily="34" charset="0"/>
              </a:rPr>
              <a:t> </a:t>
            </a:r>
            <a:r>
              <a:rPr lang="de-CH" sz="3200" b="1" dirty="0" err="1" smtClean="0">
                <a:latin typeface="Arial" pitchFamily="34" charset="0"/>
                <a:cs typeface="Arial" pitchFamily="34" charset="0"/>
              </a:rPr>
              <a:t>became</a:t>
            </a:r>
            <a:r>
              <a:rPr lang="de-CH" sz="3200" b="1" dirty="0" smtClean="0">
                <a:latin typeface="Arial" pitchFamily="34" charset="0"/>
                <a:cs typeface="Arial" pitchFamily="34" charset="0"/>
              </a:rPr>
              <a:t> </a:t>
            </a:r>
            <a:r>
              <a:rPr lang="de-CH" sz="3200" b="1" dirty="0" err="1" smtClean="0">
                <a:latin typeface="Arial" pitchFamily="34" charset="0"/>
                <a:cs typeface="Arial" pitchFamily="34" charset="0"/>
              </a:rPr>
              <a:t>one</a:t>
            </a:r>
            <a:endParaRPr kumimoji="0" lang="de-CH"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
        <p:nvSpPr>
          <p:cNvPr id="2" name="Inhaltsplatzhalter 1"/>
          <p:cNvSpPr>
            <a:spLocks noGrp="1"/>
          </p:cNvSpPr>
          <p:nvPr>
            <p:ph idx="1"/>
          </p:nvPr>
        </p:nvSpPr>
        <p:spPr/>
        <p:txBody>
          <a:bodyPr/>
          <a:lstStyle/>
          <a:p>
            <a:endParaRPr lang="de-CH"/>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7" y="908625"/>
            <a:ext cx="3676868"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33745"/>
            <a:ext cx="3714116"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278" y="1358770"/>
            <a:ext cx="3714116"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583795"/>
            <a:ext cx="3896471" cy="54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4932041" y="0"/>
            <a:ext cx="4211960" cy="6264315"/>
          </a:xfrm>
          <a:prstGeom prst="rect">
            <a:avLst/>
          </a:prstGeom>
          <a:solidFill>
            <a:srgbClr val="00528F"/>
          </a:solidFill>
        </p:spPr>
        <p:txBody>
          <a:bodyPr vert="horz" wrap="square" lIns="72000" tIns="45720" rIns="36000" bIns="45720" rtlCol="0" anchor="t">
            <a:noAutofit/>
          </a:bodyPr>
          <a:lstStyle/>
          <a:p>
            <a:pPr marL="0" marR="0" indent="0" defTabSz="914400" rtl="0" eaLnBrk="1" fontAlgn="auto" latinLnBrk="0" hangingPunct="1">
              <a:lnSpc>
                <a:spcPct val="100000"/>
              </a:lnSpc>
              <a:spcBef>
                <a:spcPct val="0"/>
              </a:spcBef>
              <a:spcAft>
                <a:spcPts val="0"/>
              </a:spcAft>
              <a:buClrTx/>
              <a:buSzTx/>
              <a:buFontTx/>
              <a:buNone/>
              <a:tabLst/>
            </a:pPr>
            <a:endParaRPr kumimoji="0" lang="de-CH" sz="1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R="0" defTabSz="914400" rtl="0" eaLnBrk="1" fontAlgn="auto" latinLnBrk="0" hangingPunct="1">
              <a:lnSpc>
                <a:spcPct val="100000"/>
              </a:lnSpc>
              <a:spcBef>
                <a:spcPct val="0"/>
              </a:spcBef>
              <a:spcAft>
                <a:spcPts val="0"/>
              </a:spcAft>
              <a:buClrTx/>
              <a:buSzTx/>
              <a:tabLst/>
            </a:pPr>
            <a:r>
              <a:rPr kumimoji="0" lang="de-CH" sz="2700" b="1"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Standardization</a:t>
            </a:r>
            <a:r>
              <a:rPr kumimoji="0" lang="de-CH" sz="27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 </a:t>
            </a:r>
            <a:r>
              <a:rPr kumimoji="0" lang="de-CH" sz="2700" b="1" i="0" u="none" strike="noStrike" kern="1200" cap="none" spc="0" normalizeH="0" noProof="0" dirty="0" err="1" smtClean="0">
                <a:ln>
                  <a:noFill/>
                </a:ln>
                <a:solidFill>
                  <a:schemeClr val="bg1"/>
                </a:solidFill>
                <a:effectLst/>
                <a:uLnTx/>
                <a:uFillTx/>
                <a:latin typeface="Arial" pitchFamily="34" charset="0"/>
                <a:ea typeface="+mj-ea"/>
                <a:cs typeface="Arial" pitchFamily="34" charset="0"/>
              </a:rPr>
              <a:t>of</a:t>
            </a:r>
            <a:r>
              <a:rPr kumimoji="0" lang="de-CH" sz="2700" b="1" i="0" u="none" strike="noStrike" kern="1200" cap="none" spc="0" normalizeH="0" noProof="0" dirty="0" smtClean="0">
                <a:ln>
                  <a:noFill/>
                </a:ln>
                <a:solidFill>
                  <a:schemeClr val="bg1"/>
                </a:solidFill>
                <a:effectLst/>
                <a:uLnTx/>
                <a:uFillTx/>
                <a:latin typeface="Arial" pitchFamily="34" charset="0"/>
                <a:ea typeface="+mj-ea"/>
                <a:cs typeface="Arial" pitchFamily="34" charset="0"/>
              </a:rPr>
              <a:t>…</a:t>
            </a: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r>
              <a:rPr kumimoji="0" lang="de-CH" sz="2800" i="0" u="none" strike="noStrike" kern="1200" cap="none" spc="0" normalizeH="0" baseline="0" noProof="0" dirty="0" err="1" smtClean="0">
                <a:ln>
                  <a:noFill/>
                </a:ln>
                <a:solidFill>
                  <a:schemeClr val="bg1"/>
                </a:solidFill>
                <a:effectLst/>
                <a:uLnTx/>
                <a:uFillTx/>
                <a:latin typeface="Arial" pitchFamily="34" charset="0"/>
                <a:ea typeface="+mj-ea"/>
                <a:cs typeface="Arial" pitchFamily="34" charset="0"/>
              </a:rPr>
              <a:t>processes</a:t>
            </a: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cataloguing</a:t>
            </a:r>
            <a:r>
              <a:rPr lang="de-CH" sz="2800" dirty="0" smtClean="0">
                <a:solidFill>
                  <a:schemeClr val="bg1"/>
                </a:solidFill>
                <a:latin typeface="Arial" pitchFamily="34" charset="0"/>
                <a:ea typeface="+mj-ea"/>
                <a:cs typeface="Arial" pitchFamily="34" charset="0"/>
              </a:rPr>
              <a:t> </a:t>
            </a:r>
            <a:r>
              <a:rPr lang="de-CH" sz="2800" dirty="0" err="1">
                <a:solidFill>
                  <a:schemeClr val="bg1"/>
                </a:solidFill>
                <a:latin typeface="Arial" pitchFamily="34" charset="0"/>
                <a:ea typeface="+mj-ea"/>
                <a:cs typeface="Arial" pitchFamily="34" charset="0"/>
              </a:rPr>
              <a:t>rules</a:t>
            </a:r>
            <a:r>
              <a:rPr lang="de-CH" sz="2800" dirty="0">
                <a:solidFill>
                  <a:schemeClr val="bg1"/>
                </a:solidFill>
                <a:latin typeface="Arial" pitchFamily="34" charset="0"/>
                <a:ea typeface="+mj-ea"/>
                <a:cs typeface="Arial" pitchFamily="34" charset="0"/>
              </a:rPr>
              <a:t> </a:t>
            </a:r>
            <a:endParaRPr lang="de-CH" sz="2800" dirty="0" smtClean="0">
              <a:solidFill>
                <a:schemeClr val="bg1"/>
              </a:solidFill>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administration</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data</a:t>
            </a:r>
            <a:endParaRPr lang="de-CH" sz="2800" dirty="0">
              <a:solidFill>
                <a:schemeClr val="bg1"/>
              </a:solidFill>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quality</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criteria</a:t>
            </a:r>
            <a:endParaRPr lang="de-CH" sz="2800" dirty="0" smtClean="0">
              <a:solidFill>
                <a:schemeClr val="bg1"/>
              </a:solidFill>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training</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courses</a:t>
            </a:r>
            <a:endParaRPr lang="de-CH" sz="2800" dirty="0" smtClean="0">
              <a:solidFill>
                <a:schemeClr val="bg1"/>
              </a:solidFill>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contracts</a:t>
            </a:r>
            <a:r>
              <a:rPr lang="de-CH" sz="2800" dirty="0" smtClean="0">
                <a:solidFill>
                  <a:schemeClr val="bg1"/>
                </a:solidFill>
                <a:latin typeface="Arial" pitchFamily="34" charset="0"/>
                <a:ea typeface="+mj-ea"/>
                <a:cs typeface="Arial" pitchFamily="34" charset="0"/>
              </a:rPr>
              <a:t> / </a:t>
            </a:r>
            <a:r>
              <a:rPr lang="de-CH" sz="2800" dirty="0" err="1" smtClean="0">
                <a:solidFill>
                  <a:schemeClr val="bg1"/>
                </a:solidFill>
                <a:latin typeface="Arial" pitchFamily="34" charset="0"/>
                <a:ea typeface="+mj-ea"/>
                <a:cs typeface="Arial" pitchFamily="34" charset="0"/>
              </a:rPr>
              <a:t>agreements</a:t>
            </a:r>
            <a:endParaRPr lang="de-CH" sz="2800" dirty="0" smtClean="0">
              <a:solidFill>
                <a:schemeClr val="bg1"/>
              </a:solidFill>
              <a:latin typeface="Arial" pitchFamily="34" charset="0"/>
              <a:ea typeface="+mj-ea"/>
              <a:cs typeface="Arial" pitchFamily="34" charset="0"/>
            </a:endParaRPr>
          </a:p>
          <a:p>
            <a:pPr marL="457200" indent="-457200">
              <a:spcBef>
                <a:spcPct val="0"/>
              </a:spcBef>
              <a:buFont typeface="Arial" pitchFamily="34" charset="0"/>
              <a:buChar char="•"/>
            </a:pPr>
            <a:r>
              <a:rPr lang="de-CH" sz="2800" dirty="0" err="1" smtClean="0">
                <a:solidFill>
                  <a:schemeClr val="bg1"/>
                </a:solidFill>
                <a:latin typeface="Arial" pitchFamily="34" charset="0"/>
                <a:ea typeface="+mj-ea"/>
                <a:cs typeface="Arial" pitchFamily="34" charset="0"/>
              </a:rPr>
              <a:t>services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for</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the</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members</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of</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the</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library</a:t>
            </a:r>
            <a:r>
              <a:rPr lang="de-CH" sz="2800" dirty="0" smtClean="0">
                <a:solidFill>
                  <a:schemeClr val="bg1"/>
                </a:solidFill>
                <a:latin typeface="Arial" pitchFamily="34" charset="0"/>
                <a:ea typeface="+mj-ea"/>
                <a:cs typeface="Arial" pitchFamily="34" charset="0"/>
              </a:rPr>
              <a:t> </a:t>
            </a:r>
            <a:r>
              <a:rPr lang="de-CH" sz="2800" dirty="0" err="1" smtClean="0">
                <a:solidFill>
                  <a:schemeClr val="bg1"/>
                </a:solidFill>
                <a:latin typeface="Arial" pitchFamily="34" charset="0"/>
                <a:ea typeface="+mj-ea"/>
                <a:cs typeface="Arial" pitchFamily="34" charset="0"/>
              </a:rPr>
              <a:t>network</a:t>
            </a:r>
            <a:endParaRPr lang="de-CH" sz="2800" dirty="0" smtClean="0">
              <a:solidFill>
                <a:schemeClr val="bg1"/>
              </a:solidFill>
              <a:latin typeface="Arial" pitchFamily="34" charset="0"/>
              <a:ea typeface="+mj-ea"/>
              <a:cs typeface="Arial" pitchFamily="34" charset="0"/>
            </a:endParaRPr>
          </a:p>
          <a:p>
            <a:pPr marL="449263">
              <a:spcBef>
                <a:spcPct val="0"/>
              </a:spcBef>
            </a:pPr>
            <a:r>
              <a:rPr lang="de-CH" sz="2800" dirty="0" smtClean="0">
                <a:solidFill>
                  <a:schemeClr val="bg1"/>
                </a:solidFill>
                <a:latin typeface="Arial" pitchFamily="34" charset="0"/>
                <a:ea typeface="+mj-ea"/>
                <a:cs typeface="Arial" pitchFamily="34" charset="0"/>
              </a:rPr>
              <a:t>…</a:t>
            </a:r>
          </a:p>
          <a:p>
            <a:pPr marL="457200" indent="-457200">
              <a:spcBef>
                <a:spcPct val="0"/>
              </a:spcBef>
              <a:buFont typeface="Arial" pitchFamily="34" charset="0"/>
              <a:buChar char="•"/>
            </a:pPr>
            <a:endParaRPr lang="de-CH" sz="2800" dirty="0">
              <a:solidFill>
                <a:schemeClr val="bg1"/>
              </a:solidFill>
              <a:latin typeface="Arial" pitchFamily="34" charset="0"/>
              <a:ea typeface="+mj-ea"/>
              <a:cs typeface="Arial" pitchFamily="34" charset="0"/>
            </a:endParaRPr>
          </a:p>
          <a:p>
            <a:pPr marL="457200" marR="0" indent="-457200" defTabSz="914400" rtl="0" eaLnBrk="1" fontAlgn="auto" latinLnBrk="0" hangingPunct="1">
              <a:lnSpc>
                <a:spcPct val="100000"/>
              </a:lnSpc>
              <a:spcBef>
                <a:spcPct val="0"/>
              </a:spcBef>
              <a:spcAft>
                <a:spcPts val="0"/>
              </a:spcAft>
              <a:buClrTx/>
              <a:buSzTx/>
              <a:buFont typeface="Arial" pitchFamily="34" charset="0"/>
              <a:buChar char="•"/>
              <a:tabLst/>
            </a:pPr>
            <a:endParaRPr kumimoji="0" lang="de-CH" sz="10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a:p>
            <a:pPr marL="444500" marR="0" defTabSz="914400" rtl="0" eaLnBrk="1" fontAlgn="auto" latinLnBrk="0" hangingPunct="1">
              <a:lnSpc>
                <a:spcPct val="100000"/>
              </a:lnSpc>
              <a:spcBef>
                <a:spcPct val="0"/>
              </a:spcBef>
              <a:spcAft>
                <a:spcPts val="0"/>
              </a:spcAft>
              <a:buClrTx/>
              <a:buSzTx/>
              <a:tabLst/>
            </a:pPr>
            <a:endParaRPr kumimoji="0" lang="de-CH" sz="280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4317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3076"/>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3075"/>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75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Autofit/>
      </a:bodyPr>
      <a:lstStyle>
        <a:defPPr marL="0" marR="0" indent="0" algn="r" defTabSz="914400" rtl="0" eaLnBrk="1" fontAlgn="auto" latinLnBrk="0" hangingPunct="1">
          <a:lnSpc>
            <a:spcPct val="100000"/>
          </a:lnSpc>
          <a:spcBef>
            <a:spcPct val="0"/>
          </a:spcBef>
          <a:spcAft>
            <a:spcPts val="0"/>
          </a:spcAft>
          <a:buClrTx/>
          <a:buSzTx/>
          <a:buFontTx/>
          <a:buNone/>
          <a:tabLst/>
          <a:defRPr kumimoji="0" sz="32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0BCED5A363624DA8DEB779EC431AA8" ma:contentTypeVersion="3" ma:contentTypeDescription="Ein neues Dokument erstellen." ma:contentTypeScope="" ma:versionID="57de6248deb90ad1eb815a855c8ebc1f">
  <xsd:schema xmlns:xsd="http://www.w3.org/2001/XMLSchema" xmlns:xs="http://www.w3.org/2001/XMLSchema" xmlns:p="http://schemas.microsoft.com/office/2006/metadata/properties" xmlns:ns2="94b1d603-2d19-45a1-8662-fa26ddccd731" targetNamespace="http://schemas.microsoft.com/office/2006/metadata/properties" ma:root="true" ma:fieldsID="ebd955724c349f4573b632a17f4dbd08" ns2:_="">
    <xsd:import namespace="94b1d603-2d19-45a1-8662-fa26ddccd731"/>
    <xsd:element name="properties">
      <xsd:complexType>
        <xsd:sequence>
          <xsd:element name="documentManagement">
            <xsd:complexType>
              <xsd:all>
                <xsd:element ref="ns2:Kategorie" minOccurs="0"/>
                <xsd:element ref="ns2:Projektphase" minOccurs="0"/>
                <xsd:element ref="ns2:Zielgrupp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1d603-2d19-45a1-8662-fa26ddccd731" elementFormDefault="qualified">
    <xsd:import namespace="http://schemas.microsoft.com/office/2006/documentManagement/types"/>
    <xsd:import namespace="http://schemas.microsoft.com/office/infopath/2007/PartnerControls"/>
    <xsd:element name="Kategorie" ma:index="2" nillable="true" ma:displayName="Kategorie" ma:default="" ma:format="Dropdown" ma:internalName="Kategorie">
      <xsd:simpleType>
        <xsd:union memberTypes="dms:Text">
          <xsd:simpleType>
            <xsd:restriction base="dms:Choice">
              <xsd:enumeration value="Sitzungen"/>
              <xsd:enumeration value="Projektleitung"/>
              <xsd:enumeration value="Dokumentation"/>
              <xsd:enumeration value="Verträge &amp; Vereinbarungen"/>
              <xsd:enumeration value="Ex Libris"/>
              <xsd:enumeration value="Campana &amp; Schott"/>
              <xsd:enumeration value="Kick-off"/>
              <xsd:enumeration value="Workshops"/>
              <xsd:enumeration value="STA"/>
              <xsd:enumeration value="FA"/>
              <xsd:enumeration value="PT"/>
            </xsd:restriction>
          </xsd:simpleType>
        </xsd:union>
      </xsd:simpleType>
    </xsd:element>
    <xsd:element name="Projektphase" ma:index="3" nillable="true" ma:displayName="Projektphase" ma:default="1 - Initialisierung" ma:format="Dropdown" ma:internalName="Projektphase">
      <xsd:simpleType>
        <xsd:restriction base="dms:Choice">
          <xsd:enumeration value="1 - Initialisierung"/>
          <xsd:enumeration value="2 - Analyse"/>
          <xsd:enumeration value="3 - Konzept und Evaluation"/>
          <xsd:enumeration value="4 - Implementierung"/>
          <xsd:enumeration value="5 - Einführung"/>
          <xsd:enumeration value="6 - Projektabschluss"/>
          <xsd:enumeration value="7 - Übergreifend"/>
          <xsd:enumeration value="8 - andere Dokumente"/>
        </xsd:restriction>
      </xsd:simpleType>
    </xsd:element>
    <xsd:element name="Zielgruppen" ma:index="10" nillable="true" ma:displayName="Zielgruppen" ma:internalName="Zielgruppen">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Kategorie xmlns="94b1d603-2d19-45a1-8662-fa26ddccd731">Projektleitung</Kategorie>
    <Zielgruppen xmlns="94b1d603-2d19-45a1-8662-fa26ddccd731" xsi:nil="true"/>
    <Projektphase xmlns="94b1d603-2d19-45a1-8662-fa26ddccd731">8 - andere Dokumente</Projektpha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45115B-C7BE-4FB1-AB8D-933571643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1d603-2d19-45a1-8662-fa26ddccd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56ADCC-51DC-47E3-9DB1-95155FDC57D6}">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 ds:uri="http://purl.org/dc/terms/"/>
    <ds:schemaRef ds:uri="http://www.w3.org/XML/1998/namespace"/>
    <ds:schemaRef ds:uri="94b1d603-2d19-45a1-8662-fa26ddccd731"/>
    <ds:schemaRef ds:uri="http://schemas.microsoft.com/office/2006/metadata/properties"/>
  </ds:schemaRefs>
</ds:datastoreItem>
</file>

<file path=customXml/itemProps3.xml><?xml version="1.0" encoding="utf-8"?>
<ds:datastoreItem xmlns:ds="http://schemas.openxmlformats.org/officeDocument/2006/customXml" ds:itemID="{E60C0CA7-296F-4D17-A6B1-566FBEC3B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Apothecary</Template>
  <TotalTime>0</TotalTime>
  <Words>1189</Words>
  <Application>Microsoft Office PowerPoint</Application>
  <PresentationFormat>Bildschirmpräsentation (4:3)</PresentationFormat>
  <Paragraphs>346</Paragraphs>
  <Slides>34</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Symbol</vt:lpstr>
      <vt:lpstr>Calibri</vt:lpstr>
      <vt:lpstr>Wingdings</vt:lpstr>
      <vt:lpstr>Larissa-Design</vt:lpstr>
      <vt:lpstr>The Integration of two large Aleph Library Systems</vt:lpstr>
      <vt:lpstr>19’000 hours …</vt:lpstr>
      <vt:lpstr>PowerPoint-Präsentation</vt:lpstr>
      <vt:lpstr>PowerPoint-Präsentation</vt:lpstr>
      <vt:lpstr>PowerPoint-Präsentation</vt:lpstr>
      <vt:lpstr>PowerPoint-Präsentation</vt:lpstr>
      <vt:lpstr>I  N  U  I  T</vt:lpstr>
      <vt:lpstr>Organizational key topics</vt:lpstr>
      <vt:lpstr>PowerPoint-Präsentation</vt:lpstr>
      <vt:lpstr>PowerPoint-Präsentation</vt:lpstr>
      <vt:lpstr>PowerPoint-Präsentation</vt:lpstr>
      <vt:lpstr>PowerPoint-Präsentation</vt:lpstr>
      <vt:lpstr>Data-specific key topics</vt:lpstr>
      <vt:lpstr>PowerPoint-Präsentation</vt:lpstr>
      <vt:lpstr>PowerPoint-Präsentation</vt:lpstr>
      <vt:lpstr>PowerPoint-Präsentation</vt:lpstr>
      <vt:lpstr>PowerPoint-Präsentation</vt:lpstr>
      <vt:lpstr>Technical key topics</vt:lpstr>
      <vt:lpstr>PowerPoint-Präsentation</vt:lpstr>
      <vt:lpstr>PowerPoint-Präsentation</vt:lpstr>
      <vt:lpstr>PowerPoint-Präsentation</vt:lpstr>
      <vt:lpstr>PowerPoint-Präsentation</vt:lpstr>
      <vt:lpstr>Lessons Learned</vt:lpstr>
      <vt:lpstr>PowerPoint-Präsentation</vt:lpstr>
      <vt:lpstr>PowerPoint-Präsentation</vt:lpstr>
      <vt:lpstr>PowerPoint-Präsentation</vt:lpstr>
      <vt:lpstr>PowerPoint-Präsentation</vt:lpstr>
      <vt:lpstr>PowerPoint-Präsentation</vt:lpstr>
      <vt:lpstr>last but not least: communication</vt:lpstr>
      <vt:lpstr>We made it!</vt:lpstr>
      <vt:lpstr>…with the great help of Ex Libris Hamburg…</vt:lpstr>
      <vt:lpstr>PowerPoint-Präsentation</vt:lpstr>
      <vt:lpstr>PowerPoint-Präsentation</vt:lpstr>
      <vt:lpstr>Thanks a lot.</vt:lpstr>
    </vt:vector>
  </TitlesOfParts>
  <Company>ETH Zuerich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Igelu</dc:title>
  <dc:creator>llittau</dc:creator>
  <cp:lastModifiedBy>Grahl, Andreas</cp:lastModifiedBy>
  <cp:revision>156</cp:revision>
  <dcterms:created xsi:type="dcterms:W3CDTF">2011-05-17T08:56:53Z</dcterms:created>
  <dcterms:modified xsi:type="dcterms:W3CDTF">2013-09-08T06:47:50Z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0x010100530BCED5A363624DA8DEB779EC431AA8</vt:lpwstr>
  </property>
</Properties>
</file>