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Default Extension="gif" ContentType="image/gif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1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4.xml" Type="http://schemas.openxmlformats.org/officeDocument/2006/relationships/slide" Id="rId19"/><Relationship Target="slides/slide13.xml" Type="http://schemas.openxmlformats.org/officeDocument/2006/relationships/slide" Id="rId18"/><Relationship Target="slides/slide12.xml" Type="http://schemas.openxmlformats.org/officeDocument/2006/relationships/slide" Id="rId17"/><Relationship Target="slides/slide11.xml" Type="http://schemas.openxmlformats.org/officeDocument/2006/relationships/slide" Id="rId16"/><Relationship Target="slides/slide10.xml" Type="http://schemas.openxmlformats.org/officeDocument/2006/relationships/slide" Id="rId15"/><Relationship Target="slides/slide9.xml" Type="http://schemas.openxmlformats.org/officeDocument/2006/relationships/slide" Id="rId14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slides/slide5.xml" Type="http://schemas.openxmlformats.org/officeDocument/2006/relationships/slide" Id="rId10"/><Relationship Target="slides/slide6.xml" Type="http://schemas.openxmlformats.org/officeDocument/2006/relationships/slide" Id="rId11"/><Relationship Target="slides/slide20.xml" Type="http://schemas.openxmlformats.org/officeDocument/2006/relationships/slide" Id="rId25"/><Relationship Target="presProps.xml" Type="http://schemas.openxmlformats.org/officeDocument/2006/relationships/presProps" Id="rId2"/><Relationship Target="slides/slide16.xml" Type="http://schemas.openxmlformats.org/officeDocument/2006/relationships/slide" Id="rId21"/><Relationship Target="theme/theme2.xml" Type="http://schemas.openxmlformats.org/officeDocument/2006/relationships/theme" Id="rId1"/><Relationship Target="slides/slide17.xml" Type="http://schemas.openxmlformats.org/officeDocument/2006/relationships/slide" Id="rId22"/><Relationship Target="slideMasters/slideMaster1.xml" Type="http://schemas.openxmlformats.org/officeDocument/2006/relationships/slideMaster" Id="rId4"/><Relationship Target="slides/slide18.xml" Type="http://schemas.openxmlformats.org/officeDocument/2006/relationships/slide" Id="rId23"/><Relationship Target="tableStyles.xml" Type="http://schemas.openxmlformats.org/officeDocument/2006/relationships/tableStyles" Id="rId3"/><Relationship Target="slides/slide19.xml" Type="http://schemas.openxmlformats.org/officeDocument/2006/relationships/slide" Id="rId24"/><Relationship Target="slides/slide15.xml" Type="http://schemas.openxmlformats.org/officeDocument/2006/relationships/slide" Id="rId20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4" name="Shape 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0" name="Shape 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6" name="Shape 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2" name="Shape 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2" name="Shape 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3" name="Shape 13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0" name="Shape 1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1" name="Shape 17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2" name="Shape 17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9" name="Shape 1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0" name="Shape 18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3" name="Shape 1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4" name="Shape 19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1" name="Shape 2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2" name="Shape 20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03" name="Shape 20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0" name="Shape 2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1" name="Shape 21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12" name="Shape 21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2" name="Shape 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8" name="Shape 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1" name="Shape 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ITLE_AND_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ITLE_AND_TWO_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_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rgbClr val="000000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jpg" Type="http://schemas.openxmlformats.org/officeDocument/2006/relationships/image" Id="rId4"/><Relationship Target="../media/image02.gif" Type="http://schemas.openxmlformats.org/officeDocument/2006/relationships/image" Id="rId3"/><Relationship Target="../media/image03.png" Type="http://schemas.openxmlformats.org/officeDocument/2006/relationships/image" Id="rId6"/><Relationship Target="../media/image00.gif" Type="http://schemas.openxmlformats.org/officeDocument/2006/relationships/image" Id="rId5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jpg" Type="http://schemas.openxmlformats.org/officeDocument/2006/relationships/image" Id="rId4"/><Relationship Target="../media/image02.gif" Type="http://schemas.openxmlformats.org/officeDocument/2006/relationships/image" Id="rId3"/><Relationship Target="../media/image05.png" Type="http://schemas.openxmlformats.org/officeDocument/2006/relationships/image" Id="rId6"/><Relationship Target="../media/image03.png" Type="http://schemas.openxmlformats.org/officeDocument/2006/relationships/image" Id="rId5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www.w3.org/2005/Incubator/lld/wiki/Use_Case_Template" Type="http://schemas.openxmlformats.org/officeDocument/2006/relationships/hyperlink" TargetMode="External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www.exlibrisgroup.org/display/CrossProduct/July+11%2C+2013" Type="http://schemas.openxmlformats.org/officeDocument/2006/relationships/hyperlink" TargetMode="External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jpg" Type="http://schemas.openxmlformats.org/officeDocument/2006/relationships/image" Id="rId4"/><Relationship Target="../media/image15.jpg" Type="http://schemas.openxmlformats.org/officeDocument/2006/relationships/image" Id="rId3"/><Relationship Target="../media/image08.png" Type="http://schemas.openxmlformats.org/officeDocument/2006/relationships/image" Id="rId6"/><Relationship Target="../media/image03.png" Type="http://schemas.openxmlformats.org/officeDocument/2006/relationships/image" Id="rId5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7.png" Type="http://schemas.openxmlformats.org/officeDocument/2006/relationships/image" Id="rId10"/><Relationship Target="../media/image01.jpg" Type="http://schemas.openxmlformats.org/officeDocument/2006/relationships/image" Id="rId4"/><Relationship Target="../media/image13.png" Type="http://schemas.openxmlformats.org/officeDocument/2006/relationships/image" Id="rId11"/><Relationship Target="../media/image07.png" Type="http://schemas.openxmlformats.org/officeDocument/2006/relationships/image" Id="rId3"/><Relationship Target="../media/image09.png" Type="http://schemas.openxmlformats.org/officeDocument/2006/relationships/image" Id="rId9"/><Relationship Target="../media/image03.png" Type="http://schemas.openxmlformats.org/officeDocument/2006/relationships/image" Id="rId6"/><Relationship Target="../media/image08.png" Type="http://schemas.openxmlformats.org/officeDocument/2006/relationships/image" Id="rId5"/><Relationship Target="../media/image12.png" Type="http://schemas.openxmlformats.org/officeDocument/2006/relationships/image" Id="rId8"/><Relationship Target="../media/image11.gif" Type="http://schemas.openxmlformats.org/officeDocument/2006/relationships/image" Id="rId7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jpg" Type="http://schemas.openxmlformats.org/officeDocument/2006/relationships/image" Id="rId4"/><Relationship Target="../media/image02.gif" Type="http://schemas.openxmlformats.org/officeDocument/2006/relationships/image" Id="rId3"/><Relationship Target="../media/image03.png" Type="http://schemas.openxmlformats.org/officeDocument/2006/relationships/image" Id="rId5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4"/><Relationship Target="../media/image07.png" Type="http://schemas.openxmlformats.org/officeDocument/2006/relationships/image" Id="rId3"/><Relationship Target="../media/image03.png" Type="http://schemas.openxmlformats.org/officeDocument/2006/relationships/image" Id="rId6"/><Relationship Target="../media/image08.png" Type="http://schemas.openxmlformats.org/officeDocument/2006/relationships/image" Id="rId5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www.nytimes.com/2012/10/21/sunday-review/candidates-and-the-truth-about-america.html?pagewanted=all" Type="http://schemas.openxmlformats.org/officeDocument/2006/relationships/hyperlink" TargetMode="External" Id="rId4"/><Relationship Target="../media/image16.jp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4"/><Relationship Target="../media/image02.gif" Type="http://schemas.openxmlformats.org/officeDocument/2006/relationships/image" Id="rId3"/><Relationship Target="../media/image03.png" Type="http://schemas.openxmlformats.org/officeDocument/2006/relationships/image" Id="rId5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jpg" Type="http://schemas.openxmlformats.org/officeDocument/2006/relationships/image" Id="rId4"/><Relationship Target="../media/image02.gif" Type="http://schemas.openxmlformats.org/officeDocument/2006/relationships/image" Id="rId3"/><Relationship Target="../media/image03.png" Type="http://schemas.openxmlformats.org/officeDocument/2006/relationships/image" Id="rId5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jpg" Type="http://schemas.openxmlformats.org/officeDocument/2006/relationships/image" Id="rId4"/><Relationship Target="../media/image02.gif" Type="http://schemas.openxmlformats.org/officeDocument/2006/relationships/image" Id="rId3"/><Relationship Target="../media/image03.png" Type="http://schemas.openxmlformats.org/officeDocument/2006/relationships/image" Id="rId6"/><Relationship Target="../media/image00.gif" Type="http://schemas.openxmlformats.org/officeDocument/2006/relationships/image" Id="rId5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jpg" Type="http://schemas.openxmlformats.org/officeDocument/2006/relationships/image" Id="rId4"/><Relationship Target="../media/image10.jpg" Type="http://schemas.openxmlformats.org/officeDocument/2006/relationships/image" Id="rId3"/><Relationship Target="../media/image14.png" Type="http://schemas.openxmlformats.org/officeDocument/2006/relationships/image" Id="rId6"/><Relationship Target="../media/image02.gif" Type="http://schemas.openxmlformats.org/officeDocument/2006/relationships/image" Id="rId5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18.jpg" Type="http://schemas.openxmlformats.org/officeDocument/2006/relationships/image" Id="rId4"/><Relationship Target="http://igelu.org/special-interests/lod" Type="http://schemas.openxmlformats.org/officeDocument/2006/relationships/hyperlink" TargetMode="External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igelu.org/special-interests/lod/manifesto" Type="http://schemas.openxmlformats.org/officeDocument/2006/relationships/hyperlink" TargetMode="External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6.gif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http://www.exlibrisgroup.org/display/CrossProduct/Linked+Open+Data+and+Ex+Libris+Products+-+An+open+draft" Type="http://schemas.openxmlformats.org/officeDocument/2006/relationships/hyperlink" TargetMode="External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jp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y="2111123" x="685800"/>
            <a:ext cy="1546474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3000" lang="en"/>
              <a:t>Linked Open Data SIWG Meeting</a:t>
            </a:r>
          </a:p>
          <a:p>
            <a:r>
              <a:t/>
            </a:r>
          </a:p>
        </p:txBody>
      </p:sp>
      <p:sp>
        <p:nvSpPr>
          <p:cNvPr id="24" name="Shape 24"/>
          <p:cNvSpPr/>
          <p:nvPr/>
        </p:nvSpPr>
        <p:spPr>
          <a:xfrm>
            <a:off y="535150" x="1993975"/>
            <a:ext cy="800100" cx="11620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5" name="Shape 25"/>
          <p:cNvSpPr/>
          <p:nvPr/>
        </p:nvSpPr>
        <p:spPr>
          <a:xfrm>
            <a:off y="535150" x="6015250"/>
            <a:ext cy="1028700" cx="9906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26" name="Shape 26"/>
          <p:cNvSpPr/>
          <p:nvPr/>
        </p:nvSpPr>
        <p:spPr>
          <a:xfrm>
            <a:off y="4833050" x="3156025"/>
            <a:ext cy="1206799" cx="2927175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27" name="Shape 27"/>
          <p:cNvSpPr/>
          <p:nvPr/>
        </p:nvSpPr>
        <p:spPr>
          <a:xfrm>
            <a:off y="3331637" x="3895725"/>
            <a:ext cy="1190625" cx="135255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Joint IGeLU-ELUNA LOD SIWG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Working relationship with Ex Libris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Sharing and communication platforms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3000" lang="en"/>
              <a:t>Linked Open Data SIWG Meeting</a:t>
            </a:r>
          </a:p>
          <a:p>
            <a:pPr rtl="0" lvl="0">
              <a:buNone/>
            </a:pPr>
            <a:r>
              <a:rPr sz="2400" lang="en"/>
              <a:t>Cooperation agreement with Ex Libris, activities</a:t>
            </a:r>
          </a:p>
        </p:txBody>
      </p:sp>
      <p:sp>
        <p:nvSpPr>
          <p:cNvPr id="99" name="Shape 99"/>
          <p:cNvSpPr txBox="1"/>
          <p:nvPr>
            <p:ph idx="1" type="subTitle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00" name="Shape 100"/>
          <p:cNvSpPr/>
          <p:nvPr/>
        </p:nvSpPr>
        <p:spPr>
          <a:xfrm>
            <a:off y="535150" x="1993975"/>
            <a:ext cy="800100" cx="11620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01" name="Shape 101"/>
          <p:cNvSpPr/>
          <p:nvPr/>
        </p:nvSpPr>
        <p:spPr>
          <a:xfrm>
            <a:off y="535150" x="6015250"/>
            <a:ext cy="1028700" cx="9906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02" name="Shape 102"/>
          <p:cNvSpPr/>
          <p:nvPr/>
        </p:nvSpPr>
        <p:spPr>
          <a:xfrm>
            <a:off y="3331637" x="3895725"/>
            <a:ext cy="1190625" cx="135255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103" name="Shape 103"/>
          <p:cNvSpPr/>
          <p:nvPr/>
        </p:nvSpPr>
        <p:spPr>
          <a:xfrm>
            <a:off y="5200650" x="3724275"/>
            <a:ext cy="571500" cx="152400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8" name="Shape 10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Building on Manifesto and on Vision, Use Case &amp; Requirements Document</a:t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Template based on W3C LLD XG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u="sng" lang="en">
                <a:solidFill>
                  <a:schemeClr val="hlink"/>
                </a:solidFill>
                <a:hlinkClick r:id="rId3"/>
              </a:rPr>
              <a:t>http://www.w3.org/2005/Incubator/lld/wiki/Use_Case_Template</a:t>
            </a:r>
            <a:r>
              <a:rPr lang="en"/>
              <a:t>\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Background, Current Practice, Scenario, Goal, Audience, Limitations, Etc.</a:t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Listserv Discussion</a:t>
            </a:r>
          </a:p>
          <a:p>
            <a:pPr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Monthly(-ish) WebEx hosted by Ex Libris</a:t>
            </a:r>
          </a:p>
        </p:txBody>
      </p:sp>
      <p:sp>
        <p:nvSpPr>
          <p:cNvPr id="109" name="Shape 10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Collect and Present of Use Cases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3" name="Shape 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Use Case Meetings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July 11, 2013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Resolve harvested URIs into Primo PNX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Lukas Koster (U. of Amsterdam)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u="sng" lang="en">
                <a:solidFill>
                  <a:schemeClr val="hlink"/>
                </a:solidFill>
                <a:hlinkClick r:id="rId3"/>
              </a:rPr>
              <a:t>http://www.exlibrisgroup.org/display/CrossProduct/July+11%2C+2013</a:t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September 30, 2013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Publishing Mechanisms and Infrastructure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Pascal Christof, Adrian Pohl (HBZ), Sébastien Nadeau (U. Laval)</a:t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October ??, 2013</a:t>
            </a:r>
          </a:p>
          <a:p>
            <a:pPr rtl="0" lvl="1" indent="-381000" marL="914400">
              <a:buClr>
                <a:srgbClr val="000000"/>
              </a:buClr>
              <a:buSzPct val="80000"/>
              <a:buFont typeface="Arial"/>
              <a:buChar char="○"/>
            </a:pPr>
            <a:r>
              <a:rPr lang="en"/>
              <a:t>You?, or you?, or maybe YOU?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9" name="Shape 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Use Case Categories</a:t>
            </a:r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Publishing, Consuming, or general infrastructure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Product focus:</a:t>
            </a:r>
          </a:p>
          <a:p>
            <a:pPr rtl="0" lvl="0" indent="-419100" marL="36576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Alma</a:t>
            </a:r>
          </a:p>
          <a:p>
            <a:pPr rtl="0" lvl="0" indent="-419100" marL="36576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Primo</a:t>
            </a:r>
          </a:p>
          <a:p>
            <a:pPr rtl="0" lvl="0" indent="-419100" marL="36576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SFX</a:t>
            </a:r>
          </a:p>
          <a:p>
            <a:pPr rtl="0" lvl="0" indent="-419100" marL="36576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Rosetta</a:t>
            </a:r>
          </a:p>
          <a:p>
            <a:r>
              <a:t/>
            </a:r>
          </a:p>
          <a:p>
            <a:pPr lvl="0">
              <a:buNone/>
            </a:pPr>
            <a:r>
              <a:rPr lang="en"/>
              <a:t>“Legacy” products as examples, particularly if generalizable...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5" name="Shape 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6" name="Shape 126"/>
          <p:cNvSpPr/>
          <p:nvPr/>
        </p:nvSpPr>
        <p:spPr>
          <a:xfrm>
            <a:off y="-162525" x="-842925"/>
            <a:ext cy="7088699" cx="1062165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27" name="Shape 127"/>
          <p:cNvSpPr txBox="1"/>
          <p:nvPr>
            <p:ph type="ctrTitle"/>
          </p:nvPr>
        </p:nvSpPr>
        <p:spPr>
          <a:xfrm>
            <a:off y="-101476" x="685800"/>
            <a:ext cy="15465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3000" lang="en">
                <a:solidFill>
                  <a:srgbClr val="FFFFFF"/>
                </a:solidFill>
              </a:rPr>
              <a:t>Linked Open Data SIWG Meeting</a:t>
            </a:r>
          </a:p>
          <a:p>
            <a:pPr rtl="0" lvl="0">
              <a:buNone/>
            </a:pPr>
            <a:r>
              <a:rPr sz="2400" lang="en">
                <a:solidFill>
                  <a:srgbClr val="FFFFFF"/>
                </a:solidFill>
              </a:rPr>
              <a:t>Communication platforms</a:t>
            </a:r>
          </a:p>
        </p:txBody>
      </p:sp>
      <p:sp>
        <p:nvSpPr>
          <p:cNvPr id="128" name="Shape 128"/>
          <p:cNvSpPr/>
          <p:nvPr/>
        </p:nvSpPr>
        <p:spPr>
          <a:xfrm>
            <a:off y="1710925" x="289775"/>
            <a:ext cy="1028700" cx="9906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29" name="Shape 129"/>
          <p:cNvSpPr/>
          <p:nvPr/>
        </p:nvSpPr>
        <p:spPr>
          <a:xfrm>
            <a:off y="4355050" x="5112125"/>
            <a:ext cy="1190625" cx="135255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130" name="Shape 130"/>
          <p:cNvSpPr/>
          <p:nvPr/>
        </p:nvSpPr>
        <p:spPr>
          <a:xfrm>
            <a:off y="858300" x="204050"/>
            <a:ext cy="800100" cx="116205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  <p:sp>
        <p:nvSpPr>
          <p:cNvPr id="131" name="Shape 131"/>
          <p:cNvSpPr txBox="1"/>
          <p:nvPr/>
        </p:nvSpPr>
        <p:spPr>
          <a:xfrm rot="162210">
            <a:off y="1232925" x="6201313"/>
            <a:ext cy="264899" cx="2760372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sz="900" lang="en">
                <a:solidFill>
                  <a:srgbClr val="FFFFFF"/>
                </a:solidFill>
              </a:rPr>
              <a:t>http://www.flickr.com/photos/duremi/3200069663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5" name="Shape 1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6" name="Shape 136"/>
          <p:cNvSpPr/>
          <p:nvPr/>
        </p:nvSpPr>
        <p:spPr>
          <a:xfrm>
            <a:off y="147412" x="4691300"/>
            <a:ext cy="619125" cx="7143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37" name="Shape 137"/>
          <p:cNvSpPr/>
          <p:nvPr/>
        </p:nvSpPr>
        <p:spPr>
          <a:xfrm>
            <a:off y="147412" x="3812950"/>
            <a:ext cy="619125" cx="7143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38" name="Shape 138"/>
          <p:cNvSpPr/>
          <p:nvPr/>
        </p:nvSpPr>
        <p:spPr>
          <a:xfrm>
            <a:off y="4173525" x="3020025"/>
            <a:ext cy="1908600" cx="3124799"/>
          </a:xfrm>
          <a:prstGeom prst="roundRect">
            <a:avLst>
              <a:gd fmla="val 16667" name="adj"/>
            </a:avLst>
          </a:prstGeom>
          <a:solidFill>
            <a:srgbClr val="B6D7A8"/>
          </a:solidFill>
          <a:ln w="19050" cap="flat">
            <a:solidFill>
              <a:srgbClr val="38761D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39" name="Shape 139"/>
          <p:cNvSpPr/>
          <p:nvPr/>
        </p:nvSpPr>
        <p:spPr>
          <a:xfrm>
            <a:off y="439400" x="5569650"/>
            <a:ext cy="1028700" cx="9906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40" name="Shape 140"/>
          <p:cNvSpPr/>
          <p:nvPr/>
        </p:nvSpPr>
        <p:spPr>
          <a:xfrm>
            <a:off y="553700" x="2493300"/>
            <a:ext cy="800100" cx="116205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141" name="Shape 141"/>
          <p:cNvSpPr/>
          <p:nvPr/>
        </p:nvSpPr>
        <p:spPr>
          <a:xfrm>
            <a:off y="1383300" x="3375425"/>
            <a:ext cy="2113799" cx="2376899"/>
          </a:xfrm>
          <a:prstGeom prst="roundRect">
            <a:avLst>
              <a:gd fmla="val 16667" name="adj"/>
            </a:avLst>
          </a:prstGeom>
          <a:solidFill>
            <a:srgbClr val="FFF2CC"/>
          </a:solidFill>
          <a:ln w="19050" cap="flat">
            <a:solidFill>
              <a:srgbClr val="FF99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noAutofit/>
          </a:bodyPr>
          <a:lstStyle/>
          <a:p>
            <a:pPr algn="ctr">
              <a:buNone/>
            </a:pPr>
            <a:r>
              <a:rPr b="1" lang="en"/>
              <a:t>LOD SIWG</a:t>
            </a:r>
          </a:p>
        </p:txBody>
      </p:sp>
      <p:sp>
        <p:nvSpPr>
          <p:cNvPr id="142" name="Shape 142"/>
          <p:cNvSpPr/>
          <p:nvPr/>
        </p:nvSpPr>
        <p:spPr>
          <a:xfrm>
            <a:off y="1838275" x="4192775"/>
            <a:ext cy="632474" cx="742175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  <p:sp>
        <p:nvSpPr>
          <p:cNvPr id="143" name="Shape 143"/>
          <p:cNvSpPr/>
          <p:nvPr/>
        </p:nvSpPr>
        <p:spPr>
          <a:xfrm>
            <a:off y="2567275" x="3892500"/>
            <a:ext cy="632400" cx="1359000"/>
          </a:xfrm>
          <a:prstGeom prst="roundRect">
            <a:avLst>
              <a:gd fmla="val 16667" name="adj"/>
            </a:avLst>
          </a:prstGeom>
          <a:solidFill>
            <a:srgbClr val="D9D9D9"/>
          </a:solidFill>
          <a:ln w="19050" cap="flat">
            <a:solidFill>
              <a:srgbClr val="CC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b="1" lang="en" i="1"/>
              <a:t>Working</a:t>
            </a:r>
          </a:p>
          <a:p>
            <a:pPr algn="ctr">
              <a:buNone/>
            </a:pPr>
            <a:r>
              <a:rPr b="1" lang="en" i="1"/>
              <a:t>Body</a:t>
            </a:r>
          </a:p>
        </p:txBody>
      </p:sp>
      <p:sp>
        <p:nvSpPr>
          <p:cNvPr id="144" name="Shape 144"/>
          <p:cNvSpPr/>
          <p:nvPr/>
        </p:nvSpPr>
        <p:spPr>
          <a:xfrm>
            <a:off y="4413137" x="3754275"/>
            <a:ext cy="737075" cx="831749"/>
          </a:xfrm>
          <a:prstGeom prst="rect">
            <a:avLst/>
          </a:prstGeom>
          <a:blipFill>
            <a:blip r:embed="rId7"/>
            <a:stretch>
              <a:fillRect/>
            </a:stretch>
          </a:blipFill>
          <a:ln>
            <a:noFill/>
          </a:ln>
        </p:spPr>
      </p:sp>
      <p:sp>
        <p:nvSpPr>
          <p:cNvPr id="145" name="Shape 145"/>
          <p:cNvSpPr/>
          <p:nvPr/>
        </p:nvSpPr>
        <p:spPr>
          <a:xfrm>
            <a:off y="5276787" x="3998875"/>
            <a:ext cy="695325" cx="1838325"/>
          </a:xfrm>
          <a:prstGeom prst="rect">
            <a:avLst/>
          </a:prstGeom>
          <a:blipFill>
            <a:blip r:embed="rId8"/>
            <a:stretch>
              <a:fillRect/>
            </a:stretch>
          </a:blipFill>
          <a:ln>
            <a:noFill/>
          </a:ln>
        </p:spPr>
      </p:sp>
      <p:sp>
        <p:nvSpPr>
          <p:cNvPr id="146" name="Shape 146"/>
          <p:cNvSpPr/>
          <p:nvPr/>
        </p:nvSpPr>
        <p:spPr>
          <a:xfrm>
            <a:off y="4407850" x="7050250"/>
            <a:ext cy="571500" cx="1524000"/>
          </a:xfrm>
          <a:prstGeom prst="rect">
            <a:avLst/>
          </a:prstGeom>
          <a:blipFill>
            <a:blip r:embed="rId9"/>
            <a:stretch>
              <a:fillRect/>
            </a:stretch>
          </a:blipFill>
          <a:ln>
            <a:noFill/>
          </a:ln>
        </p:spPr>
      </p:sp>
      <p:sp>
        <p:nvSpPr>
          <p:cNvPr id="147" name="Shape 147"/>
          <p:cNvSpPr/>
          <p:nvPr/>
        </p:nvSpPr>
        <p:spPr>
          <a:xfrm>
            <a:off y="3869687" x="1226237"/>
            <a:ext cy="619125" cx="7143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48" name="Shape 148"/>
          <p:cNvSpPr/>
          <p:nvPr/>
        </p:nvSpPr>
        <p:spPr>
          <a:xfrm>
            <a:off y="4488825" x="806187"/>
            <a:ext cy="619125" cx="7143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49" name="Shape 149"/>
          <p:cNvSpPr/>
          <p:nvPr/>
        </p:nvSpPr>
        <p:spPr>
          <a:xfrm>
            <a:off y="4701487" x="1625412"/>
            <a:ext cy="619125" cx="7143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50" name="Shape 150"/>
          <p:cNvSpPr txBox="1"/>
          <p:nvPr/>
        </p:nvSpPr>
        <p:spPr>
          <a:xfrm>
            <a:off y="4464987" x="926312"/>
            <a:ext cy="457200" cx="15240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b="1" lang="en" i="1"/>
              <a:t>All customers</a:t>
            </a:r>
          </a:p>
        </p:txBody>
      </p:sp>
      <p:sp>
        <p:nvSpPr>
          <p:cNvPr id="151" name="Shape 151"/>
          <p:cNvSpPr/>
          <p:nvPr/>
        </p:nvSpPr>
        <p:spPr>
          <a:xfrm>
            <a:off y="4488812" x="2370800"/>
            <a:ext cy="241800" cx="12501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E06666"/>
          </a:solidFill>
          <a:ln w="19050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2" name="Shape 152"/>
          <p:cNvSpPr/>
          <p:nvPr/>
        </p:nvSpPr>
        <p:spPr>
          <a:xfrm rot="1193770">
            <a:off y="5355726" x="2638693"/>
            <a:ext cy="241800" cx="1250012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6D9EEB"/>
          </a:solidFill>
          <a:ln w="19050" cap="flat">
            <a:solidFill>
              <a:srgbClr val="0000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3" name="Shape 153"/>
          <p:cNvSpPr/>
          <p:nvPr/>
        </p:nvSpPr>
        <p:spPr>
          <a:xfrm>
            <a:off y="4488825" x="5251500"/>
            <a:ext cy="241800" cx="1438499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E06666"/>
          </a:solidFill>
          <a:ln w="19050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4" name="Shape 154"/>
          <p:cNvSpPr/>
          <p:nvPr/>
        </p:nvSpPr>
        <p:spPr>
          <a:xfrm rot="-1176011">
            <a:off y="5042327" x="5841489"/>
            <a:ext cy="241678" cx="1250243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6D9EEB"/>
          </a:solidFill>
          <a:ln w="19050" cap="flat">
            <a:solidFill>
              <a:srgbClr val="0000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5" name="Shape 155"/>
          <p:cNvSpPr/>
          <p:nvPr/>
        </p:nvSpPr>
        <p:spPr>
          <a:xfrm rot="-5400000">
            <a:off y="3703812" x="3494724"/>
            <a:ext cy="241800" cx="12501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E06666"/>
          </a:solidFill>
          <a:ln w="19050" cap="flat">
            <a:solidFill>
              <a:srgbClr val="FF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6" name="Shape 156"/>
          <p:cNvSpPr/>
          <p:nvPr/>
        </p:nvSpPr>
        <p:spPr>
          <a:xfrm rot="-5400000">
            <a:off y="3923278" x="4044849"/>
            <a:ext cy="241800" cx="1590900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6D9EEB"/>
          </a:solidFill>
          <a:ln w="19050" cap="flat">
            <a:solidFill>
              <a:srgbClr val="0000FF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57" name="Shape 157"/>
          <p:cNvSpPr txBox="1"/>
          <p:nvPr/>
        </p:nvSpPr>
        <p:spPr>
          <a:xfrm>
            <a:off y="6295650" x="3490200"/>
            <a:ext cy="432599" cx="567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b="1" sz="1200" lang="en" i="1">
                <a:solidFill>
                  <a:srgbClr val="3C78D8"/>
                </a:solidFill>
              </a:rPr>
              <a:t>http://www.exlibrisgroup.org/display/CrossProduct/Linked+Open+Data</a:t>
            </a:r>
          </a:p>
        </p:txBody>
      </p:sp>
      <p:sp>
        <p:nvSpPr>
          <p:cNvPr id="158" name="Shape 158"/>
          <p:cNvSpPr txBox="1"/>
          <p:nvPr/>
        </p:nvSpPr>
        <p:spPr>
          <a:xfrm>
            <a:off y="5920625" x="178600"/>
            <a:ext cy="647100" cx="5072999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buNone/>
            </a:pPr>
            <a:r>
              <a:rPr b="1" sz="1200" lang="en" i="1">
                <a:solidFill>
                  <a:srgbClr val="CC0000"/>
                </a:solidFill>
              </a:rPr>
              <a:t>https://listserv.nd.edu/cgi-bin/wa?A0=IGELU-ELUNA-LOD-SIWG</a:t>
            </a:r>
          </a:p>
        </p:txBody>
      </p:sp>
      <p:sp>
        <p:nvSpPr>
          <p:cNvPr id="159" name="Shape 159"/>
          <p:cNvSpPr/>
          <p:nvPr/>
        </p:nvSpPr>
        <p:spPr>
          <a:xfrm rot="-5400000">
            <a:off y="777624" x="3663300"/>
            <a:ext cy="594600" cx="578700"/>
          </a:xfrm>
          <a:prstGeom prst="leftUpArrow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0" name="Shape 160"/>
          <p:cNvSpPr/>
          <p:nvPr/>
        </p:nvSpPr>
        <p:spPr>
          <a:xfrm rot="5400000" flipH="1">
            <a:off y="777624" x="4942899"/>
            <a:ext cy="594600" cx="578700"/>
          </a:xfrm>
          <a:prstGeom prst="leftUpArrow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1" name="Shape 161"/>
          <p:cNvSpPr/>
          <p:nvPr/>
        </p:nvSpPr>
        <p:spPr>
          <a:xfrm rot="2472530">
            <a:off y="3555482" x="5161105"/>
            <a:ext cy="241944" cx="2117468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B7B7B7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2" name="Shape 162"/>
          <p:cNvSpPr/>
          <p:nvPr/>
        </p:nvSpPr>
        <p:spPr>
          <a:xfrm rot="-2218330">
            <a:off y="3382724" x="1800483"/>
            <a:ext cy="241860" cx="2117463"/>
          </a:xfrm>
          <a:prstGeom prst="leftRightArrow">
            <a:avLst>
              <a:gd fmla="val 50000" name="adj1"/>
              <a:gd fmla="val 50000" name="adj2"/>
            </a:avLst>
          </a:prstGeom>
          <a:solidFill>
            <a:srgbClr val="B7B7B7"/>
          </a:solidFill>
          <a:ln w="19050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63" name="Shape 163"/>
          <p:cNvSpPr/>
          <p:nvPr/>
        </p:nvSpPr>
        <p:spPr>
          <a:xfrm>
            <a:off y="3260050" x="6453100"/>
            <a:ext cy="487175" cx="464849"/>
          </a:xfrm>
          <a:prstGeom prst="rect">
            <a:avLst/>
          </a:prstGeom>
          <a:blipFill>
            <a:blip r:embed="rId10"/>
            <a:stretch>
              <a:fillRect/>
            </a:stretch>
          </a:blipFill>
          <a:ln>
            <a:noFill/>
          </a:ln>
        </p:spPr>
      </p:sp>
      <p:sp>
        <p:nvSpPr>
          <p:cNvPr id="164" name="Shape 164"/>
          <p:cNvSpPr txBox="1"/>
          <p:nvPr/>
        </p:nvSpPr>
        <p:spPr>
          <a:xfrm>
            <a:off y="379837" x="3801862"/>
            <a:ext cy="457200" cx="15240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lang="en" i="1"/>
              <a:t>Members only</a:t>
            </a:r>
          </a:p>
        </p:txBody>
      </p:sp>
      <p:sp>
        <p:nvSpPr>
          <p:cNvPr id="165" name="Shape 165"/>
          <p:cNvSpPr/>
          <p:nvPr/>
        </p:nvSpPr>
        <p:spPr>
          <a:xfrm>
            <a:off y="4760125" x="4934950"/>
            <a:ext cy="487175" cx="464849"/>
          </a:xfrm>
          <a:prstGeom prst="rect">
            <a:avLst/>
          </a:prstGeom>
          <a:blipFill>
            <a:blip r:embed="rId10"/>
            <a:stretch>
              <a:fillRect/>
            </a:stretch>
          </a:blipFill>
          <a:ln>
            <a:noFill/>
          </a:ln>
        </p:spPr>
      </p:sp>
      <p:sp>
        <p:nvSpPr>
          <p:cNvPr id="166" name="Shape 166"/>
          <p:cNvSpPr/>
          <p:nvPr/>
        </p:nvSpPr>
        <p:spPr>
          <a:xfrm>
            <a:off y="3543524" x="6917950"/>
            <a:ext cy="487174" cx="517275"/>
          </a:xfrm>
          <a:prstGeom prst="rect">
            <a:avLst/>
          </a:prstGeom>
          <a:blipFill>
            <a:blip r:embed="rId11"/>
            <a:stretch>
              <a:fillRect/>
            </a:stretch>
          </a:blipFill>
          <a:ln>
            <a:noFill/>
          </a:ln>
        </p:spPr>
      </p:sp>
      <p:sp>
        <p:nvSpPr>
          <p:cNvPr id="167" name="Shape 167"/>
          <p:cNvSpPr/>
          <p:nvPr/>
        </p:nvSpPr>
        <p:spPr>
          <a:xfrm>
            <a:off y="3260062" x="1853525"/>
            <a:ext cy="487174" cx="517275"/>
          </a:xfrm>
          <a:prstGeom prst="rect">
            <a:avLst/>
          </a:prstGeom>
          <a:blipFill>
            <a:blip r:embed="rId11"/>
            <a:stretch>
              <a:fillRect/>
            </a:stretch>
          </a:blipFill>
          <a:ln>
            <a:noFill/>
          </a:ln>
        </p:spPr>
      </p:sp>
      <p:sp>
        <p:nvSpPr>
          <p:cNvPr id="168" name="Shape 168"/>
          <p:cNvSpPr/>
          <p:nvPr/>
        </p:nvSpPr>
        <p:spPr>
          <a:xfrm>
            <a:off y="2384099" x="4973612"/>
            <a:ext cy="487174" cx="517275"/>
          </a:xfrm>
          <a:prstGeom prst="rect">
            <a:avLst/>
          </a:prstGeom>
          <a:blipFill>
            <a:blip r:embed="rId11"/>
            <a:stretch>
              <a:fillRect/>
            </a:stretch>
          </a:blipFill>
          <a:ln>
            <a:noFill/>
          </a:ln>
        </p:spPr>
      </p:sp>
      <p:sp>
        <p:nvSpPr>
          <p:cNvPr id="169" name="Shape 169"/>
          <p:cNvSpPr/>
          <p:nvPr/>
        </p:nvSpPr>
        <p:spPr>
          <a:xfrm>
            <a:off y="2381512" x="3812950"/>
            <a:ext cy="487175" cx="464849"/>
          </a:xfrm>
          <a:prstGeom prst="rect">
            <a:avLst/>
          </a:prstGeom>
          <a:blipFill>
            <a:blip r:embed="rId10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4" name="Shape 174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3000" lang="en"/>
              <a:t>Linked Open Data SIWG Meeting</a:t>
            </a:r>
          </a:p>
          <a:p>
            <a:pPr rtl="0" lvl="0">
              <a:buNone/>
            </a:pPr>
            <a:r>
              <a:rPr sz="2400" lang="en"/>
              <a:t>Organisation and (s)election of officials</a:t>
            </a:r>
          </a:p>
        </p:txBody>
      </p:sp>
      <p:sp>
        <p:nvSpPr>
          <p:cNvPr id="175" name="Shape 175"/>
          <p:cNvSpPr txBox="1"/>
          <p:nvPr>
            <p:ph idx="1" type="subTitle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176" name="Shape 176"/>
          <p:cNvSpPr/>
          <p:nvPr/>
        </p:nvSpPr>
        <p:spPr>
          <a:xfrm>
            <a:off y="535150" x="1993975"/>
            <a:ext cy="800100" cx="11620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77" name="Shape 177"/>
          <p:cNvSpPr/>
          <p:nvPr/>
        </p:nvSpPr>
        <p:spPr>
          <a:xfrm>
            <a:off y="535150" x="6015250"/>
            <a:ext cy="1028700" cx="9906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78" name="Shape 178"/>
          <p:cNvSpPr/>
          <p:nvPr/>
        </p:nvSpPr>
        <p:spPr>
          <a:xfrm>
            <a:off y="3331637" x="3895725"/>
            <a:ext cy="1190625" cx="135255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2" name="Shape 1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3" name="Shape 183"/>
          <p:cNvSpPr/>
          <p:nvPr/>
        </p:nvSpPr>
        <p:spPr>
          <a:xfrm>
            <a:off y="147412" x="4691300"/>
            <a:ext cy="619125" cx="7143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84" name="Shape 184"/>
          <p:cNvSpPr/>
          <p:nvPr/>
        </p:nvSpPr>
        <p:spPr>
          <a:xfrm>
            <a:off y="147412" x="3812950"/>
            <a:ext cy="619125" cx="7143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185" name="Shape 185"/>
          <p:cNvSpPr/>
          <p:nvPr/>
        </p:nvSpPr>
        <p:spPr>
          <a:xfrm>
            <a:off y="439400" x="5569650"/>
            <a:ext cy="1028700" cx="9906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186" name="Shape 186"/>
          <p:cNvSpPr/>
          <p:nvPr/>
        </p:nvSpPr>
        <p:spPr>
          <a:xfrm>
            <a:off y="553700" x="2493300"/>
            <a:ext cy="800100" cx="116205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187" name="Shape 187"/>
          <p:cNvSpPr/>
          <p:nvPr/>
        </p:nvSpPr>
        <p:spPr>
          <a:xfrm>
            <a:off y="1383300" x="3375425"/>
            <a:ext cy="2113799" cx="2376899"/>
          </a:xfrm>
          <a:prstGeom prst="roundRect">
            <a:avLst>
              <a:gd fmla="val 16667" name="adj"/>
            </a:avLst>
          </a:prstGeom>
          <a:solidFill>
            <a:srgbClr val="FFF2CC"/>
          </a:solidFill>
          <a:ln w="19050" cap="flat">
            <a:solidFill>
              <a:srgbClr val="FF99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t" anchorCtr="0">
            <a:noAutofit/>
          </a:bodyPr>
          <a:lstStyle/>
          <a:p>
            <a:pPr algn="ctr" rtl="0" lvl="0">
              <a:buNone/>
            </a:pPr>
            <a:r>
              <a:rPr b="1" lang="en"/>
              <a:t>LOD SIWG</a:t>
            </a:r>
          </a:p>
        </p:txBody>
      </p:sp>
      <p:sp>
        <p:nvSpPr>
          <p:cNvPr id="188" name="Shape 188"/>
          <p:cNvSpPr/>
          <p:nvPr/>
        </p:nvSpPr>
        <p:spPr>
          <a:xfrm>
            <a:off y="1838275" x="4192775"/>
            <a:ext cy="632474" cx="742175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  <p:sp>
        <p:nvSpPr>
          <p:cNvPr id="189" name="Shape 189"/>
          <p:cNvSpPr/>
          <p:nvPr/>
        </p:nvSpPr>
        <p:spPr>
          <a:xfrm>
            <a:off y="2567275" x="3892500"/>
            <a:ext cy="632400" cx="1359000"/>
          </a:xfrm>
          <a:prstGeom prst="roundRect">
            <a:avLst>
              <a:gd fmla="val 16667" name="adj"/>
            </a:avLst>
          </a:prstGeom>
          <a:solidFill>
            <a:srgbClr val="D9D9D9"/>
          </a:solidFill>
          <a:ln w="19050" cap="flat">
            <a:solidFill>
              <a:srgbClr val="CC0000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>
            <a:pPr algn="ctr" rtl="0" lvl="0">
              <a:buNone/>
            </a:pPr>
            <a:r>
              <a:rPr b="1" lang="en" i="1"/>
              <a:t>Working</a:t>
            </a:r>
          </a:p>
          <a:p>
            <a:pPr algn="ctr" rtl="0" lvl="0">
              <a:buNone/>
            </a:pPr>
            <a:r>
              <a:rPr b="1" lang="en" i="1"/>
              <a:t>Body</a:t>
            </a:r>
          </a:p>
        </p:txBody>
      </p:sp>
      <p:sp>
        <p:nvSpPr>
          <p:cNvPr id="190" name="Shape 190"/>
          <p:cNvSpPr/>
          <p:nvPr/>
        </p:nvSpPr>
        <p:spPr>
          <a:xfrm rot="-5400000">
            <a:off y="777624" x="3663300"/>
            <a:ext cy="594600" cx="578700"/>
          </a:xfrm>
          <a:prstGeom prst="leftUpArrow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1" name="Shape 191"/>
          <p:cNvSpPr/>
          <p:nvPr/>
        </p:nvSpPr>
        <p:spPr>
          <a:xfrm rot="5400000" flipH="1">
            <a:off y="777624" x="4942899"/>
            <a:ext cy="594600" cx="578700"/>
          </a:xfrm>
          <a:prstGeom prst="leftUpArrow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w="med" len="med" type="none"/>
            <a:tailEnd w="med" len="med" type="none"/>
          </a:ln>
        </p:spPr>
        <p:txBody>
          <a:bodyPr bIns="91425" rIns="91425" lIns="91425" tIns="91425" anchor="ctr" anchorCtr="0">
            <a:noAutofit/>
          </a:bodyPr>
          <a:lstStyle/>
          <a:p/>
        </p:txBody>
      </p:sp>
      <p:sp>
        <p:nvSpPr>
          <p:cNvPr id="192" name="Shape 192"/>
          <p:cNvSpPr txBox="1"/>
          <p:nvPr/>
        </p:nvSpPr>
        <p:spPr>
          <a:xfrm>
            <a:off y="379837" x="3801862"/>
            <a:ext cy="457200" cx="1524000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lang="en" i="1"/>
              <a:t>Members only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6" name="Shape 1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7" name="Shape 197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Call for Coordinator &amp; WB Members</a:t>
            </a:r>
          </a:p>
        </p:txBody>
      </p:sp>
      <p:sp>
        <p:nvSpPr>
          <p:cNvPr id="198" name="Shape 19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
</a:t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Call for Candidates Sept. 2; Closes Oct. 1</a:t>
            </a:r>
          </a:p>
          <a:p>
            <a:pPr rtl="0" lvl="0">
              <a:buNone/>
            </a:pPr>
            <a:r>
              <a:rPr lang="en"/>
              <a:t>Elections if necessary</a:t>
            </a:r>
          </a:p>
        </p:txBody>
      </p:sp>
      <p:sp>
        <p:nvSpPr>
          <p:cNvPr id="199" name="Shape 199"/>
          <p:cNvSpPr/>
          <p:nvPr/>
        </p:nvSpPr>
        <p:spPr>
          <a:xfrm>
            <a:off y="928950" x="1417700"/>
            <a:ext cy="4247200" cx="630857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00" name="Shape 200"/>
          <p:cNvSpPr txBox="1"/>
          <p:nvPr/>
        </p:nvSpPr>
        <p:spPr>
          <a:xfrm>
            <a:off y="6467050" x="89600"/>
            <a:ext cy="244199" cx="8984099"/>
          </a:xfrm>
          <a:prstGeom prst="rect">
            <a:avLst/>
          </a:prstGeom>
          <a:noFill/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u="sng" lang="en">
                <a:solidFill>
                  <a:schemeClr val="hlink"/>
                </a:solidFill>
                <a:hlinkClick r:id="rId4"/>
              </a:rPr>
              <a:t>http://www.nytimes.com/2012/10/21/sunday-review/candidates-and-the-truth-about-america.html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</a:rPr>
              <a:t>Linked Open Data SIWG Meeting</a:t>
            </a:r>
          </a:p>
          <a:p>
            <a:r>
              <a:t/>
            </a:r>
          </a:p>
          <a:p>
            <a:pPr rtl="0" lvl="0">
              <a:spcBef>
                <a:spcPts val="0"/>
              </a:spcBef>
              <a:buNone/>
            </a:pPr>
            <a:r>
              <a:rPr b="1" lang="en">
                <a:solidFill>
                  <a:schemeClr val="dk1"/>
                </a:solidFill>
              </a:rPr>
              <a:t>Agenda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b="1" sz="2400" lang="en">
                <a:solidFill>
                  <a:schemeClr val="dk1"/>
                </a:solidFill>
              </a:rPr>
              <a:t>Background and status of the SIWG 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b="1" sz="2400" lang="en">
                <a:solidFill>
                  <a:schemeClr val="dk1"/>
                </a:solidFill>
              </a:rPr>
              <a:t>Cooperation agreement with Ex Libris, activities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b="1" sz="2400" lang="en">
                <a:solidFill>
                  <a:schemeClr val="dk1"/>
                </a:solidFill>
              </a:rPr>
              <a:t>Ex Libris view 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b="1" sz="2400" lang="en">
                <a:solidFill>
                  <a:schemeClr val="dk1"/>
                </a:solidFill>
              </a:rPr>
              <a:t>Communication platforms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b="1" sz="2400" lang="en">
                <a:solidFill>
                  <a:schemeClr val="dk1"/>
                </a:solidFill>
              </a:rPr>
              <a:t>Organisation and (s)election of officials</a:t>
            </a:r>
          </a:p>
          <a:p>
            <a:pPr rtl="0" lvl="0" indent="-381000" marL="45720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b="1" sz="2400" lang="en">
                <a:solidFill>
                  <a:schemeClr val="dk1"/>
                </a:solidFill>
              </a:rPr>
              <a:t>Presentation of use cases</a:t>
            </a:r>
          </a:p>
          <a:p>
            <a:r>
              <a:t/>
            </a:r>
          </a:p>
        </p:txBody>
      </p:sp>
      <p:sp>
        <p:nvSpPr>
          <p:cNvPr id="33" name="Shape 33"/>
          <p:cNvSpPr/>
          <p:nvPr/>
        </p:nvSpPr>
        <p:spPr>
          <a:xfrm>
            <a:off y="535150" x="1993975"/>
            <a:ext cy="800100" cx="11620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34" name="Shape 34"/>
          <p:cNvSpPr/>
          <p:nvPr/>
        </p:nvSpPr>
        <p:spPr>
          <a:xfrm>
            <a:off y="535150" x="6015250"/>
            <a:ext cy="1028700" cx="9906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35" name="Shape 35"/>
          <p:cNvSpPr/>
          <p:nvPr/>
        </p:nvSpPr>
        <p:spPr>
          <a:xfrm>
            <a:off y="420850" x="3990975"/>
            <a:ext cy="1028699" cx="1162049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4" name="Shape 2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5" name="Shape 205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3000" lang="en"/>
              <a:t>Linked Open Data SIWG Meeting</a:t>
            </a:r>
          </a:p>
          <a:p>
            <a:pPr rtl="0" lvl="0">
              <a:buNone/>
            </a:pPr>
            <a:r>
              <a:rPr sz="2400" lang="en"/>
              <a:t>Presentation of use cases</a:t>
            </a:r>
          </a:p>
        </p:txBody>
      </p:sp>
      <p:sp>
        <p:nvSpPr>
          <p:cNvPr id="206" name="Shape 206"/>
          <p:cNvSpPr txBox="1"/>
          <p:nvPr>
            <p:ph idx="1" type="subTitle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207" name="Shape 207"/>
          <p:cNvSpPr/>
          <p:nvPr/>
        </p:nvSpPr>
        <p:spPr>
          <a:xfrm>
            <a:off y="535150" x="1993975"/>
            <a:ext cy="800100" cx="11620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08" name="Shape 208"/>
          <p:cNvSpPr/>
          <p:nvPr/>
        </p:nvSpPr>
        <p:spPr>
          <a:xfrm>
            <a:off y="535150" x="6015250"/>
            <a:ext cy="1028700" cx="9906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209" name="Shape 209"/>
          <p:cNvSpPr/>
          <p:nvPr/>
        </p:nvSpPr>
        <p:spPr>
          <a:xfrm>
            <a:off y="3331637" x="3895725"/>
            <a:ext cy="1190625" cx="135255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3000" lang="en"/>
              <a:t>Linked Open Data SIWG Meeting</a:t>
            </a:r>
          </a:p>
          <a:p>
            <a:pPr rtl="0" lvl="0">
              <a:buNone/>
            </a:pPr>
            <a:r>
              <a:rPr sz="2400" lang="en"/>
              <a:t>Background and status of the SIWG</a:t>
            </a:r>
          </a:p>
        </p:txBody>
      </p:sp>
      <p:sp>
        <p:nvSpPr>
          <p:cNvPr id="41" name="Shape 41"/>
          <p:cNvSpPr txBox="1"/>
          <p:nvPr>
            <p:ph idx="1" type="subTitle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  <p:sp>
        <p:nvSpPr>
          <p:cNvPr id="42" name="Shape 42"/>
          <p:cNvSpPr/>
          <p:nvPr/>
        </p:nvSpPr>
        <p:spPr>
          <a:xfrm>
            <a:off y="535150" x="1993975"/>
            <a:ext cy="800100" cx="116205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43" name="Shape 43"/>
          <p:cNvSpPr/>
          <p:nvPr/>
        </p:nvSpPr>
        <p:spPr>
          <a:xfrm>
            <a:off y="535150" x="6015250"/>
            <a:ext cy="1028700" cx="9906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44" name="Shape 44"/>
          <p:cNvSpPr/>
          <p:nvPr/>
        </p:nvSpPr>
        <p:spPr>
          <a:xfrm>
            <a:off y="4833050" x="3156025"/>
            <a:ext cy="1206799" cx="2927175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45" name="Shape 45"/>
          <p:cNvSpPr/>
          <p:nvPr/>
        </p:nvSpPr>
        <p:spPr>
          <a:xfrm>
            <a:off y="3331637" x="3895725"/>
            <a:ext cy="1190625" cx="1352550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/>
          <p:nvPr/>
        </p:nvSpPr>
        <p:spPr>
          <a:xfrm>
            <a:off y="0" x="0"/>
            <a:ext cy="5088324" cx="678442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51" name="Shape 5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FFFFFF"/>
                </a:solidFill>
              </a:rPr>
              <a:t>It all started in 2011</a:t>
            </a:r>
          </a:p>
        </p:txBody>
      </p:sp>
      <p:sp>
        <p:nvSpPr>
          <p:cNvPr id="52" name="Shape 52"/>
          <p:cNvSpPr/>
          <p:nvPr/>
        </p:nvSpPr>
        <p:spPr>
          <a:xfrm>
            <a:off y="1490175" x="7134212"/>
            <a:ext cy="952500" cx="1552575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  <p:sp>
        <p:nvSpPr>
          <p:cNvPr id="53" name="Shape 53"/>
          <p:cNvSpPr/>
          <p:nvPr/>
        </p:nvSpPr>
        <p:spPr>
          <a:xfrm>
            <a:off y="465150" x="7237725"/>
            <a:ext cy="952499" cx="1345574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</p:sp>
      <p:sp>
        <p:nvSpPr>
          <p:cNvPr id="54" name="Shape 54"/>
          <p:cNvSpPr/>
          <p:nvPr/>
        </p:nvSpPr>
        <p:spPr>
          <a:xfrm>
            <a:off y="3474550" x="1523825"/>
            <a:ext cy="3507925" cx="7857824"/>
          </a:xfrm>
          <a:prstGeom prst="rect">
            <a:avLst/>
          </a:prstGeom>
          <a:blipFill>
            <a:blip r:embed="rId6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2011-2012 IGeLU LOD SIWG</a:t>
            </a:r>
          </a:p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u="sng" lang="en">
                <a:solidFill>
                  <a:schemeClr val="hlink"/>
                </a:solidFill>
                <a:hlinkClick r:id="rId3"/>
              </a:rPr>
              <a:t>http://igelu.org/special-interests/lod</a:t>
            </a:r>
          </a:p>
          <a:p>
            <a:pPr rtl="0" lvl="0">
              <a:buNone/>
            </a:pPr>
            <a:r>
              <a:rPr lang="en"/>
              <a:t>Initially 6 people (approx.)</a:t>
            </a:r>
          </a:p>
          <a:p>
            <a:pPr rtl="0" lvl="0">
              <a:buNone/>
            </a:pPr>
            <a:r>
              <a:rPr lang="en"/>
              <a:t>Calls</a:t>
            </a:r>
          </a:p>
          <a:p>
            <a:pPr rtl="0" lvl="0">
              <a:buNone/>
            </a:pPr>
            <a:r>
              <a:rPr lang="en"/>
              <a:t>Meeting in Amsterdam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61" name="Shape 61"/>
          <p:cNvSpPr/>
          <p:nvPr/>
        </p:nvSpPr>
        <p:spPr>
          <a:xfrm>
            <a:off y="3357250" x="4502275"/>
            <a:ext cy="3361224" cx="4480726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5" name="Shape 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2011-2012 IGeLU LOD SIWG</a:t>
            </a:r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Manifesto:</a:t>
            </a:r>
          </a:p>
          <a:p>
            <a:pPr rtl="0" lvl="0">
              <a:buNone/>
            </a:pPr>
            <a:r>
              <a:rPr u="sng" lang="en">
                <a:solidFill>
                  <a:schemeClr val="hlink"/>
                </a:solidFill>
                <a:hlinkClick r:id="rId3"/>
              </a:rPr>
              <a:t>http://igelu.org/special-interests/lod/manifesto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Objectives</a:t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Essential linked open data features in all Ex Libris products where appropriate</a:t>
            </a:r>
          </a:p>
          <a:p>
            <a:pPr rtl="0" lvl="0">
              <a:buNone/>
            </a:pPr>
            <a:r>
              <a:rPr lang="en"/>
              <a:t>Means</a:t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Collect use cases, scenarios from customers</a:t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Discuss and collaborate with Ex Libris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Next episode: IGeLU 2012</a:t>
            </a: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Meeting IGeLU LOD SWIG and Ex Libris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Results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Agreement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Next steps</a:t>
            </a:r>
          </a:p>
          <a:p>
            <a:r>
              <a:t/>
            </a:r>
          </a:p>
        </p:txBody>
      </p:sp>
      <p:sp>
        <p:nvSpPr>
          <p:cNvPr id="74" name="Shape 74"/>
          <p:cNvSpPr/>
          <p:nvPr/>
        </p:nvSpPr>
        <p:spPr>
          <a:xfrm>
            <a:off y="274650" x="6749575"/>
            <a:ext cy="1371224" cx="164524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IGeLU LOD SIWG - Starting Point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Document (EL Commons):</a:t>
            </a:r>
          </a:p>
          <a:p>
            <a:pPr rtl="0" lvl="0">
              <a:lnSpc>
                <a:spcPct val="88636"/>
              </a:lnSpc>
              <a:buNone/>
            </a:pPr>
            <a:r>
              <a:rPr sz="2400" lang="en" i="1">
                <a:solidFill>
                  <a:srgbClr val="FF0000"/>
                </a:solidFill>
              </a:rPr>
              <a:t>Linked Open Data and Ex Libris Products: Visions, Use Cases, Requirements - An open draft</a:t>
            </a:r>
          </a:p>
          <a:p>
            <a:r>
              <a:t/>
            </a:r>
          </a:p>
          <a:p>
            <a:pPr rtl="0" lvl="0">
              <a:lnSpc>
                <a:spcPct val="88636"/>
              </a:lnSpc>
              <a:buNone/>
            </a:pPr>
            <a:r>
              <a:rPr b="1" sz="2400" lang="en" i="1"/>
              <a:t>View of LOD SIWG!</a:t>
            </a:r>
          </a:p>
          <a:p>
            <a:pPr rtl="0" lvl="0">
              <a:buNone/>
            </a:pPr>
            <a:r>
              <a:rPr u="sng" sz="1800" lang="en">
                <a:solidFill>
                  <a:schemeClr val="hlink"/>
                </a:solidFill>
                <a:hlinkClick r:id="rId3"/>
              </a:rPr>
              <a:t>http://www.exlibrisgroup.org/display/CrossProduct/Linked+Open+Data+and+Ex+Libris+Products+-+An+open+draft</a:t>
            </a:r>
          </a:p>
          <a:p>
            <a:r>
              <a:t/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Introduction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Consumption of LOD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Publication ofd LOD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Architecture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Use cases/Scenarios</a:t>
            </a:r>
          </a:p>
          <a:p>
            <a:pPr rtl="0" lvl="0" indent="-342900" marL="4572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sz="1800" lang="en"/>
              <a:t>Relevance for Ex Libris products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lang="en"/>
              <a:t>ELUNA 2013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Intention to form a joint </a:t>
            </a:r>
          </a:p>
          <a:p>
            <a:pPr rtl="0" lvl="0">
              <a:buNone/>
            </a:pPr>
            <a:r>
              <a:rPr lang="en"/>
              <a:t>IGeLU/ELUNA LOD SIWG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Approved by IGeLU and ELUNA Steering Committees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Formalising organisational structure</a:t>
            </a:r>
          </a:p>
          <a:p>
            <a:pPr rtl="0" lvl="0">
              <a:buNone/>
            </a:pPr>
            <a:r>
              <a:rPr lang="en"/>
              <a:t>- representation</a:t>
            </a:r>
          </a:p>
          <a:p>
            <a:pPr>
              <a:buNone/>
            </a:pPr>
            <a:r>
              <a:rPr lang="en"/>
              <a:t>- (s)elections</a:t>
            </a:r>
          </a:p>
        </p:txBody>
      </p:sp>
      <p:sp>
        <p:nvSpPr>
          <p:cNvPr id="87" name="Shape 87"/>
          <p:cNvSpPr/>
          <p:nvPr/>
        </p:nvSpPr>
        <p:spPr>
          <a:xfrm>
            <a:off y="331800" x="6882250"/>
            <a:ext cy="1028700" cx="99060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