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10/09/2013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IGeLU 2013,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10/09/2013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C4986D-6BE9-4264-908F-02DB36FD8D6C}" type="datetime1">
              <a:rPr lang="en-US" smtClean="0"/>
              <a:t>10/09/2013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dirty="0" smtClean="0"/>
              <a:t>Primo </a:t>
            </a:r>
            <a:r>
              <a:rPr lang="en-GB" sz="3200" dirty="0" err="1" smtClean="0"/>
              <a:t>MetaLib</a:t>
            </a:r>
            <a:r>
              <a:rPr lang="en-GB" sz="3200" dirty="0" smtClean="0"/>
              <a:t> Product Working Group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IGeLU 2013</a:t>
            </a:r>
          </a:p>
          <a:p>
            <a:r>
              <a:rPr lang="en-GB" dirty="0" smtClean="0"/>
              <a:t>Berlin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10/09/2013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IGeLU 2013, Berlin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 Libris’ commitment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 </a:t>
            </a:r>
            <a:r>
              <a:rPr lang="en-GB" dirty="0" err="1"/>
              <a:t>Libris</a:t>
            </a:r>
            <a:r>
              <a:rPr lang="en-GB" dirty="0"/>
              <a:t> has also committed to development of top 10 enhancement requests per year till the enhancement cycle 2015-2016 (3 </a:t>
            </a:r>
            <a:r>
              <a:rPr lang="en-GB" dirty="0" smtClean="0"/>
              <a:t>years </a:t>
            </a:r>
            <a:r>
              <a:rPr lang="en-GB" dirty="0"/>
              <a:t>from now).</a:t>
            </a:r>
          </a:p>
          <a:p>
            <a:endParaRPr lang="en-GB" dirty="0" smtClean="0"/>
          </a:p>
          <a:p>
            <a:r>
              <a:rPr lang="en-GB" dirty="0" smtClean="0"/>
              <a:t>If </a:t>
            </a:r>
            <a:r>
              <a:rPr lang="en-GB" dirty="0"/>
              <a:t>an enhancement can not be implemented in the subsequent year, further enhancements will be developed from the top 15 in consultation with the PWGs.</a:t>
            </a:r>
          </a:p>
          <a:p>
            <a:endParaRPr lang="en-GB" dirty="0" smtClean="0"/>
          </a:p>
          <a:p>
            <a:r>
              <a:rPr lang="en-GB" dirty="0" smtClean="0"/>
              <a:t>An additional </a:t>
            </a:r>
            <a:r>
              <a:rPr lang="en-GB" dirty="0" err="1" smtClean="0"/>
              <a:t>OvP</a:t>
            </a:r>
            <a:r>
              <a:rPr lang="en-GB" dirty="0" smtClean="0"/>
              <a:t> enhancements cycle will be conducted for year 2013, resulting in development of top 5 requests.</a:t>
            </a:r>
          </a:p>
          <a:p>
            <a:endParaRPr lang="en-GB" dirty="0" smtClean="0"/>
          </a:p>
          <a:p>
            <a:r>
              <a:rPr lang="en-GB" dirty="0" smtClean="0"/>
              <a:t>Only </a:t>
            </a:r>
            <a:r>
              <a:rPr lang="en-GB" dirty="0"/>
              <a:t>under exceptional circumstances, Ex </a:t>
            </a:r>
            <a:r>
              <a:rPr lang="en-GB" dirty="0" err="1"/>
              <a:t>Libris</a:t>
            </a:r>
            <a:r>
              <a:rPr lang="en-GB" dirty="0"/>
              <a:t> can deny development for an enhancements with explanation provided to the community.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77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MetaLib</a:t>
            </a:r>
            <a:r>
              <a:rPr lang="en-GB" dirty="0" smtClean="0"/>
              <a:t> Users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year, we also conducted a </a:t>
            </a:r>
            <a:r>
              <a:rPr lang="en-GB" dirty="0" err="1" smtClean="0"/>
              <a:t>MetaLib</a:t>
            </a:r>
            <a:r>
              <a:rPr lang="en-GB" dirty="0" smtClean="0"/>
              <a:t> User Survey.</a:t>
            </a:r>
          </a:p>
          <a:p>
            <a:endParaRPr lang="en-GB" dirty="0"/>
          </a:p>
          <a:p>
            <a:r>
              <a:rPr lang="en-GB" dirty="0" smtClean="0"/>
              <a:t>The aim was to understand why customers are still using </a:t>
            </a:r>
            <a:r>
              <a:rPr lang="en-GB" dirty="0" err="1" smtClean="0"/>
              <a:t>MetaLib</a:t>
            </a:r>
            <a:r>
              <a:rPr lang="en-GB" dirty="0" smtClean="0"/>
              <a:t>, what’s lacking in </a:t>
            </a:r>
            <a:r>
              <a:rPr lang="en-GB" dirty="0" err="1" smtClean="0"/>
              <a:t>MetaLib</a:t>
            </a:r>
            <a:r>
              <a:rPr lang="en-GB" dirty="0" smtClean="0"/>
              <a:t>+, and to get back other important information from the customers.</a:t>
            </a:r>
          </a:p>
          <a:p>
            <a:endParaRPr lang="en-GB" dirty="0"/>
          </a:p>
          <a:p>
            <a:r>
              <a:rPr lang="en-GB" dirty="0" smtClean="0"/>
              <a:t>This information has recently been provided to Ex </a:t>
            </a:r>
            <a:r>
              <a:rPr lang="en-GB" dirty="0" err="1" smtClean="0"/>
              <a:t>Libris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Andrew Brown will be presenting the results in a dedicated session in </a:t>
            </a:r>
            <a:r>
              <a:rPr lang="en-GB" dirty="0" err="1" smtClean="0"/>
              <a:t>IGeLU</a:t>
            </a:r>
            <a:r>
              <a:rPr lang="en-GB" dirty="0" smtClean="0"/>
              <a:t> 2013 </a:t>
            </a:r>
            <a:r>
              <a:rPr lang="en-GB" dirty="0" smtClean="0"/>
              <a:t>(Session 11.41 from </a:t>
            </a:r>
            <a:r>
              <a:rPr lang="en-GB" dirty="0" smtClean="0"/>
              <a:t>17:00 to 17:30)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4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PWG membership 2013 - 2014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Current membership</a:t>
            </a:r>
          </a:p>
          <a:p>
            <a:pPr lvl="1"/>
            <a:r>
              <a:rPr lang="en-GB" dirty="0" smtClean="0"/>
              <a:t>Christian </a:t>
            </a:r>
            <a:r>
              <a:rPr lang="en-GB" dirty="0" err="1"/>
              <a:t>Hänger</a:t>
            </a:r>
            <a:r>
              <a:rPr lang="en-GB" dirty="0"/>
              <a:t> </a:t>
            </a:r>
            <a:r>
              <a:rPr lang="en-GB" dirty="0" smtClean="0"/>
              <a:t>– Coordinator</a:t>
            </a:r>
            <a:endParaRPr lang="en-GB" dirty="0"/>
          </a:p>
          <a:p>
            <a:pPr lvl="1"/>
            <a:r>
              <a:rPr lang="en-GB" dirty="0" smtClean="0"/>
              <a:t>Bronwyn King – Deputy</a:t>
            </a:r>
            <a:r>
              <a:rPr lang="en-GB" dirty="0"/>
              <a:t> </a:t>
            </a:r>
            <a:r>
              <a:rPr lang="en-GB" dirty="0" smtClean="0"/>
              <a:t>Coordinator</a:t>
            </a:r>
          </a:p>
          <a:p>
            <a:pPr lvl="1"/>
            <a:r>
              <a:rPr lang="en-GB" dirty="0"/>
              <a:t>Andrew Brown</a:t>
            </a:r>
          </a:p>
          <a:p>
            <a:pPr lvl="1"/>
            <a:r>
              <a:rPr lang="en-GB" dirty="0" smtClean="0"/>
              <a:t>Boaz Dotan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New candidate voting</a:t>
            </a:r>
          </a:p>
          <a:p>
            <a:pPr lvl="1"/>
            <a:r>
              <a:rPr lang="en-GB" dirty="0" smtClean="0"/>
              <a:t>Lauren Shipley – Information Systems Librarian</a:t>
            </a:r>
          </a:p>
          <a:p>
            <a:pPr lvl="2"/>
            <a:r>
              <a:rPr lang="en-GB" dirty="0" smtClean="0"/>
              <a:t>Southampton Solent University</a:t>
            </a:r>
          </a:p>
          <a:p>
            <a:pPr lvl="1"/>
            <a:r>
              <a:rPr lang="en-GB" dirty="0" smtClean="0"/>
              <a:t>Andy MacKinnon – Applications Programming &amp; Support</a:t>
            </a:r>
          </a:p>
          <a:p>
            <a:pPr lvl="2"/>
            <a:r>
              <a:rPr lang="en-GB" dirty="0" smtClean="0"/>
              <a:t>Bodleian Libraries, University of Oxford</a:t>
            </a:r>
          </a:p>
          <a:p>
            <a:pPr lvl="1"/>
            <a:r>
              <a:rPr lang="en-US" dirty="0"/>
              <a:t>Knut Anton </a:t>
            </a:r>
            <a:r>
              <a:rPr lang="en-US" dirty="0" smtClean="0"/>
              <a:t>Bøckman – Library Systems Consultant</a:t>
            </a:r>
          </a:p>
          <a:p>
            <a:pPr lvl="2"/>
            <a:r>
              <a:rPr lang="en-US" dirty="0" smtClean="0"/>
              <a:t>The Royal Library, Denmark</a:t>
            </a:r>
          </a:p>
          <a:p>
            <a:pPr lvl="1"/>
            <a:r>
              <a:rPr lang="en-GB" dirty="0"/>
              <a:t>Bettina </a:t>
            </a:r>
            <a:r>
              <a:rPr lang="en-GB" dirty="0" err="1" smtClean="0"/>
              <a:t>Kaldenberg</a:t>
            </a:r>
            <a:r>
              <a:rPr lang="en-GB" dirty="0" smtClean="0"/>
              <a:t> – Section Head, Digital Library Systems</a:t>
            </a:r>
          </a:p>
          <a:p>
            <a:pPr lvl="2"/>
            <a:r>
              <a:rPr lang="en-GB" dirty="0" smtClean="0"/>
              <a:t>Dept. of Digital Library Services, Mannheim University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54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7620000" cy="2362274"/>
          </a:xfrm>
        </p:spPr>
        <p:txBody>
          <a:bodyPr/>
          <a:lstStyle/>
          <a:p>
            <a:pPr algn="ctr"/>
            <a:r>
              <a:rPr lang="en-GB" dirty="0" smtClean="0"/>
              <a:t>Thank you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Any questions?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9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for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Membership of the Primo </a:t>
            </a:r>
            <a:r>
              <a:rPr lang="en-GB" dirty="0" err="1" smtClean="0"/>
              <a:t>MetaLib</a:t>
            </a:r>
            <a:r>
              <a:rPr lang="en-GB" dirty="0" smtClean="0"/>
              <a:t> PWG</a:t>
            </a:r>
          </a:p>
          <a:p>
            <a:r>
              <a:rPr lang="en-GB" dirty="0" smtClean="0"/>
              <a:t>Meeting in Oxford – April 2013</a:t>
            </a:r>
          </a:p>
          <a:p>
            <a:r>
              <a:rPr lang="en-GB" dirty="0" smtClean="0"/>
              <a:t>Enhancements Voting</a:t>
            </a:r>
          </a:p>
          <a:p>
            <a:pPr lvl="1"/>
            <a:r>
              <a:rPr lang="en-GB" dirty="0" smtClean="0"/>
              <a:t>NERS enhancement cycle 2012</a:t>
            </a:r>
          </a:p>
          <a:p>
            <a:pPr lvl="1"/>
            <a:r>
              <a:rPr lang="en-GB" dirty="0" err="1" smtClean="0"/>
              <a:t>OvP</a:t>
            </a:r>
            <a:r>
              <a:rPr lang="en-GB" dirty="0" smtClean="0"/>
              <a:t> enhancement cycle 2012</a:t>
            </a:r>
          </a:p>
          <a:p>
            <a:pPr lvl="1"/>
            <a:r>
              <a:rPr lang="en-GB" dirty="0" smtClean="0"/>
              <a:t>NERS enhancement cycle 2013</a:t>
            </a:r>
          </a:p>
          <a:p>
            <a:pPr lvl="1"/>
            <a:r>
              <a:rPr lang="en-GB" dirty="0"/>
              <a:t>Collaboration with </a:t>
            </a:r>
            <a:r>
              <a:rPr lang="en-GB" dirty="0" smtClean="0"/>
              <a:t>ELUNA</a:t>
            </a:r>
          </a:p>
          <a:p>
            <a:r>
              <a:rPr lang="en-GB" dirty="0" smtClean="0"/>
              <a:t>Ex Libris’ Commitment to Enhancements</a:t>
            </a:r>
          </a:p>
          <a:p>
            <a:r>
              <a:rPr lang="en-GB" dirty="0" err="1" smtClean="0"/>
              <a:t>MetaLib</a:t>
            </a:r>
            <a:r>
              <a:rPr lang="en-GB" dirty="0" smtClean="0"/>
              <a:t> User Survey</a:t>
            </a:r>
          </a:p>
          <a:p>
            <a:r>
              <a:rPr lang="en-GB" dirty="0" smtClean="0"/>
              <a:t>The new Product Working Group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IGeLU 2013,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33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Membership – 2012-2013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Masud Khokhar – Coordinator</a:t>
            </a:r>
          </a:p>
          <a:p>
            <a:r>
              <a:rPr lang="en-GB" dirty="0" smtClean="0"/>
              <a:t>Christian </a:t>
            </a:r>
            <a:r>
              <a:rPr lang="en-GB" dirty="0" err="1" smtClean="0"/>
              <a:t>Hänger</a:t>
            </a:r>
            <a:r>
              <a:rPr lang="en-GB" dirty="0"/>
              <a:t> </a:t>
            </a:r>
            <a:r>
              <a:rPr lang="en-GB" dirty="0" smtClean="0"/>
              <a:t>– Deputy Coordinator</a:t>
            </a:r>
          </a:p>
          <a:p>
            <a:r>
              <a:rPr lang="en-GB" dirty="0" smtClean="0"/>
              <a:t>Andrew Brown – </a:t>
            </a:r>
            <a:r>
              <a:rPr lang="en-GB" dirty="0" err="1" smtClean="0"/>
              <a:t>MetaLib</a:t>
            </a:r>
            <a:endParaRPr lang="en-GB" dirty="0" smtClean="0"/>
          </a:p>
          <a:p>
            <a:r>
              <a:rPr lang="en-GB" dirty="0" smtClean="0"/>
              <a:t>Peter V. Christensen – </a:t>
            </a:r>
            <a:r>
              <a:rPr lang="en-GB" dirty="0" err="1" smtClean="0"/>
              <a:t>MetaLib</a:t>
            </a:r>
            <a:endParaRPr lang="en-GB" dirty="0" smtClean="0"/>
          </a:p>
          <a:p>
            <a:r>
              <a:rPr lang="en-GB" dirty="0" smtClean="0"/>
              <a:t>Bronwyn King – Enhancements</a:t>
            </a:r>
          </a:p>
          <a:p>
            <a:r>
              <a:rPr lang="en-GB" dirty="0" smtClean="0"/>
              <a:t>Boaz Dotan - Enhancements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8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to membership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Masud Khokhar is standing down from the PWG</a:t>
            </a:r>
          </a:p>
          <a:p>
            <a:r>
              <a:rPr lang="en-GB" dirty="0" smtClean="0"/>
              <a:t>Peter V. Christensen is standing down from the PWG</a:t>
            </a:r>
          </a:p>
          <a:p>
            <a:endParaRPr lang="en-GB" dirty="0"/>
          </a:p>
          <a:p>
            <a:r>
              <a:rPr lang="en-GB" dirty="0" smtClean="0"/>
              <a:t>The group has been extremely busy, and will be expanding in 2013 to accommodate extra work load.</a:t>
            </a:r>
          </a:p>
          <a:p>
            <a:endParaRPr lang="en-GB" dirty="0"/>
          </a:p>
          <a:p>
            <a:r>
              <a:rPr lang="en-GB" dirty="0" smtClean="0"/>
              <a:t>As a result, this year, we have four vacancies this year.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1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PWG – Spring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en-US" sz="2400" dirty="0"/>
              <a:t>PWG members met at </a:t>
            </a:r>
            <a:r>
              <a:rPr lang="en-GB" altLang="en-US" sz="2400" dirty="0" smtClean="0"/>
              <a:t>Bodleian Libraries, University of Oxford in April 2013.</a:t>
            </a:r>
            <a:endParaRPr lang="en-GB" altLang="en-US" sz="2400" dirty="0"/>
          </a:p>
          <a:p>
            <a:pPr>
              <a:buFont typeface="Wingdings" pitchFamily="2" charset="2"/>
              <a:buNone/>
            </a:pPr>
            <a:r>
              <a:rPr lang="en-GB" altLang="en-US" sz="2400" dirty="0"/>
              <a:t>Main topics for discussion were: </a:t>
            </a:r>
          </a:p>
          <a:p>
            <a:r>
              <a:rPr lang="en-GB" altLang="en-US" sz="2400" dirty="0"/>
              <a:t>Membership </a:t>
            </a:r>
            <a:r>
              <a:rPr lang="en-GB" altLang="en-US" sz="2400" dirty="0" smtClean="0"/>
              <a:t>of the PWG for the year 2013 onwards</a:t>
            </a:r>
            <a:endParaRPr lang="en-GB" altLang="en-US" sz="2400" dirty="0"/>
          </a:p>
          <a:p>
            <a:r>
              <a:rPr lang="en-GB" altLang="en-US" sz="2400" dirty="0"/>
              <a:t>The next round of </a:t>
            </a:r>
            <a:r>
              <a:rPr lang="en-GB" altLang="en-US" sz="2400" dirty="0" smtClean="0"/>
              <a:t>NERS enhancement </a:t>
            </a:r>
            <a:r>
              <a:rPr lang="en-GB" altLang="en-US" sz="2400" dirty="0"/>
              <a:t>voting</a:t>
            </a:r>
          </a:p>
          <a:p>
            <a:r>
              <a:rPr lang="en-GB" altLang="en-US" sz="2400" dirty="0"/>
              <a:t>The IGeLU conference in </a:t>
            </a:r>
            <a:r>
              <a:rPr lang="en-GB" altLang="en-US" sz="2400" dirty="0" smtClean="0"/>
              <a:t>Berlin</a:t>
            </a:r>
            <a:endParaRPr lang="en-GB" altLang="en-US" sz="2400" dirty="0"/>
          </a:p>
          <a:p>
            <a:r>
              <a:rPr lang="en-GB" altLang="en-US" sz="2400" dirty="0"/>
              <a:t>Primo product update from </a:t>
            </a:r>
            <a:r>
              <a:rPr lang="en-GB" altLang="en-US" sz="2400" dirty="0" smtClean="0"/>
              <a:t>Ex </a:t>
            </a:r>
            <a:r>
              <a:rPr lang="en-GB" altLang="en-US" sz="2400" dirty="0" err="1" smtClean="0"/>
              <a:t>Libris</a:t>
            </a:r>
            <a:endParaRPr lang="en-GB" altLang="en-US" sz="2400" dirty="0"/>
          </a:p>
          <a:p>
            <a:r>
              <a:rPr lang="en-GB" altLang="en-US" sz="2400" dirty="0" err="1"/>
              <a:t>Metalib</a:t>
            </a:r>
            <a:r>
              <a:rPr lang="en-GB" altLang="en-US" sz="2400" dirty="0"/>
              <a:t> product update from </a:t>
            </a:r>
            <a:r>
              <a:rPr lang="en-GB" altLang="en-US" sz="2400" dirty="0" smtClean="0"/>
              <a:t>Ex </a:t>
            </a:r>
            <a:r>
              <a:rPr lang="en-GB" altLang="en-US" sz="2400" dirty="0" err="1" smtClean="0"/>
              <a:t>Libris</a:t>
            </a:r>
            <a:endParaRPr lang="en-GB" altLang="en-US" sz="2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12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NERS voting – 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6 enhancements will be developed by Ex </a:t>
            </a:r>
            <a:r>
              <a:rPr lang="en-GB" dirty="0" err="1" smtClean="0"/>
              <a:t>Libris</a:t>
            </a:r>
            <a:r>
              <a:rPr lang="en-GB" dirty="0" smtClean="0"/>
              <a:t> from the NERS 2012 enhancement ballot.</a:t>
            </a:r>
          </a:p>
          <a:p>
            <a:endParaRPr lang="en-GB" dirty="0" smtClean="0"/>
          </a:p>
          <a:p>
            <a:r>
              <a:rPr lang="en-GB" dirty="0" smtClean="0"/>
              <a:t>These included top voted enhancements: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635988"/>
              </p:ext>
            </p:extLst>
          </p:nvPr>
        </p:nvGraphicFramePr>
        <p:xfrm>
          <a:off x="539552" y="3284984"/>
          <a:ext cx="7560841" cy="303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528393"/>
                <a:gridCol w="86409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Rank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Title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Votes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Implementation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Multiple FRBR enhancements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1084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4.2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Improvements to navigation and sign-in links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593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4.2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Search by page/record number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521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4.2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Specific (search/alert results) and General Email issues with Primo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347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End of 2013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Enable change password for patrons from Primo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304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Aleph V.22-Q1 2014, Voyager v9-Q1 2014, Alma-done 4.3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Photocopy request via </a:t>
                      </a:r>
                      <a:r>
                        <a:rPr lang="en-GB" sz="1400" dirty="0" err="1" smtClean="0"/>
                        <a:t>OvP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265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Aleph V.22-Q1 2014, Voyager v9-Q1 2014, Alma-done 4.4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52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OvP</a:t>
            </a:r>
            <a:r>
              <a:rPr lang="en-GB" dirty="0" smtClean="0"/>
              <a:t> </a:t>
            </a:r>
            <a:r>
              <a:rPr lang="en-GB" dirty="0"/>
              <a:t>voting –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11 </a:t>
            </a:r>
            <a:r>
              <a:rPr lang="en-GB" dirty="0"/>
              <a:t>enhancements </a:t>
            </a:r>
            <a:r>
              <a:rPr lang="en-GB" dirty="0" smtClean="0"/>
              <a:t>will be </a:t>
            </a:r>
            <a:r>
              <a:rPr lang="en-GB" dirty="0"/>
              <a:t>developed by Ex </a:t>
            </a:r>
            <a:r>
              <a:rPr lang="en-GB" dirty="0" err="1"/>
              <a:t>Libris</a:t>
            </a:r>
            <a:r>
              <a:rPr lang="en-GB" dirty="0"/>
              <a:t> from the </a:t>
            </a:r>
            <a:r>
              <a:rPr lang="en-GB" dirty="0" smtClean="0"/>
              <a:t>special </a:t>
            </a:r>
            <a:r>
              <a:rPr lang="en-GB" dirty="0" err="1" smtClean="0"/>
              <a:t>OvP</a:t>
            </a:r>
            <a:r>
              <a:rPr lang="en-GB" dirty="0" smtClean="0"/>
              <a:t> 2012 </a:t>
            </a:r>
            <a:r>
              <a:rPr lang="en-GB" dirty="0"/>
              <a:t>enhancement ballot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In reality, there are 9 new enhancements being developed as 2 of them are the same as NERS 2012 ballot.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 err="1" smtClean="0"/>
              <a:t>OvP</a:t>
            </a:r>
            <a:r>
              <a:rPr lang="en-GB" dirty="0" smtClean="0"/>
              <a:t> enhancements cycle came out from a discussion with the INUG meeting. The acceptance from Ex </a:t>
            </a:r>
            <a:r>
              <a:rPr lang="en-GB" dirty="0" err="1" smtClean="0"/>
              <a:t>Libris</a:t>
            </a:r>
            <a:r>
              <a:rPr lang="en-GB" dirty="0" smtClean="0"/>
              <a:t> to develop these enhancements from a special voting cycle is highly appreciated.</a:t>
            </a:r>
          </a:p>
          <a:p>
            <a:endParaRPr lang="en-GB" dirty="0"/>
          </a:p>
          <a:p>
            <a:r>
              <a:rPr lang="en-GB" dirty="0" smtClean="0"/>
              <a:t>In short, “your </a:t>
            </a:r>
            <a:r>
              <a:rPr lang="en-GB" dirty="0"/>
              <a:t>voice matters</a:t>
            </a:r>
            <a:r>
              <a:rPr lang="en-GB" dirty="0" smtClean="0"/>
              <a:t>!”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51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OvP</a:t>
            </a:r>
            <a:r>
              <a:rPr lang="en-GB" dirty="0" smtClean="0"/>
              <a:t> voting - 2012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IGeLU 2013,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081923"/>
              </p:ext>
            </p:extLst>
          </p:nvPr>
        </p:nvGraphicFramePr>
        <p:xfrm>
          <a:off x="323527" y="1412776"/>
          <a:ext cx="7704858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37"/>
                <a:gridCol w="4741556"/>
                <a:gridCol w="615154"/>
                <a:gridCol w="1761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Rank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Title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Votes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Implementation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Holdings record information display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480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End of 2013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The ability to selectively renew more than one loan at a time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445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4.4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Greatly enhance the My Account display configuration options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442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End of 2013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Display user's place in hold request queue (before putting in the request) in My Account requests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429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Aleph-No final date, Voyager-v9-Q1 2014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Photocopy request via </a:t>
                      </a:r>
                      <a:r>
                        <a:rPr lang="en-GB" sz="1200" dirty="0" err="1" smtClean="0"/>
                        <a:t>OvP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365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Aleph-v.22-Q1 2014 Voyager-v9-Q1 2014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6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The ability to configure the locations sort in the Locations tab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347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Aleph-v.22-Q1 2014 Voyager-v9-Q1 2014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7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Ability to change your password / pin via the frontend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347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Aleph-v.22-Q1 2014 Voyager-v9-Q1 2014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Reciprocal updating of patron information in Primo and the ILS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323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Voyager-v9-Q1 2014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Online registration of new patrons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279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Aleph-v.22-Q1 2014 Voyager-v9-Q1 2014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Ability to manipulate the format and content of emailed records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257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End of 2013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Enhance the fees/fines display in My Account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181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Partially done –</a:t>
                      </a:r>
                      <a:r>
                        <a:rPr lang="en-GB" sz="1200" baseline="0" dirty="0" smtClean="0"/>
                        <a:t> 4.3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643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NERS voting - 2013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list of top 25 enhancement requests from NERS enhancement ballot 2013 has been passed on to Ex </a:t>
            </a:r>
            <a:r>
              <a:rPr lang="en-GB" dirty="0" err="1" smtClean="0"/>
              <a:t>Libris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The list also contains the top 3 enhancement requests for the Back Office, </a:t>
            </a:r>
            <a:r>
              <a:rPr lang="en-GB" dirty="0" err="1" smtClean="0"/>
              <a:t>MetaLib</a:t>
            </a:r>
            <a:r>
              <a:rPr lang="en-GB" dirty="0" smtClean="0"/>
              <a:t>+ and Primo Central Index.</a:t>
            </a:r>
          </a:p>
          <a:p>
            <a:endParaRPr lang="en-GB" dirty="0" smtClean="0"/>
          </a:p>
          <a:p>
            <a:r>
              <a:rPr lang="en-GB" dirty="0" smtClean="0"/>
              <a:t>The IGeLU Primo/</a:t>
            </a:r>
            <a:r>
              <a:rPr lang="en-GB" dirty="0" err="1" smtClean="0"/>
              <a:t>MetaLib</a:t>
            </a:r>
            <a:r>
              <a:rPr lang="en-GB" dirty="0" smtClean="0"/>
              <a:t> PWG would like to thank the ELUNA Primo PWG for their support and help in the NERS 2013 enhancement process.</a:t>
            </a:r>
          </a:p>
          <a:p>
            <a:endParaRPr lang="en-GB" dirty="0"/>
          </a:p>
          <a:p>
            <a:r>
              <a:rPr lang="en-GB" dirty="0" smtClean="0"/>
              <a:t>The IGeLU and ELUNA Primo/</a:t>
            </a:r>
            <a:r>
              <a:rPr lang="en-GB" dirty="0" err="1" smtClean="0"/>
              <a:t>MetaLib</a:t>
            </a:r>
            <a:r>
              <a:rPr lang="en-GB" dirty="0" smtClean="0"/>
              <a:t> PWGs are also doing further collaborative work to strengthen the relationship with Ex </a:t>
            </a:r>
            <a:r>
              <a:rPr lang="en-GB" dirty="0" err="1" smtClean="0"/>
              <a:t>Libris</a:t>
            </a:r>
            <a:r>
              <a:rPr lang="en-GB" dirty="0" smtClean="0"/>
              <a:t> and to provide consolidated support for community.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IGeLU 2013, Berlin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81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2905</TotalTime>
  <Words>1001</Words>
  <Application>Microsoft Macintosh PowerPoint</Application>
  <PresentationFormat>On-screen Show (4:3)</PresentationFormat>
  <Paragraphs>204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Primo MetaLib Product Working Group</vt:lpstr>
      <vt:lpstr>Agenda for Today</vt:lpstr>
      <vt:lpstr>Membership – 2012-2013</vt:lpstr>
      <vt:lpstr>Changes to membership</vt:lpstr>
      <vt:lpstr>PWG – Spring meeting</vt:lpstr>
      <vt:lpstr>NERS voting – 2012</vt:lpstr>
      <vt:lpstr>OvP voting – 2012</vt:lpstr>
      <vt:lpstr>OvP voting - 2012</vt:lpstr>
      <vt:lpstr>NERS voting - 2013</vt:lpstr>
      <vt:lpstr>Ex Libris’ commitment</vt:lpstr>
      <vt:lpstr>MetaLib Users Survey</vt:lpstr>
      <vt:lpstr>PWG membership 2013 - 2014</vt:lpstr>
      <vt:lpstr>Thank you  Any questions?</vt:lpstr>
    </vt:vector>
  </TitlesOfParts>
  <Company>Lancaster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Primo MetaLib Product Working Group</dc:title>
  <dc:creator>Masud Khokhar</dc:creator>
  <cp:lastModifiedBy>Masud Khokhar</cp:lastModifiedBy>
  <cp:revision>53</cp:revision>
  <dcterms:created xsi:type="dcterms:W3CDTF">2013-08-27T12:42:46Z</dcterms:created>
  <dcterms:modified xsi:type="dcterms:W3CDTF">2013-09-10T21:29:50Z</dcterms:modified>
</cp:coreProperties>
</file>