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handoutMasterIdLst>
    <p:handoutMasterId r:id="rId32"/>
  </p:handoutMasterIdLst>
  <p:sldIdLst>
    <p:sldId id="257" r:id="rId2"/>
    <p:sldId id="258" r:id="rId3"/>
    <p:sldId id="266" r:id="rId4"/>
    <p:sldId id="270" r:id="rId5"/>
    <p:sldId id="298" r:id="rId6"/>
    <p:sldId id="300" r:id="rId7"/>
    <p:sldId id="276" r:id="rId8"/>
    <p:sldId id="283" r:id="rId9"/>
    <p:sldId id="284" r:id="rId10"/>
    <p:sldId id="303" r:id="rId11"/>
    <p:sldId id="312" r:id="rId12"/>
    <p:sldId id="273" r:id="rId13"/>
    <p:sldId id="299" r:id="rId14"/>
    <p:sldId id="274" r:id="rId15"/>
    <p:sldId id="281" r:id="rId16"/>
    <p:sldId id="275" r:id="rId17"/>
    <p:sldId id="313" r:id="rId18"/>
    <p:sldId id="314" r:id="rId19"/>
    <p:sldId id="315" r:id="rId20"/>
    <p:sldId id="316" r:id="rId21"/>
    <p:sldId id="302" r:id="rId22"/>
    <p:sldId id="304" r:id="rId23"/>
    <p:sldId id="305" r:id="rId24"/>
    <p:sldId id="309" r:id="rId25"/>
    <p:sldId id="306" r:id="rId26"/>
    <p:sldId id="307" r:id="rId27"/>
    <p:sldId id="308" r:id="rId28"/>
    <p:sldId id="310" r:id="rId29"/>
    <p:sldId id="311" r:id="rId30"/>
  </p:sldIdLst>
  <p:sldSz cx="9144000" cy="6858000" type="screen4x3"/>
  <p:notesSz cx="7099300" cy="10234613"/>
  <p:defaultTextStyle>
    <a:defPPr>
      <a:defRPr lang="nl-NL"/>
    </a:defPPr>
    <a:lvl1pPr algn="l" rtl="0" fontAlgn="base">
      <a:spcBef>
        <a:spcPct val="20000"/>
      </a:spcBef>
      <a:spcAft>
        <a:spcPct val="0"/>
      </a:spcAft>
      <a:buChar char="•"/>
      <a:defRPr sz="2400" kern="1200">
        <a:solidFill>
          <a:schemeClr val="tx1"/>
        </a:solidFill>
        <a:latin typeface="Times New Roman" pitchFamily="46" charset="0"/>
        <a:ea typeface="+mn-ea"/>
        <a:cs typeface="Times New Roman" pitchFamily="46" charset="0"/>
      </a:defRPr>
    </a:lvl1pPr>
    <a:lvl2pPr marL="457200" algn="l" rtl="0" fontAlgn="base">
      <a:spcBef>
        <a:spcPct val="20000"/>
      </a:spcBef>
      <a:spcAft>
        <a:spcPct val="0"/>
      </a:spcAft>
      <a:buChar char="•"/>
      <a:defRPr sz="2400" kern="1200">
        <a:solidFill>
          <a:schemeClr val="tx1"/>
        </a:solidFill>
        <a:latin typeface="Times New Roman" pitchFamily="46" charset="0"/>
        <a:ea typeface="+mn-ea"/>
        <a:cs typeface="Times New Roman" pitchFamily="46" charset="0"/>
      </a:defRPr>
    </a:lvl2pPr>
    <a:lvl3pPr marL="914400" algn="l" rtl="0" fontAlgn="base">
      <a:spcBef>
        <a:spcPct val="20000"/>
      </a:spcBef>
      <a:spcAft>
        <a:spcPct val="0"/>
      </a:spcAft>
      <a:buChar char="•"/>
      <a:defRPr sz="2400" kern="1200">
        <a:solidFill>
          <a:schemeClr val="tx1"/>
        </a:solidFill>
        <a:latin typeface="Times New Roman" pitchFamily="46" charset="0"/>
        <a:ea typeface="+mn-ea"/>
        <a:cs typeface="Times New Roman" pitchFamily="46" charset="0"/>
      </a:defRPr>
    </a:lvl3pPr>
    <a:lvl4pPr marL="1371600" algn="l" rtl="0" fontAlgn="base">
      <a:spcBef>
        <a:spcPct val="20000"/>
      </a:spcBef>
      <a:spcAft>
        <a:spcPct val="0"/>
      </a:spcAft>
      <a:buChar char="•"/>
      <a:defRPr sz="2400" kern="1200">
        <a:solidFill>
          <a:schemeClr val="tx1"/>
        </a:solidFill>
        <a:latin typeface="Times New Roman" pitchFamily="46" charset="0"/>
        <a:ea typeface="+mn-ea"/>
        <a:cs typeface="Times New Roman" pitchFamily="46" charset="0"/>
      </a:defRPr>
    </a:lvl4pPr>
    <a:lvl5pPr marL="1828800" algn="l" rtl="0" fontAlgn="base">
      <a:spcBef>
        <a:spcPct val="20000"/>
      </a:spcBef>
      <a:spcAft>
        <a:spcPct val="0"/>
      </a:spcAft>
      <a:buChar char="•"/>
      <a:defRPr sz="2400" kern="1200">
        <a:solidFill>
          <a:schemeClr val="tx1"/>
        </a:solidFill>
        <a:latin typeface="Times New Roman" pitchFamily="46" charset="0"/>
        <a:ea typeface="+mn-ea"/>
        <a:cs typeface="Times New Roman" pitchFamily="46" charset="0"/>
      </a:defRPr>
    </a:lvl5pPr>
    <a:lvl6pPr marL="2286000" algn="l" defTabSz="914400" rtl="0" eaLnBrk="1" latinLnBrk="0" hangingPunct="1">
      <a:defRPr sz="2400" kern="1200">
        <a:solidFill>
          <a:schemeClr val="tx1"/>
        </a:solidFill>
        <a:latin typeface="Times New Roman" pitchFamily="46" charset="0"/>
        <a:ea typeface="+mn-ea"/>
        <a:cs typeface="Times New Roman" pitchFamily="46" charset="0"/>
      </a:defRPr>
    </a:lvl6pPr>
    <a:lvl7pPr marL="2743200" algn="l" defTabSz="914400" rtl="0" eaLnBrk="1" latinLnBrk="0" hangingPunct="1">
      <a:defRPr sz="2400" kern="1200">
        <a:solidFill>
          <a:schemeClr val="tx1"/>
        </a:solidFill>
        <a:latin typeface="Times New Roman" pitchFamily="46" charset="0"/>
        <a:ea typeface="+mn-ea"/>
        <a:cs typeface="Times New Roman" pitchFamily="46" charset="0"/>
      </a:defRPr>
    </a:lvl7pPr>
    <a:lvl8pPr marL="3200400" algn="l" defTabSz="914400" rtl="0" eaLnBrk="1" latinLnBrk="0" hangingPunct="1">
      <a:defRPr sz="2400" kern="1200">
        <a:solidFill>
          <a:schemeClr val="tx1"/>
        </a:solidFill>
        <a:latin typeface="Times New Roman" pitchFamily="46" charset="0"/>
        <a:ea typeface="+mn-ea"/>
        <a:cs typeface="Times New Roman" pitchFamily="46" charset="0"/>
      </a:defRPr>
    </a:lvl8pPr>
    <a:lvl9pPr marL="3657600" algn="l" defTabSz="914400" rtl="0" eaLnBrk="1" latinLnBrk="0" hangingPunct="1">
      <a:defRPr sz="2400" kern="1200">
        <a:solidFill>
          <a:schemeClr val="tx1"/>
        </a:solidFill>
        <a:latin typeface="Times New Roman" pitchFamily="46" charset="0"/>
        <a:ea typeface="+mn-ea"/>
        <a:cs typeface="Times New Roman" pitchFamily="46"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C0C0C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3" d="100"/>
          <a:sy n="93"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4768" tIns="47384" rIns="94768" bIns="47384" numCol="1" anchor="t" anchorCtr="0" compatLnSpc="1">
            <a:prstTxWarp prst="textNoShape">
              <a:avLst/>
            </a:prstTxWarp>
          </a:bodyPr>
          <a:lstStyle>
            <a:lvl1pPr defTabSz="947738">
              <a:defRPr sz="1200"/>
            </a:lvl1pPr>
          </a:lstStyle>
          <a:p>
            <a:pPr>
              <a:defRPr/>
            </a:pPr>
            <a:endParaRPr lang="en-GB"/>
          </a:p>
        </p:txBody>
      </p:sp>
      <p:sp>
        <p:nvSpPr>
          <p:cNvPr id="12291" name="Rectangle 3"/>
          <p:cNvSpPr>
            <a:spLocks noGrp="1" noChangeArrowheads="1"/>
          </p:cNvSpPr>
          <p:nvPr>
            <p:ph type="dt" sz="quarter" idx="1"/>
          </p:nvPr>
        </p:nvSpPr>
        <p:spPr bwMode="auto">
          <a:xfrm>
            <a:off x="4022725" y="0"/>
            <a:ext cx="3076575" cy="512763"/>
          </a:xfrm>
          <a:prstGeom prst="rect">
            <a:avLst/>
          </a:prstGeom>
          <a:noFill/>
          <a:ln w="9525">
            <a:noFill/>
            <a:miter lim="800000"/>
            <a:headEnd/>
            <a:tailEnd/>
          </a:ln>
          <a:effectLst/>
        </p:spPr>
        <p:txBody>
          <a:bodyPr vert="horz" wrap="square" lIns="94768" tIns="47384" rIns="94768" bIns="47384" numCol="1" anchor="t" anchorCtr="0" compatLnSpc="1">
            <a:prstTxWarp prst="textNoShape">
              <a:avLst/>
            </a:prstTxWarp>
          </a:bodyPr>
          <a:lstStyle>
            <a:lvl1pPr algn="r" defTabSz="947738">
              <a:defRPr sz="1200"/>
            </a:lvl1pPr>
          </a:lstStyle>
          <a:p>
            <a:pPr>
              <a:defRPr/>
            </a:pPr>
            <a:endParaRPr lang="en-GB"/>
          </a:p>
        </p:txBody>
      </p:sp>
      <p:sp>
        <p:nvSpPr>
          <p:cNvPr id="12292" name="Rectangle 4"/>
          <p:cNvSpPr>
            <a:spLocks noGrp="1" noChangeArrowheads="1"/>
          </p:cNvSpPr>
          <p:nvPr>
            <p:ph type="ftr" sz="quarter" idx="2"/>
          </p:nvPr>
        </p:nvSpPr>
        <p:spPr bwMode="auto">
          <a:xfrm>
            <a:off x="0" y="9721850"/>
            <a:ext cx="3076575" cy="512763"/>
          </a:xfrm>
          <a:prstGeom prst="rect">
            <a:avLst/>
          </a:prstGeom>
          <a:noFill/>
          <a:ln w="9525">
            <a:noFill/>
            <a:miter lim="800000"/>
            <a:headEnd/>
            <a:tailEnd/>
          </a:ln>
          <a:effectLst/>
        </p:spPr>
        <p:txBody>
          <a:bodyPr vert="horz" wrap="square" lIns="94768" tIns="47384" rIns="94768" bIns="47384" numCol="1" anchor="b" anchorCtr="0" compatLnSpc="1">
            <a:prstTxWarp prst="textNoShape">
              <a:avLst/>
            </a:prstTxWarp>
          </a:bodyPr>
          <a:lstStyle>
            <a:lvl1pPr defTabSz="947738">
              <a:defRPr sz="1200"/>
            </a:lvl1pPr>
          </a:lstStyle>
          <a:p>
            <a:pPr>
              <a:defRPr/>
            </a:pPr>
            <a:endParaRPr lang="en-GB"/>
          </a:p>
        </p:txBody>
      </p:sp>
      <p:sp>
        <p:nvSpPr>
          <p:cNvPr id="12293" name="Rectangle 5"/>
          <p:cNvSpPr>
            <a:spLocks noGrp="1" noChangeArrowheads="1"/>
          </p:cNvSpPr>
          <p:nvPr>
            <p:ph type="sldNum" sz="quarter" idx="3"/>
          </p:nvPr>
        </p:nvSpPr>
        <p:spPr bwMode="auto">
          <a:xfrm>
            <a:off x="4022725" y="9721850"/>
            <a:ext cx="3076575" cy="512763"/>
          </a:xfrm>
          <a:prstGeom prst="rect">
            <a:avLst/>
          </a:prstGeom>
          <a:noFill/>
          <a:ln w="9525">
            <a:noFill/>
            <a:miter lim="800000"/>
            <a:headEnd/>
            <a:tailEnd/>
          </a:ln>
          <a:effectLst/>
        </p:spPr>
        <p:txBody>
          <a:bodyPr vert="horz" wrap="square" lIns="94768" tIns="47384" rIns="94768" bIns="47384" numCol="1" anchor="b" anchorCtr="0" compatLnSpc="1">
            <a:prstTxWarp prst="textNoShape">
              <a:avLst/>
            </a:prstTxWarp>
          </a:bodyPr>
          <a:lstStyle>
            <a:lvl1pPr algn="r" defTabSz="947738">
              <a:defRPr sz="1200"/>
            </a:lvl1pPr>
          </a:lstStyle>
          <a:p>
            <a:pPr>
              <a:defRPr/>
            </a:pPr>
            <a:fld id="{C5819F32-1A64-45B2-AAF8-17BE2EF2494E}" type="slidenum">
              <a:rPr lang="en-GB"/>
              <a:pPr>
                <a:defRPr/>
              </a:pPr>
              <a:t>‹Nr.›</a:t>
            </a:fld>
            <a:endParaRPr lang="en-GB"/>
          </a:p>
        </p:txBody>
      </p:sp>
    </p:spTree>
    <p:extLst>
      <p:ext uri="{BB962C8B-B14F-4D97-AF65-F5344CB8AC3E}">
        <p14:creationId xmlns:p14="http://schemas.microsoft.com/office/powerpoint/2010/main" val="511409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4768" tIns="47384" rIns="94768" bIns="47384" numCol="1" anchor="t" anchorCtr="0" compatLnSpc="1">
            <a:prstTxWarp prst="textNoShape">
              <a:avLst/>
            </a:prstTxWarp>
          </a:bodyPr>
          <a:lstStyle>
            <a:lvl1pPr defTabSz="947738">
              <a:defRPr sz="1200"/>
            </a:lvl1pPr>
          </a:lstStyle>
          <a:p>
            <a:pPr>
              <a:defRPr/>
            </a:pPr>
            <a:endParaRPr lang="en-US"/>
          </a:p>
        </p:txBody>
      </p:sp>
      <p:sp>
        <p:nvSpPr>
          <p:cNvPr id="5123" name="Rectangle 3"/>
          <p:cNvSpPr>
            <a:spLocks noGrp="1" noChangeArrowheads="1"/>
          </p:cNvSpPr>
          <p:nvPr>
            <p:ph type="dt" idx="1"/>
          </p:nvPr>
        </p:nvSpPr>
        <p:spPr bwMode="auto">
          <a:xfrm>
            <a:off x="4022725" y="0"/>
            <a:ext cx="3076575" cy="512763"/>
          </a:xfrm>
          <a:prstGeom prst="rect">
            <a:avLst/>
          </a:prstGeom>
          <a:noFill/>
          <a:ln w="9525">
            <a:noFill/>
            <a:miter lim="800000"/>
            <a:headEnd/>
            <a:tailEnd/>
          </a:ln>
          <a:effectLst/>
        </p:spPr>
        <p:txBody>
          <a:bodyPr vert="horz" wrap="square" lIns="94768" tIns="47384" rIns="94768" bIns="47384" numCol="1" anchor="t" anchorCtr="0" compatLnSpc="1">
            <a:prstTxWarp prst="textNoShape">
              <a:avLst/>
            </a:prstTxWarp>
          </a:bodyPr>
          <a:lstStyle>
            <a:lvl1pPr algn="r" defTabSz="947738">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990600" y="768350"/>
            <a:ext cx="5116513"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46150" y="4859338"/>
            <a:ext cx="5207000" cy="4606925"/>
          </a:xfrm>
          <a:prstGeom prst="rect">
            <a:avLst/>
          </a:prstGeom>
          <a:noFill/>
          <a:ln w="9525">
            <a:noFill/>
            <a:miter lim="800000"/>
            <a:headEnd/>
            <a:tailEnd/>
          </a:ln>
          <a:effectLst/>
        </p:spPr>
        <p:txBody>
          <a:bodyPr vert="horz" wrap="square" lIns="94768" tIns="47384" rIns="94768" bIns="47384" numCol="1" anchor="t" anchorCtr="0" compatLnSpc="1">
            <a:prstTxWarp prst="textNoShape">
              <a:avLst/>
            </a:prstTxWarp>
          </a:bodyPr>
          <a:lstStyle/>
          <a:p>
            <a:pPr lvl="0"/>
            <a:r>
              <a:rPr lang="nl-NL" noProof="0" smtClean="0"/>
              <a:t>Klik om de opmaakprofielen van de modeltekst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5126" name="Rectangle 6"/>
          <p:cNvSpPr>
            <a:spLocks noGrp="1" noChangeArrowheads="1"/>
          </p:cNvSpPr>
          <p:nvPr>
            <p:ph type="ftr" sz="quarter" idx="4"/>
          </p:nvPr>
        </p:nvSpPr>
        <p:spPr bwMode="auto">
          <a:xfrm>
            <a:off x="0" y="9721850"/>
            <a:ext cx="3076575" cy="512763"/>
          </a:xfrm>
          <a:prstGeom prst="rect">
            <a:avLst/>
          </a:prstGeom>
          <a:noFill/>
          <a:ln w="9525">
            <a:noFill/>
            <a:miter lim="800000"/>
            <a:headEnd/>
            <a:tailEnd/>
          </a:ln>
          <a:effectLst/>
        </p:spPr>
        <p:txBody>
          <a:bodyPr vert="horz" wrap="square" lIns="94768" tIns="47384" rIns="94768" bIns="47384" numCol="1" anchor="b" anchorCtr="0" compatLnSpc="1">
            <a:prstTxWarp prst="textNoShape">
              <a:avLst/>
            </a:prstTxWarp>
          </a:bodyPr>
          <a:lstStyle>
            <a:lvl1pPr defTabSz="947738">
              <a:defRPr sz="1200"/>
            </a:lvl1pPr>
          </a:lstStyle>
          <a:p>
            <a:pPr>
              <a:defRPr/>
            </a:pPr>
            <a:endParaRPr lang="en-US"/>
          </a:p>
        </p:txBody>
      </p:sp>
      <p:sp>
        <p:nvSpPr>
          <p:cNvPr id="5127" name="Rectangle 7"/>
          <p:cNvSpPr>
            <a:spLocks noGrp="1" noChangeArrowheads="1"/>
          </p:cNvSpPr>
          <p:nvPr>
            <p:ph type="sldNum" sz="quarter" idx="5"/>
          </p:nvPr>
        </p:nvSpPr>
        <p:spPr bwMode="auto">
          <a:xfrm>
            <a:off x="4022725" y="9721850"/>
            <a:ext cx="3076575" cy="512763"/>
          </a:xfrm>
          <a:prstGeom prst="rect">
            <a:avLst/>
          </a:prstGeom>
          <a:noFill/>
          <a:ln w="9525">
            <a:noFill/>
            <a:miter lim="800000"/>
            <a:headEnd/>
            <a:tailEnd/>
          </a:ln>
          <a:effectLst/>
        </p:spPr>
        <p:txBody>
          <a:bodyPr vert="horz" wrap="square" lIns="94768" tIns="47384" rIns="94768" bIns="47384" numCol="1" anchor="b" anchorCtr="0" compatLnSpc="1">
            <a:prstTxWarp prst="textNoShape">
              <a:avLst/>
            </a:prstTxWarp>
          </a:bodyPr>
          <a:lstStyle>
            <a:lvl1pPr algn="r" defTabSz="947738">
              <a:defRPr sz="1200"/>
            </a:lvl1pPr>
          </a:lstStyle>
          <a:p>
            <a:pPr>
              <a:defRPr/>
            </a:pPr>
            <a:fld id="{2BB26BAA-CCE3-43F4-86A2-7001318FB68A}" type="slidenum">
              <a:rPr lang="nl-NL"/>
              <a:pPr>
                <a:defRPr/>
              </a:pPr>
              <a:t>‹Nr.›</a:t>
            </a:fld>
            <a:endParaRPr lang="nl-NL"/>
          </a:p>
        </p:txBody>
      </p:sp>
    </p:spTree>
    <p:extLst>
      <p:ext uri="{BB962C8B-B14F-4D97-AF65-F5344CB8AC3E}">
        <p14:creationId xmlns:p14="http://schemas.microsoft.com/office/powerpoint/2010/main" val="3082714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Times New Roman" pitchFamily="46" charset="0"/>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Times New Roman" pitchFamily="46" charset="0"/>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Times New Roman" pitchFamily="46" charset="0"/>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Times New Roman" pitchFamily="46" charset="0"/>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Times New Roman" pitchFamily="46" charset="0"/>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400">
                <a:solidFill>
                  <a:schemeClr val="tx1"/>
                </a:solidFill>
                <a:latin typeface="Times New Roman" pitchFamily="46" charset="0"/>
                <a:cs typeface="Times New Roman" pitchFamily="46" charset="0"/>
              </a:defRPr>
            </a:lvl1pPr>
            <a:lvl2pPr marL="742950" indent="-285750" defTabSz="947738" eaLnBrk="0" hangingPunct="0">
              <a:defRPr sz="2400">
                <a:solidFill>
                  <a:schemeClr val="tx1"/>
                </a:solidFill>
                <a:latin typeface="Times New Roman" pitchFamily="46" charset="0"/>
                <a:cs typeface="Times New Roman" pitchFamily="46" charset="0"/>
              </a:defRPr>
            </a:lvl2pPr>
            <a:lvl3pPr marL="1143000" indent="-228600" defTabSz="947738" eaLnBrk="0" hangingPunct="0">
              <a:defRPr sz="2400">
                <a:solidFill>
                  <a:schemeClr val="tx1"/>
                </a:solidFill>
                <a:latin typeface="Times New Roman" pitchFamily="46" charset="0"/>
                <a:cs typeface="Times New Roman" pitchFamily="46" charset="0"/>
              </a:defRPr>
            </a:lvl3pPr>
            <a:lvl4pPr marL="1600200" indent="-228600" defTabSz="947738" eaLnBrk="0" hangingPunct="0">
              <a:defRPr sz="2400">
                <a:solidFill>
                  <a:schemeClr val="tx1"/>
                </a:solidFill>
                <a:latin typeface="Times New Roman" pitchFamily="46" charset="0"/>
                <a:cs typeface="Times New Roman" pitchFamily="46" charset="0"/>
              </a:defRPr>
            </a:lvl4pPr>
            <a:lvl5pPr marL="2057400" indent="-228600" defTabSz="947738" eaLnBrk="0" hangingPunct="0">
              <a:defRPr sz="2400">
                <a:solidFill>
                  <a:schemeClr val="tx1"/>
                </a:solidFill>
                <a:latin typeface="Times New Roman" pitchFamily="46" charset="0"/>
                <a:cs typeface="Times New Roman" pitchFamily="46" charset="0"/>
              </a:defRPr>
            </a:lvl5pPr>
            <a:lvl6pPr marL="25146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eaLnBrk="1" hangingPunct="1"/>
            <a:fld id="{3B6DD8C6-7978-422A-884B-E2740E9CBAE2}" type="slidenum">
              <a:rPr lang="nl-NL" sz="1200" smtClean="0"/>
              <a:pPr eaLnBrk="1" hangingPunct="1"/>
              <a:t>1</a:t>
            </a:fld>
            <a:endParaRPr lang="nl-NL" sz="12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itchFamily="46" charset="0"/>
              <a:cs typeface="Times New Roman" pitchFamily="46"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400">
                <a:solidFill>
                  <a:schemeClr val="tx1"/>
                </a:solidFill>
                <a:latin typeface="Times New Roman" pitchFamily="46" charset="0"/>
                <a:cs typeface="Times New Roman" pitchFamily="46" charset="0"/>
              </a:defRPr>
            </a:lvl1pPr>
            <a:lvl2pPr marL="742950" indent="-285750" defTabSz="947738" eaLnBrk="0" hangingPunct="0">
              <a:defRPr sz="2400">
                <a:solidFill>
                  <a:schemeClr val="tx1"/>
                </a:solidFill>
                <a:latin typeface="Times New Roman" pitchFamily="46" charset="0"/>
                <a:cs typeface="Times New Roman" pitchFamily="46" charset="0"/>
              </a:defRPr>
            </a:lvl2pPr>
            <a:lvl3pPr marL="1143000" indent="-228600" defTabSz="947738" eaLnBrk="0" hangingPunct="0">
              <a:defRPr sz="2400">
                <a:solidFill>
                  <a:schemeClr val="tx1"/>
                </a:solidFill>
                <a:latin typeface="Times New Roman" pitchFamily="46" charset="0"/>
                <a:cs typeface="Times New Roman" pitchFamily="46" charset="0"/>
              </a:defRPr>
            </a:lvl3pPr>
            <a:lvl4pPr marL="1600200" indent="-228600" defTabSz="947738" eaLnBrk="0" hangingPunct="0">
              <a:defRPr sz="2400">
                <a:solidFill>
                  <a:schemeClr val="tx1"/>
                </a:solidFill>
                <a:latin typeface="Times New Roman" pitchFamily="46" charset="0"/>
                <a:cs typeface="Times New Roman" pitchFamily="46" charset="0"/>
              </a:defRPr>
            </a:lvl4pPr>
            <a:lvl5pPr marL="2057400" indent="-228600" defTabSz="947738" eaLnBrk="0" hangingPunct="0">
              <a:defRPr sz="2400">
                <a:solidFill>
                  <a:schemeClr val="tx1"/>
                </a:solidFill>
                <a:latin typeface="Times New Roman" pitchFamily="46" charset="0"/>
                <a:cs typeface="Times New Roman" pitchFamily="46" charset="0"/>
              </a:defRPr>
            </a:lvl5pPr>
            <a:lvl6pPr marL="25146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eaLnBrk="1" hangingPunct="1"/>
            <a:fld id="{8FF00721-DBC7-4659-AA22-6D904D4428E3}" type="slidenum">
              <a:rPr lang="nl-NL" sz="1200" smtClean="0"/>
              <a:pPr eaLnBrk="1" hangingPunct="1"/>
              <a:t>13</a:t>
            </a:fld>
            <a:endParaRPr lang="nl-NL" sz="1200"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itchFamily="46" charset="0"/>
              <a:cs typeface="Times New Roman" pitchFamily="46"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400">
                <a:solidFill>
                  <a:schemeClr val="tx1"/>
                </a:solidFill>
                <a:latin typeface="Times New Roman" pitchFamily="46" charset="0"/>
                <a:cs typeface="Times New Roman" pitchFamily="46" charset="0"/>
              </a:defRPr>
            </a:lvl1pPr>
            <a:lvl2pPr marL="742950" indent="-285750" defTabSz="947738" eaLnBrk="0" hangingPunct="0">
              <a:defRPr sz="2400">
                <a:solidFill>
                  <a:schemeClr val="tx1"/>
                </a:solidFill>
                <a:latin typeface="Times New Roman" pitchFamily="46" charset="0"/>
                <a:cs typeface="Times New Roman" pitchFamily="46" charset="0"/>
              </a:defRPr>
            </a:lvl2pPr>
            <a:lvl3pPr marL="1143000" indent="-228600" defTabSz="947738" eaLnBrk="0" hangingPunct="0">
              <a:defRPr sz="2400">
                <a:solidFill>
                  <a:schemeClr val="tx1"/>
                </a:solidFill>
                <a:latin typeface="Times New Roman" pitchFamily="46" charset="0"/>
                <a:cs typeface="Times New Roman" pitchFamily="46" charset="0"/>
              </a:defRPr>
            </a:lvl3pPr>
            <a:lvl4pPr marL="1600200" indent="-228600" defTabSz="947738" eaLnBrk="0" hangingPunct="0">
              <a:defRPr sz="2400">
                <a:solidFill>
                  <a:schemeClr val="tx1"/>
                </a:solidFill>
                <a:latin typeface="Times New Roman" pitchFamily="46" charset="0"/>
                <a:cs typeface="Times New Roman" pitchFamily="46" charset="0"/>
              </a:defRPr>
            </a:lvl4pPr>
            <a:lvl5pPr marL="2057400" indent="-228600" defTabSz="947738" eaLnBrk="0" hangingPunct="0">
              <a:defRPr sz="2400">
                <a:solidFill>
                  <a:schemeClr val="tx1"/>
                </a:solidFill>
                <a:latin typeface="Times New Roman" pitchFamily="46" charset="0"/>
                <a:cs typeface="Times New Roman" pitchFamily="46" charset="0"/>
              </a:defRPr>
            </a:lvl5pPr>
            <a:lvl6pPr marL="25146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eaLnBrk="1" hangingPunct="1"/>
            <a:fld id="{B02CDC33-68D8-4D3C-AE87-2A035EAC57C7}" type="slidenum">
              <a:rPr lang="nl-NL" sz="1200" smtClean="0"/>
              <a:pPr eaLnBrk="1" hangingPunct="1"/>
              <a:t>14</a:t>
            </a:fld>
            <a:endParaRPr lang="nl-NL" sz="120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itchFamily="46" charset="0"/>
              <a:cs typeface="Times New Roman" pitchFamily="46"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400">
                <a:solidFill>
                  <a:schemeClr val="tx1"/>
                </a:solidFill>
                <a:latin typeface="Times New Roman" pitchFamily="46" charset="0"/>
                <a:cs typeface="Times New Roman" pitchFamily="46" charset="0"/>
              </a:defRPr>
            </a:lvl1pPr>
            <a:lvl2pPr marL="742950" indent="-285750" defTabSz="947738" eaLnBrk="0" hangingPunct="0">
              <a:defRPr sz="2400">
                <a:solidFill>
                  <a:schemeClr val="tx1"/>
                </a:solidFill>
                <a:latin typeface="Times New Roman" pitchFamily="46" charset="0"/>
                <a:cs typeface="Times New Roman" pitchFamily="46" charset="0"/>
              </a:defRPr>
            </a:lvl2pPr>
            <a:lvl3pPr marL="1143000" indent="-228600" defTabSz="947738" eaLnBrk="0" hangingPunct="0">
              <a:defRPr sz="2400">
                <a:solidFill>
                  <a:schemeClr val="tx1"/>
                </a:solidFill>
                <a:latin typeface="Times New Roman" pitchFamily="46" charset="0"/>
                <a:cs typeface="Times New Roman" pitchFamily="46" charset="0"/>
              </a:defRPr>
            </a:lvl3pPr>
            <a:lvl4pPr marL="1600200" indent="-228600" defTabSz="947738" eaLnBrk="0" hangingPunct="0">
              <a:defRPr sz="2400">
                <a:solidFill>
                  <a:schemeClr val="tx1"/>
                </a:solidFill>
                <a:latin typeface="Times New Roman" pitchFamily="46" charset="0"/>
                <a:cs typeface="Times New Roman" pitchFamily="46" charset="0"/>
              </a:defRPr>
            </a:lvl4pPr>
            <a:lvl5pPr marL="2057400" indent="-228600" defTabSz="947738" eaLnBrk="0" hangingPunct="0">
              <a:defRPr sz="2400">
                <a:solidFill>
                  <a:schemeClr val="tx1"/>
                </a:solidFill>
                <a:latin typeface="Times New Roman" pitchFamily="46" charset="0"/>
                <a:cs typeface="Times New Roman" pitchFamily="46" charset="0"/>
              </a:defRPr>
            </a:lvl5pPr>
            <a:lvl6pPr marL="25146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eaLnBrk="1" hangingPunct="1"/>
            <a:fld id="{184C7672-51ED-4CD9-BC76-EBD963984E0A}" type="slidenum">
              <a:rPr lang="nl-NL" sz="1200" smtClean="0"/>
              <a:pPr eaLnBrk="1" hangingPunct="1"/>
              <a:t>15</a:t>
            </a:fld>
            <a:endParaRPr lang="nl-NL" sz="120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itchFamily="46" charset="0"/>
              <a:cs typeface="Times New Roman" pitchFamily="46"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400">
                <a:solidFill>
                  <a:schemeClr val="tx1"/>
                </a:solidFill>
                <a:latin typeface="Times New Roman" pitchFamily="46" charset="0"/>
                <a:cs typeface="Times New Roman" pitchFamily="46" charset="0"/>
              </a:defRPr>
            </a:lvl1pPr>
            <a:lvl2pPr marL="742950" indent="-285750" defTabSz="947738" eaLnBrk="0" hangingPunct="0">
              <a:defRPr sz="2400">
                <a:solidFill>
                  <a:schemeClr val="tx1"/>
                </a:solidFill>
                <a:latin typeface="Times New Roman" pitchFamily="46" charset="0"/>
                <a:cs typeface="Times New Roman" pitchFamily="46" charset="0"/>
              </a:defRPr>
            </a:lvl2pPr>
            <a:lvl3pPr marL="1143000" indent="-228600" defTabSz="947738" eaLnBrk="0" hangingPunct="0">
              <a:defRPr sz="2400">
                <a:solidFill>
                  <a:schemeClr val="tx1"/>
                </a:solidFill>
                <a:latin typeface="Times New Roman" pitchFamily="46" charset="0"/>
                <a:cs typeface="Times New Roman" pitchFamily="46" charset="0"/>
              </a:defRPr>
            </a:lvl3pPr>
            <a:lvl4pPr marL="1600200" indent="-228600" defTabSz="947738" eaLnBrk="0" hangingPunct="0">
              <a:defRPr sz="2400">
                <a:solidFill>
                  <a:schemeClr val="tx1"/>
                </a:solidFill>
                <a:latin typeface="Times New Roman" pitchFamily="46" charset="0"/>
                <a:cs typeface="Times New Roman" pitchFamily="46" charset="0"/>
              </a:defRPr>
            </a:lvl4pPr>
            <a:lvl5pPr marL="2057400" indent="-228600" defTabSz="947738" eaLnBrk="0" hangingPunct="0">
              <a:defRPr sz="2400">
                <a:solidFill>
                  <a:schemeClr val="tx1"/>
                </a:solidFill>
                <a:latin typeface="Times New Roman" pitchFamily="46" charset="0"/>
                <a:cs typeface="Times New Roman" pitchFamily="46" charset="0"/>
              </a:defRPr>
            </a:lvl5pPr>
            <a:lvl6pPr marL="25146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eaLnBrk="1" hangingPunct="1"/>
            <a:fld id="{DA31D413-E9AD-4BE6-8F3B-634667D82BC9}" type="slidenum">
              <a:rPr lang="nl-NL" sz="1200" smtClean="0"/>
              <a:pPr eaLnBrk="1" hangingPunct="1"/>
              <a:t>16</a:t>
            </a:fld>
            <a:endParaRPr lang="nl-NL" sz="120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itchFamily="46" charset="0"/>
              <a:cs typeface="Times New Roman" pitchFamily="46"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400">
                <a:solidFill>
                  <a:schemeClr val="tx1"/>
                </a:solidFill>
                <a:latin typeface="Times New Roman" pitchFamily="46" charset="0"/>
                <a:cs typeface="Times New Roman" pitchFamily="46" charset="0"/>
              </a:defRPr>
            </a:lvl1pPr>
            <a:lvl2pPr marL="742950" indent="-285750" defTabSz="947738" eaLnBrk="0" hangingPunct="0">
              <a:defRPr sz="2400">
                <a:solidFill>
                  <a:schemeClr val="tx1"/>
                </a:solidFill>
                <a:latin typeface="Times New Roman" pitchFamily="46" charset="0"/>
                <a:cs typeface="Times New Roman" pitchFamily="46" charset="0"/>
              </a:defRPr>
            </a:lvl2pPr>
            <a:lvl3pPr marL="1143000" indent="-228600" defTabSz="947738" eaLnBrk="0" hangingPunct="0">
              <a:defRPr sz="2400">
                <a:solidFill>
                  <a:schemeClr val="tx1"/>
                </a:solidFill>
                <a:latin typeface="Times New Roman" pitchFamily="46" charset="0"/>
                <a:cs typeface="Times New Roman" pitchFamily="46" charset="0"/>
              </a:defRPr>
            </a:lvl3pPr>
            <a:lvl4pPr marL="1600200" indent="-228600" defTabSz="947738" eaLnBrk="0" hangingPunct="0">
              <a:defRPr sz="2400">
                <a:solidFill>
                  <a:schemeClr val="tx1"/>
                </a:solidFill>
                <a:latin typeface="Times New Roman" pitchFamily="46" charset="0"/>
                <a:cs typeface="Times New Roman" pitchFamily="46" charset="0"/>
              </a:defRPr>
            </a:lvl4pPr>
            <a:lvl5pPr marL="2057400" indent="-228600" defTabSz="947738" eaLnBrk="0" hangingPunct="0">
              <a:defRPr sz="2400">
                <a:solidFill>
                  <a:schemeClr val="tx1"/>
                </a:solidFill>
                <a:latin typeface="Times New Roman" pitchFamily="46" charset="0"/>
                <a:cs typeface="Times New Roman" pitchFamily="46" charset="0"/>
              </a:defRPr>
            </a:lvl5pPr>
            <a:lvl6pPr marL="25146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eaLnBrk="1" hangingPunct="1"/>
            <a:fld id="{99041979-9A53-46C1-9334-E3697DFF0CA0}" type="slidenum">
              <a:rPr lang="nl-NL" sz="1200" smtClean="0"/>
              <a:pPr eaLnBrk="1" hangingPunct="1"/>
              <a:t>2</a:t>
            </a:fld>
            <a:endParaRPr lang="nl-NL" sz="120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itchFamily="46" charset="0"/>
              <a:cs typeface="Times New Roman" pitchFamily="46"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400">
                <a:solidFill>
                  <a:schemeClr val="tx1"/>
                </a:solidFill>
                <a:latin typeface="Times New Roman" pitchFamily="46" charset="0"/>
                <a:cs typeface="Times New Roman" pitchFamily="46" charset="0"/>
              </a:defRPr>
            </a:lvl1pPr>
            <a:lvl2pPr marL="742950" indent="-285750" defTabSz="947738" eaLnBrk="0" hangingPunct="0">
              <a:defRPr sz="2400">
                <a:solidFill>
                  <a:schemeClr val="tx1"/>
                </a:solidFill>
                <a:latin typeface="Times New Roman" pitchFamily="46" charset="0"/>
                <a:cs typeface="Times New Roman" pitchFamily="46" charset="0"/>
              </a:defRPr>
            </a:lvl2pPr>
            <a:lvl3pPr marL="1143000" indent="-228600" defTabSz="947738" eaLnBrk="0" hangingPunct="0">
              <a:defRPr sz="2400">
                <a:solidFill>
                  <a:schemeClr val="tx1"/>
                </a:solidFill>
                <a:latin typeface="Times New Roman" pitchFamily="46" charset="0"/>
                <a:cs typeface="Times New Roman" pitchFamily="46" charset="0"/>
              </a:defRPr>
            </a:lvl3pPr>
            <a:lvl4pPr marL="1600200" indent="-228600" defTabSz="947738" eaLnBrk="0" hangingPunct="0">
              <a:defRPr sz="2400">
                <a:solidFill>
                  <a:schemeClr val="tx1"/>
                </a:solidFill>
                <a:latin typeface="Times New Roman" pitchFamily="46" charset="0"/>
                <a:cs typeface="Times New Roman" pitchFamily="46" charset="0"/>
              </a:defRPr>
            </a:lvl4pPr>
            <a:lvl5pPr marL="2057400" indent="-228600" defTabSz="947738" eaLnBrk="0" hangingPunct="0">
              <a:defRPr sz="2400">
                <a:solidFill>
                  <a:schemeClr val="tx1"/>
                </a:solidFill>
                <a:latin typeface="Times New Roman" pitchFamily="46" charset="0"/>
                <a:cs typeface="Times New Roman" pitchFamily="46" charset="0"/>
              </a:defRPr>
            </a:lvl5pPr>
            <a:lvl6pPr marL="25146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eaLnBrk="1" hangingPunct="1"/>
            <a:fld id="{59269768-2225-4D6E-B3FB-D22404B8F6F0}" type="slidenum">
              <a:rPr lang="nl-NL" sz="1200" smtClean="0"/>
              <a:pPr eaLnBrk="1" hangingPunct="1"/>
              <a:t>3</a:t>
            </a:fld>
            <a:endParaRPr lang="nl-NL" sz="12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itchFamily="46" charset="0"/>
              <a:cs typeface="Times New Roman" pitchFamily="46"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400">
                <a:solidFill>
                  <a:schemeClr val="tx1"/>
                </a:solidFill>
                <a:latin typeface="Times New Roman" pitchFamily="46" charset="0"/>
                <a:cs typeface="Times New Roman" pitchFamily="46" charset="0"/>
              </a:defRPr>
            </a:lvl1pPr>
            <a:lvl2pPr marL="742950" indent="-285750" defTabSz="947738" eaLnBrk="0" hangingPunct="0">
              <a:defRPr sz="2400">
                <a:solidFill>
                  <a:schemeClr val="tx1"/>
                </a:solidFill>
                <a:latin typeface="Times New Roman" pitchFamily="46" charset="0"/>
                <a:cs typeface="Times New Roman" pitchFamily="46" charset="0"/>
              </a:defRPr>
            </a:lvl2pPr>
            <a:lvl3pPr marL="1143000" indent="-228600" defTabSz="947738" eaLnBrk="0" hangingPunct="0">
              <a:defRPr sz="2400">
                <a:solidFill>
                  <a:schemeClr val="tx1"/>
                </a:solidFill>
                <a:latin typeface="Times New Roman" pitchFamily="46" charset="0"/>
                <a:cs typeface="Times New Roman" pitchFamily="46" charset="0"/>
              </a:defRPr>
            </a:lvl3pPr>
            <a:lvl4pPr marL="1600200" indent="-228600" defTabSz="947738" eaLnBrk="0" hangingPunct="0">
              <a:defRPr sz="2400">
                <a:solidFill>
                  <a:schemeClr val="tx1"/>
                </a:solidFill>
                <a:latin typeface="Times New Roman" pitchFamily="46" charset="0"/>
                <a:cs typeface="Times New Roman" pitchFamily="46" charset="0"/>
              </a:defRPr>
            </a:lvl4pPr>
            <a:lvl5pPr marL="2057400" indent="-228600" defTabSz="947738" eaLnBrk="0" hangingPunct="0">
              <a:defRPr sz="2400">
                <a:solidFill>
                  <a:schemeClr val="tx1"/>
                </a:solidFill>
                <a:latin typeface="Times New Roman" pitchFamily="46" charset="0"/>
                <a:cs typeface="Times New Roman" pitchFamily="46" charset="0"/>
              </a:defRPr>
            </a:lvl5pPr>
            <a:lvl6pPr marL="25146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eaLnBrk="1" hangingPunct="1"/>
            <a:fld id="{008073EA-1A16-4958-8757-09C1AFFA2FEE}" type="slidenum">
              <a:rPr lang="nl-NL" sz="1200" smtClean="0"/>
              <a:pPr eaLnBrk="1" hangingPunct="1"/>
              <a:t>4</a:t>
            </a:fld>
            <a:endParaRPr lang="nl-NL"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itchFamily="46" charset="0"/>
              <a:cs typeface="Times New Roman" pitchFamily="46"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400">
                <a:solidFill>
                  <a:schemeClr val="tx1"/>
                </a:solidFill>
                <a:latin typeface="Times New Roman" pitchFamily="46" charset="0"/>
                <a:cs typeface="Times New Roman" pitchFamily="46" charset="0"/>
              </a:defRPr>
            </a:lvl1pPr>
            <a:lvl2pPr marL="742950" indent="-285750" defTabSz="947738" eaLnBrk="0" hangingPunct="0">
              <a:defRPr sz="2400">
                <a:solidFill>
                  <a:schemeClr val="tx1"/>
                </a:solidFill>
                <a:latin typeface="Times New Roman" pitchFamily="46" charset="0"/>
                <a:cs typeface="Times New Roman" pitchFamily="46" charset="0"/>
              </a:defRPr>
            </a:lvl2pPr>
            <a:lvl3pPr marL="1143000" indent="-228600" defTabSz="947738" eaLnBrk="0" hangingPunct="0">
              <a:defRPr sz="2400">
                <a:solidFill>
                  <a:schemeClr val="tx1"/>
                </a:solidFill>
                <a:latin typeface="Times New Roman" pitchFamily="46" charset="0"/>
                <a:cs typeface="Times New Roman" pitchFamily="46" charset="0"/>
              </a:defRPr>
            </a:lvl3pPr>
            <a:lvl4pPr marL="1600200" indent="-228600" defTabSz="947738" eaLnBrk="0" hangingPunct="0">
              <a:defRPr sz="2400">
                <a:solidFill>
                  <a:schemeClr val="tx1"/>
                </a:solidFill>
                <a:latin typeface="Times New Roman" pitchFamily="46" charset="0"/>
                <a:cs typeface="Times New Roman" pitchFamily="46" charset="0"/>
              </a:defRPr>
            </a:lvl4pPr>
            <a:lvl5pPr marL="2057400" indent="-228600" defTabSz="947738" eaLnBrk="0" hangingPunct="0">
              <a:defRPr sz="2400">
                <a:solidFill>
                  <a:schemeClr val="tx1"/>
                </a:solidFill>
                <a:latin typeface="Times New Roman" pitchFamily="46" charset="0"/>
                <a:cs typeface="Times New Roman" pitchFamily="46" charset="0"/>
              </a:defRPr>
            </a:lvl5pPr>
            <a:lvl6pPr marL="25146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eaLnBrk="1" hangingPunct="1"/>
            <a:fld id="{008073EA-1A16-4958-8757-09C1AFFA2FEE}" type="slidenum">
              <a:rPr lang="nl-NL" sz="1200" smtClean="0"/>
              <a:pPr eaLnBrk="1" hangingPunct="1"/>
              <a:t>5</a:t>
            </a:fld>
            <a:endParaRPr lang="nl-NL"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itchFamily="46" charset="0"/>
              <a:cs typeface="Times New Roman" pitchFamily="46"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400">
                <a:solidFill>
                  <a:schemeClr val="tx1"/>
                </a:solidFill>
                <a:latin typeface="Times New Roman" pitchFamily="46" charset="0"/>
                <a:cs typeface="Times New Roman" pitchFamily="46" charset="0"/>
              </a:defRPr>
            </a:lvl1pPr>
            <a:lvl2pPr marL="742950" indent="-285750" defTabSz="947738" eaLnBrk="0" hangingPunct="0">
              <a:defRPr sz="2400">
                <a:solidFill>
                  <a:schemeClr val="tx1"/>
                </a:solidFill>
                <a:latin typeface="Times New Roman" pitchFamily="46" charset="0"/>
                <a:cs typeface="Times New Roman" pitchFamily="46" charset="0"/>
              </a:defRPr>
            </a:lvl2pPr>
            <a:lvl3pPr marL="1143000" indent="-228600" defTabSz="947738" eaLnBrk="0" hangingPunct="0">
              <a:defRPr sz="2400">
                <a:solidFill>
                  <a:schemeClr val="tx1"/>
                </a:solidFill>
                <a:latin typeface="Times New Roman" pitchFamily="46" charset="0"/>
                <a:cs typeface="Times New Roman" pitchFamily="46" charset="0"/>
              </a:defRPr>
            </a:lvl3pPr>
            <a:lvl4pPr marL="1600200" indent="-228600" defTabSz="947738" eaLnBrk="0" hangingPunct="0">
              <a:defRPr sz="2400">
                <a:solidFill>
                  <a:schemeClr val="tx1"/>
                </a:solidFill>
                <a:latin typeface="Times New Roman" pitchFamily="46" charset="0"/>
                <a:cs typeface="Times New Roman" pitchFamily="46" charset="0"/>
              </a:defRPr>
            </a:lvl4pPr>
            <a:lvl5pPr marL="2057400" indent="-228600" defTabSz="947738" eaLnBrk="0" hangingPunct="0">
              <a:defRPr sz="2400">
                <a:solidFill>
                  <a:schemeClr val="tx1"/>
                </a:solidFill>
                <a:latin typeface="Times New Roman" pitchFamily="46" charset="0"/>
                <a:cs typeface="Times New Roman" pitchFamily="46" charset="0"/>
              </a:defRPr>
            </a:lvl5pPr>
            <a:lvl6pPr marL="25146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eaLnBrk="1" hangingPunct="1"/>
            <a:fld id="{900FF9C9-3AEF-42D6-85C7-B45F5B1A1D2E}" type="slidenum">
              <a:rPr lang="nl-NL" sz="1200" smtClean="0"/>
              <a:pPr eaLnBrk="1" hangingPunct="1"/>
              <a:t>7</a:t>
            </a:fld>
            <a:endParaRPr lang="nl-NL" sz="12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itchFamily="46" charset="0"/>
              <a:cs typeface="Times New Roman" pitchFamily="46"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46" charset="0"/>
                <a:cs typeface="Times New Roman" pitchFamily="46" charset="0"/>
              </a:rPr>
              <a:t>Support – regularity, announcements of kb updates</a:t>
            </a: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400">
                <a:solidFill>
                  <a:schemeClr val="tx1"/>
                </a:solidFill>
                <a:latin typeface="Times New Roman" pitchFamily="46" charset="0"/>
                <a:cs typeface="Times New Roman" pitchFamily="46" charset="0"/>
              </a:defRPr>
            </a:lvl1pPr>
            <a:lvl2pPr marL="742950" indent="-285750" defTabSz="947738" eaLnBrk="0" hangingPunct="0">
              <a:defRPr sz="2400">
                <a:solidFill>
                  <a:schemeClr val="tx1"/>
                </a:solidFill>
                <a:latin typeface="Times New Roman" pitchFamily="46" charset="0"/>
                <a:cs typeface="Times New Roman" pitchFamily="46" charset="0"/>
              </a:defRPr>
            </a:lvl2pPr>
            <a:lvl3pPr marL="1143000" indent="-228600" defTabSz="947738" eaLnBrk="0" hangingPunct="0">
              <a:defRPr sz="2400">
                <a:solidFill>
                  <a:schemeClr val="tx1"/>
                </a:solidFill>
                <a:latin typeface="Times New Roman" pitchFamily="46" charset="0"/>
                <a:cs typeface="Times New Roman" pitchFamily="46" charset="0"/>
              </a:defRPr>
            </a:lvl3pPr>
            <a:lvl4pPr marL="1600200" indent="-228600" defTabSz="947738" eaLnBrk="0" hangingPunct="0">
              <a:defRPr sz="2400">
                <a:solidFill>
                  <a:schemeClr val="tx1"/>
                </a:solidFill>
                <a:latin typeface="Times New Roman" pitchFamily="46" charset="0"/>
                <a:cs typeface="Times New Roman" pitchFamily="46" charset="0"/>
              </a:defRPr>
            </a:lvl4pPr>
            <a:lvl5pPr marL="2057400" indent="-228600" defTabSz="947738" eaLnBrk="0" hangingPunct="0">
              <a:defRPr sz="2400">
                <a:solidFill>
                  <a:schemeClr val="tx1"/>
                </a:solidFill>
                <a:latin typeface="Times New Roman" pitchFamily="46" charset="0"/>
                <a:cs typeface="Times New Roman" pitchFamily="46" charset="0"/>
              </a:defRPr>
            </a:lvl5pPr>
            <a:lvl6pPr marL="25146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eaLnBrk="1" hangingPunct="1"/>
            <a:fld id="{821C3204-1A3C-4313-99EA-126531416220}" type="slidenum">
              <a:rPr lang="nl-NL" sz="1200" smtClean="0"/>
              <a:pPr eaLnBrk="1" hangingPunct="1"/>
              <a:t>9</a:t>
            </a:fld>
            <a:endParaRPr lang="nl-NL"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46" charset="0"/>
                <a:cs typeface="Times New Roman" pitchFamily="46" charset="0"/>
              </a:rPr>
              <a:t>Support – regularity, announcements of kb updates</a:t>
            </a: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400">
                <a:solidFill>
                  <a:schemeClr val="tx1"/>
                </a:solidFill>
                <a:latin typeface="Times New Roman" pitchFamily="46" charset="0"/>
                <a:cs typeface="Times New Roman" pitchFamily="46" charset="0"/>
              </a:defRPr>
            </a:lvl1pPr>
            <a:lvl2pPr marL="742950" indent="-285750" defTabSz="947738" eaLnBrk="0" hangingPunct="0">
              <a:defRPr sz="2400">
                <a:solidFill>
                  <a:schemeClr val="tx1"/>
                </a:solidFill>
                <a:latin typeface="Times New Roman" pitchFamily="46" charset="0"/>
                <a:cs typeface="Times New Roman" pitchFamily="46" charset="0"/>
              </a:defRPr>
            </a:lvl2pPr>
            <a:lvl3pPr marL="1143000" indent="-228600" defTabSz="947738" eaLnBrk="0" hangingPunct="0">
              <a:defRPr sz="2400">
                <a:solidFill>
                  <a:schemeClr val="tx1"/>
                </a:solidFill>
                <a:latin typeface="Times New Roman" pitchFamily="46" charset="0"/>
                <a:cs typeface="Times New Roman" pitchFamily="46" charset="0"/>
              </a:defRPr>
            </a:lvl3pPr>
            <a:lvl4pPr marL="1600200" indent="-228600" defTabSz="947738" eaLnBrk="0" hangingPunct="0">
              <a:defRPr sz="2400">
                <a:solidFill>
                  <a:schemeClr val="tx1"/>
                </a:solidFill>
                <a:latin typeface="Times New Roman" pitchFamily="46" charset="0"/>
                <a:cs typeface="Times New Roman" pitchFamily="46" charset="0"/>
              </a:defRPr>
            </a:lvl4pPr>
            <a:lvl5pPr marL="2057400" indent="-228600" defTabSz="947738" eaLnBrk="0" hangingPunct="0">
              <a:defRPr sz="2400">
                <a:solidFill>
                  <a:schemeClr val="tx1"/>
                </a:solidFill>
                <a:latin typeface="Times New Roman" pitchFamily="46" charset="0"/>
                <a:cs typeface="Times New Roman" pitchFamily="46" charset="0"/>
              </a:defRPr>
            </a:lvl5pPr>
            <a:lvl6pPr marL="25146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eaLnBrk="1" hangingPunct="1"/>
            <a:fld id="{821C3204-1A3C-4313-99EA-126531416220}" type="slidenum">
              <a:rPr lang="nl-NL" sz="1200" smtClean="0"/>
              <a:pPr eaLnBrk="1" hangingPunct="1"/>
              <a:t>10</a:t>
            </a:fld>
            <a:endParaRPr lang="nl-NL"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eaLnBrk="0" hangingPunct="0">
              <a:defRPr sz="2400">
                <a:solidFill>
                  <a:schemeClr val="tx1"/>
                </a:solidFill>
                <a:latin typeface="Times New Roman" pitchFamily="46" charset="0"/>
                <a:cs typeface="Times New Roman" pitchFamily="46" charset="0"/>
              </a:defRPr>
            </a:lvl1pPr>
            <a:lvl2pPr marL="742950" indent="-285750" defTabSz="947738" eaLnBrk="0" hangingPunct="0">
              <a:defRPr sz="2400">
                <a:solidFill>
                  <a:schemeClr val="tx1"/>
                </a:solidFill>
                <a:latin typeface="Times New Roman" pitchFamily="46" charset="0"/>
                <a:cs typeface="Times New Roman" pitchFamily="46" charset="0"/>
              </a:defRPr>
            </a:lvl2pPr>
            <a:lvl3pPr marL="1143000" indent="-228600" defTabSz="947738" eaLnBrk="0" hangingPunct="0">
              <a:defRPr sz="2400">
                <a:solidFill>
                  <a:schemeClr val="tx1"/>
                </a:solidFill>
                <a:latin typeface="Times New Roman" pitchFamily="46" charset="0"/>
                <a:cs typeface="Times New Roman" pitchFamily="46" charset="0"/>
              </a:defRPr>
            </a:lvl3pPr>
            <a:lvl4pPr marL="1600200" indent="-228600" defTabSz="947738" eaLnBrk="0" hangingPunct="0">
              <a:defRPr sz="2400">
                <a:solidFill>
                  <a:schemeClr val="tx1"/>
                </a:solidFill>
                <a:latin typeface="Times New Roman" pitchFamily="46" charset="0"/>
                <a:cs typeface="Times New Roman" pitchFamily="46" charset="0"/>
              </a:defRPr>
            </a:lvl4pPr>
            <a:lvl5pPr marL="2057400" indent="-228600" defTabSz="947738" eaLnBrk="0" hangingPunct="0">
              <a:defRPr sz="2400">
                <a:solidFill>
                  <a:schemeClr val="tx1"/>
                </a:solidFill>
                <a:latin typeface="Times New Roman" pitchFamily="46" charset="0"/>
                <a:cs typeface="Times New Roman" pitchFamily="46" charset="0"/>
              </a:defRPr>
            </a:lvl5pPr>
            <a:lvl6pPr marL="25146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defTabSz="947738"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eaLnBrk="1" hangingPunct="1"/>
            <a:fld id="{8FF00721-DBC7-4659-AA22-6D904D4428E3}" type="slidenum">
              <a:rPr lang="nl-NL" sz="1200" smtClean="0"/>
              <a:pPr eaLnBrk="1" hangingPunct="1"/>
              <a:t>12</a:t>
            </a:fld>
            <a:endParaRPr lang="nl-NL" sz="1200"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itchFamily="46" charset="0"/>
              <a:cs typeface="Times New Roman" pitchFamily="46"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nl-NL"/>
              <a:t>SFX Product Working Group Business Meeting - Third IGeLU Conference September 8-10 2008, Madrid</a:t>
            </a:r>
          </a:p>
        </p:txBody>
      </p:sp>
    </p:spTree>
    <p:extLst>
      <p:ext uri="{BB962C8B-B14F-4D97-AF65-F5344CB8AC3E}">
        <p14:creationId xmlns:p14="http://schemas.microsoft.com/office/powerpoint/2010/main" val="3173632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nl-NL"/>
              <a:t>SFX Product Working Group Business Meeting - Third IGeLU Conference September 8-10 2008, Madrid</a:t>
            </a:r>
          </a:p>
        </p:txBody>
      </p:sp>
    </p:spTree>
    <p:extLst>
      <p:ext uri="{BB962C8B-B14F-4D97-AF65-F5344CB8AC3E}">
        <p14:creationId xmlns:p14="http://schemas.microsoft.com/office/powerpoint/2010/main" val="3292770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60350"/>
            <a:ext cx="1943100" cy="5835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60350"/>
            <a:ext cx="5676900" cy="5835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nl-NL"/>
              <a:t>SFX Product Working Group Business Meeting - Third IGeLU Conference September 8-10 2008, Madrid</a:t>
            </a:r>
          </a:p>
        </p:txBody>
      </p:sp>
    </p:spTree>
    <p:extLst>
      <p:ext uri="{BB962C8B-B14F-4D97-AF65-F5344CB8AC3E}">
        <p14:creationId xmlns:p14="http://schemas.microsoft.com/office/powerpoint/2010/main" val="4007151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nl-NL"/>
              <a:t>SFX Product Working Group Business Meeting - Third IGeLU Conference September 8-10 2008, Madrid</a:t>
            </a:r>
          </a:p>
        </p:txBody>
      </p:sp>
    </p:spTree>
    <p:extLst>
      <p:ext uri="{BB962C8B-B14F-4D97-AF65-F5344CB8AC3E}">
        <p14:creationId xmlns:p14="http://schemas.microsoft.com/office/powerpoint/2010/main" val="202856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nl-NL"/>
              <a:t>SFX Product Working Group Business Meeting - Third IGeLU Conference September 8-10 2008, Madrid</a:t>
            </a:r>
          </a:p>
        </p:txBody>
      </p:sp>
    </p:spTree>
    <p:extLst>
      <p:ext uri="{BB962C8B-B14F-4D97-AF65-F5344CB8AC3E}">
        <p14:creationId xmlns:p14="http://schemas.microsoft.com/office/powerpoint/2010/main" val="164022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nl-NL"/>
              <a:t>SFX Product Working Group Business Meeting - Third IGeLU Conference September 8-10 2008, Madrid</a:t>
            </a:r>
          </a:p>
        </p:txBody>
      </p:sp>
    </p:spTree>
    <p:extLst>
      <p:ext uri="{BB962C8B-B14F-4D97-AF65-F5344CB8AC3E}">
        <p14:creationId xmlns:p14="http://schemas.microsoft.com/office/powerpoint/2010/main" val="42158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nl-NL"/>
              <a:t>SFX Product Working Group Business Meeting - Third IGeLU Conference September 8-10 2008, Madrid</a:t>
            </a:r>
          </a:p>
        </p:txBody>
      </p:sp>
    </p:spTree>
    <p:extLst>
      <p:ext uri="{BB962C8B-B14F-4D97-AF65-F5344CB8AC3E}">
        <p14:creationId xmlns:p14="http://schemas.microsoft.com/office/powerpoint/2010/main" val="46158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nl-NL"/>
              <a:t>SFX Product Working Group Business Meeting - Third IGeLU Conference September 8-10 2008, Madrid</a:t>
            </a:r>
          </a:p>
        </p:txBody>
      </p:sp>
    </p:spTree>
    <p:extLst>
      <p:ext uri="{BB962C8B-B14F-4D97-AF65-F5344CB8AC3E}">
        <p14:creationId xmlns:p14="http://schemas.microsoft.com/office/powerpoint/2010/main" val="97023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nl-NL"/>
              <a:t>SFX Product Working Group Business Meeting - Third IGeLU Conference September 8-10 2008, Madrid</a:t>
            </a:r>
          </a:p>
        </p:txBody>
      </p:sp>
    </p:spTree>
    <p:extLst>
      <p:ext uri="{BB962C8B-B14F-4D97-AF65-F5344CB8AC3E}">
        <p14:creationId xmlns:p14="http://schemas.microsoft.com/office/powerpoint/2010/main" val="319122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nl-NL"/>
              <a:t>SFX Product Working Group Business Meeting - Third IGeLU Conference September 8-10 2008, Madrid</a:t>
            </a:r>
          </a:p>
        </p:txBody>
      </p:sp>
    </p:spTree>
    <p:extLst>
      <p:ext uri="{BB962C8B-B14F-4D97-AF65-F5344CB8AC3E}">
        <p14:creationId xmlns:p14="http://schemas.microsoft.com/office/powerpoint/2010/main" val="4240734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nl-NL"/>
              <a:t>SFX Product Working Group Business Meeting - Third IGeLU Conference September 8-10 2008, Madrid</a:t>
            </a:r>
          </a:p>
        </p:txBody>
      </p:sp>
    </p:spTree>
    <p:extLst>
      <p:ext uri="{BB962C8B-B14F-4D97-AF65-F5344CB8AC3E}">
        <p14:creationId xmlns:p14="http://schemas.microsoft.com/office/powerpoint/2010/main" val="876568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79613" y="260350"/>
            <a:ext cx="6248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smtClean="0"/>
              <a:t>Klik om het opmaakprofiel van de modeltitel te bewerken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1029" name="Rectangle 5"/>
          <p:cNvSpPr>
            <a:spLocks noGrp="1" noChangeArrowheads="1"/>
          </p:cNvSpPr>
          <p:nvPr>
            <p:ph type="ftr" sz="quarter" idx="3"/>
          </p:nvPr>
        </p:nvSpPr>
        <p:spPr bwMode="auto">
          <a:xfrm>
            <a:off x="685800" y="6248400"/>
            <a:ext cx="7772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a:lvl1pPr>
          </a:lstStyle>
          <a:p>
            <a:pPr>
              <a:defRPr/>
            </a:pPr>
            <a:r>
              <a:rPr lang="nl-NL"/>
              <a:t>SFX Product Working Group Business Meeting - Third IGeLU Conference September 8-10 2008, Madrid</a:t>
            </a:r>
          </a:p>
        </p:txBody>
      </p:sp>
      <p:pic>
        <p:nvPicPr>
          <p:cNvPr id="2" name="Picture 7" descr="igelu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23850" y="260350"/>
            <a:ext cx="1292225" cy="84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a:solidFill>
            <a:schemeClr val="tx2"/>
          </a:solidFill>
          <a:latin typeface="+mj-lt"/>
          <a:ea typeface="Times New Roman" pitchFamily="46" charset="0"/>
          <a:cs typeface="+mj-cs"/>
        </a:defRPr>
      </a:lvl1pPr>
      <a:lvl2pPr algn="ctr" rtl="0" eaLnBrk="0" fontAlgn="base" hangingPunct="0">
        <a:spcBef>
          <a:spcPct val="0"/>
        </a:spcBef>
        <a:spcAft>
          <a:spcPct val="0"/>
        </a:spcAft>
        <a:defRPr sz="4400">
          <a:solidFill>
            <a:schemeClr val="tx2"/>
          </a:solidFill>
          <a:latin typeface="Tahoma" pitchFamily="34" charset="0"/>
          <a:ea typeface="Times New Roman" pitchFamily="46" charset="0"/>
          <a:cs typeface="Times New Roman" pitchFamily="18" charset="0"/>
        </a:defRPr>
      </a:lvl2pPr>
      <a:lvl3pPr algn="ctr" rtl="0" eaLnBrk="0" fontAlgn="base" hangingPunct="0">
        <a:spcBef>
          <a:spcPct val="0"/>
        </a:spcBef>
        <a:spcAft>
          <a:spcPct val="0"/>
        </a:spcAft>
        <a:defRPr sz="4400">
          <a:solidFill>
            <a:schemeClr val="tx2"/>
          </a:solidFill>
          <a:latin typeface="Tahoma" pitchFamily="34" charset="0"/>
          <a:ea typeface="Times New Roman" pitchFamily="46" charset="0"/>
          <a:cs typeface="Times New Roman" pitchFamily="18" charset="0"/>
        </a:defRPr>
      </a:lvl3pPr>
      <a:lvl4pPr algn="ctr" rtl="0" eaLnBrk="0" fontAlgn="base" hangingPunct="0">
        <a:spcBef>
          <a:spcPct val="0"/>
        </a:spcBef>
        <a:spcAft>
          <a:spcPct val="0"/>
        </a:spcAft>
        <a:defRPr sz="4400">
          <a:solidFill>
            <a:schemeClr val="tx2"/>
          </a:solidFill>
          <a:latin typeface="Tahoma" pitchFamily="34" charset="0"/>
          <a:ea typeface="Times New Roman" pitchFamily="46" charset="0"/>
          <a:cs typeface="Times New Roman" pitchFamily="18" charset="0"/>
        </a:defRPr>
      </a:lvl4pPr>
      <a:lvl5pPr algn="ctr" rtl="0" eaLnBrk="0" fontAlgn="base" hangingPunct="0">
        <a:spcBef>
          <a:spcPct val="0"/>
        </a:spcBef>
        <a:spcAft>
          <a:spcPct val="0"/>
        </a:spcAft>
        <a:defRPr sz="4400">
          <a:solidFill>
            <a:schemeClr val="tx2"/>
          </a:solidFill>
          <a:latin typeface="Tahoma" pitchFamily="34" charset="0"/>
          <a:ea typeface="Times New Roman" pitchFamily="46" charset="0"/>
          <a:cs typeface="Times New Roman" pitchFamily="18" charset="0"/>
        </a:defRPr>
      </a:lvl5pPr>
      <a:lvl6pPr marL="457200" algn="ctr" rtl="0" fontAlgn="base">
        <a:spcBef>
          <a:spcPct val="0"/>
        </a:spcBef>
        <a:spcAft>
          <a:spcPct val="0"/>
        </a:spcAft>
        <a:defRPr sz="4400">
          <a:solidFill>
            <a:schemeClr val="tx2"/>
          </a:solidFill>
          <a:latin typeface="Tahoma" pitchFamily="34" charset="0"/>
          <a:cs typeface="Times New Roman" pitchFamily="18" charset="0"/>
        </a:defRPr>
      </a:lvl6pPr>
      <a:lvl7pPr marL="914400" algn="ctr" rtl="0" fontAlgn="base">
        <a:spcBef>
          <a:spcPct val="0"/>
        </a:spcBef>
        <a:spcAft>
          <a:spcPct val="0"/>
        </a:spcAft>
        <a:defRPr sz="4400">
          <a:solidFill>
            <a:schemeClr val="tx2"/>
          </a:solidFill>
          <a:latin typeface="Tahoma" pitchFamily="34" charset="0"/>
          <a:cs typeface="Times New Roman" pitchFamily="18" charset="0"/>
        </a:defRPr>
      </a:lvl7pPr>
      <a:lvl8pPr marL="1371600" algn="ctr" rtl="0" fontAlgn="base">
        <a:spcBef>
          <a:spcPct val="0"/>
        </a:spcBef>
        <a:spcAft>
          <a:spcPct val="0"/>
        </a:spcAft>
        <a:defRPr sz="4400">
          <a:solidFill>
            <a:schemeClr val="tx2"/>
          </a:solidFill>
          <a:latin typeface="Tahoma" pitchFamily="34" charset="0"/>
          <a:cs typeface="Times New Roman" pitchFamily="18" charset="0"/>
        </a:defRPr>
      </a:lvl8pPr>
      <a:lvl9pPr marL="1828800" algn="ctr" rtl="0" fontAlgn="base">
        <a:spcBef>
          <a:spcPct val="0"/>
        </a:spcBef>
        <a:spcAft>
          <a:spcPct val="0"/>
        </a:spcAft>
        <a:defRPr sz="4400">
          <a:solidFill>
            <a:schemeClr val="tx2"/>
          </a:solidFill>
          <a:latin typeface="Tahoma" pitchFamily="34" charset="0"/>
          <a:cs typeface="Times New Roman" pitchFamily="18" charset="0"/>
        </a:defRPr>
      </a:lvl9pPr>
    </p:titleStyle>
    <p:bodyStyle>
      <a:lvl1pPr marL="609600" indent="-609600" algn="l" rtl="0" eaLnBrk="0" fontAlgn="base" hangingPunct="0">
        <a:spcBef>
          <a:spcPct val="20000"/>
        </a:spcBef>
        <a:spcAft>
          <a:spcPct val="0"/>
        </a:spcAft>
        <a:buFont typeface="Wingdings" pitchFamily="46" charset="2"/>
        <a:buChar char="§"/>
        <a:defRPr sz="3200">
          <a:solidFill>
            <a:schemeClr val="tx1"/>
          </a:solidFill>
          <a:latin typeface="+mn-lt"/>
          <a:ea typeface="Times New Roman" pitchFamily="46" charset="0"/>
          <a:cs typeface="+mn-cs"/>
        </a:defRPr>
      </a:lvl1pPr>
      <a:lvl2pPr marL="990600" indent="-533400" algn="l" rtl="0" eaLnBrk="0" fontAlgn="base" hangingPunct="0">
        <a:spcBef>
          <a:spcPct val="20000"/>
        </a:spcBef>
        <a:spcAft>
          <a:spcPct val="0"/>
        </a:spcAft>
        <a:buFont typeface="Wingdings" pitchFamily="46" charset="2"/>
        <a:buChar char="§"/>
        <a:defRPr sz="2800">
          <a:solidFill>
            <a:schemeClr val="tx1"/>
          </a:solidFill>
          <a:latin typeface="+mn-lt"/>
          <a:ea typeface="Times New Roman" pitchFamily="46" charset="0"/>
          <a:cs typeface="+mn-cs"/>
        </a:defRPr>
      </a:lvl2pPr>
      <a:lvl3pPr marL="1371600" indent="-457200" algn="l" rtl="0" eaLnBrk="0" fontAlgn="base" hangingPunct="0">
        <a:spcBef>
          <a:spcPct val="20000"/>
        </a:spcBef>
        <a:spcAft>
          <a:spcPct val="0"/>
        </a:spcAft>
        <a:buFont typeface="Wingdings" pitchFamily="46" charset="2"/>
        <a:buChar char="§"/>
        <a:defRPr sz="2400">
          <a:solidFill>
            <a:schemeClr val="tx1"/>
          </a:solidFill>
          <a:latin typeface="+mn-lt"/>
          <a:ea typeface="Times New Roman" pitchFamily="46" charset="0"/>
          <a:cs typeface="+mn-cs"/>
        </a:defRPr>
      </a:lvl3pPr>
      <a:lvl4pPr marL="1752600" indent="-381000" algn="l" rtl="0" eaLnBrk="0" fontAlgn="base" hangingPunct="0">
        <a:spcBef>
          <a:spcPct val="20000"/>
        </a:spcBef>
        <a:spcAft>
          <a:spcPct val="0"/>
        </a:spcAft>
        <a:buFont typeface="Wingdings" pitchFamily="46" charset="2"/>
        <a:buChar char="§"/>
        <a:defRPr sz="2000">
          <a:solidFill>
            <a:schemeClr val="tx1"/>
          </a:solidFill>
          <a:latin typeface="+mn-lt"/>
          <a:ea typeface="Times New Roman" pitchFamily="46" charset="0"/>
          <a:cs typeface="+mn-cs"/>
        </a:defRPr>
      </a:lvl4pPr>
      <a:lvl5pPr marL="2209800" indent="-381000" algn="l" rtl="0" eaLnBrk="0" fontAlgn="base" hangingPunct="0">
        <a:spcBef>
          <a:spcPct val="20000"/>
        </a:spcBef>
        <a:spcAft>
          <a:spcPct val="0"/>
        </a:spcAft>
        <a:buFont typeface="Wingdings" pitchFamily="46" charset="2"/>
        <a:buChar char="§"/>
        <a:defRPr sz="2000">
          <a:solidFill>
            <a:schemeClr val="tx1"/>
          </a:solidFill>
          <a:latin typeface="+mn-lt"/>
          <a:ea typeface="Times New Roman" pitchFamily="46" charset="0"/>
          <a:cs typeface="+mn-cs"/>
        </a:defRPr>
      </a:lvl5pPr>
      <a:lvl6pPr marL="2667000" indent="-381000" algn="l" rtl="0" fontAlgn="base">
        <a:spcBef>
          <a:spcPct val="20000"/>
        </a:spcBef>
        <a:spcAft>
          <a:spcPct val="0"/>
        </a:spcAft>
        <a:buFont typeface="Wingdings" pitchFamily="2" charset="2"/>
        <a:buChar char="§"/>
        <a:defRPr sz="2000">
          <a:solidFill>
            <a:schemeClr val="tx1"/>
          </a:solidFill>
          <a:latin typeface="+mn-lt"/>
          <a:cs typeface="+mn-cs"/>
        </a:defRPr>
      </a:lvl6pPr>
      <a:lvl7pPr marL="3124200" indent="-381000" algn="l" rtl="0" fontAlgn="base">
        <a:spcBef>
          <a:spcPct val="20000"/>
        </a:spcBef>
        <a:spcAft>
          <a:spcPct val="0"/>
        </a:spcAft>
        <a:buFont typeface="Wingdings" pitchFamily="2" charset="2"/>
        <a:buChar char="§"/>
        <a:defRPr sz="2000">
          <a:solidFill>
            <a:schemeClr val="tx1"/>
          </a:solidFill>
          <a:latin typeface="+mn-lt"/>
          <a:cs typeface="+mn-cs"/>
        </a:defRPr>
      </a:lvl7pPr>
      <a:lvl8pPr marL="3581400" indent="-381000" algn="l" rtl="0" fontAlgn="base">
        <a:spcBef>
          <a:spcPct val="20000"/>
        </a:spcBef>
        <a:spcAft>
          <a:spcPct val="0"/>
        </a:spcAft>
        <a:buFont typeface="Wingdings" pitchFamily="2" charset="2"/>
        <a:buChar char="§"/>
        <a:defRPr sz="2000">
          <a:solidFill>
            <a:schemeClr val="tx1"/>
          </a:solidFill>
          <a:latin typeface="+mn-lt"/>
          <a:cs typeface="+mn-cs"/>
        </a:defRPr>
      </a:lvl8pPr>
      <a:lvl9pPr marL="4038600" indent="-381000" algn="l" rtl="0" fontAlgn="base">
        <a:spcBef>
          <a:spcPct val="20000"/>
        </a:spcBef>
        <a:spcAft>
          <a:spcPct val="0"/>
        </a:spcAft>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basvat@library.leidenuniv.n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752600"/>
            <a:ext cx="7772400" cy="1143000"/>
          </a:xfrm>
        </p:spPr>
        <p:txBody>
          <a:bodyPr/>
          <a:lstStyle/>
          <a:p>
            <a:pPr eaLnBrk="1" hangingPunct="1"/>
            <a:r>
              <a:rPr lang="en-GB" smtClean="0"/>
              <a:t>SFX Product Working Group</a:t>
            </a:r>
            <a:br>
              <a:rPr lang="en-GB" smtClean="0"/>
            </a:br>
            <a:r>
              <a:rPr lang="en-GB" smtClean="0"/>
              <a:t>Business Meeting</a:t>
            </a:r>
          </a:p>
        </p:txBody>
      </p:sp>
      <p:sp>
        <p:nvSpPr>
          <p:cNvPr id="2051" name="Rectangle 3"/>
          <p:cNvSpPr>
            <a:spLocks noGrp="1" noChangeArrowheads="1"/>
          </p:cNvSpPr>
          <p:nvPr>
            <p:ph type="subTitle" idx="1"/>
          </p:nvPr>
        </p:nvSpPr>
        <p:spPr>
          <a:xfrm>
            <a:off x="1371600" y="3352800"/>
            <a:ext cx="6400800" cy="2971800"/>
          </a:xfrm>
        </p:spPr>
        <p:txBody>
          <a:bodyPr/>
          <a:lstStyle/>
          <a:p>
            <a:pPr eaLnBrk="1" hangingPunct="1"/>
            <a:r>
              <a:rPr lang="en-GB" dirty="0" smtClean="0"/>
              <a:t>IGeLU Conference</a:t>
            </a:r>
          </a:p>
          <a:p>
            <a:pPr eaLnBrk="1" hangingPunct="1"/>
            <a:r>
              <a:rPr lang="en-GB" dirty="0" smtClean="0"/>
              <a:t>September 9, 2013</a:t>
            </a:r>
          </a:p>
          <a:p>
            <a:pPr eaLnBrk="1" hangingPunct="1"/>
            <a:endParaRPr lang="en-GB" dirty="0" smtClean="0"/>
          </a:p>
          <a:p>
            <a:pPr eaLnBrk="1" hangingPunct="1"/>
            <a:r>
              <a:rPr lang="en-GB" sz="2800" i="1" dirty="0" smtClean="0"/>
              <a:t>Bas Vat, PWG Coordinator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195513" y="188913"/>
            <a:ext cx="6248400" cy="1143000"/>
          </a:xfrm>
        </p:spPr>
        <p:txBody>
          <a:bodyPr/>
          <a:lstStyle/>
          <a:p>
            <a:pPr eaLnBrk="1" hangingPunct="1"/>
            <a:r>
              <a:rPr lang="en-GB" b="1" dirty="0" smtClean="0">
                <a:solidFill>
                  <a:srgbClr val="000099"/>
                </a:solidFill>
              </a:rPr>
              <a:t>Meeting in March</a:t>
            </a:r>
          </a:p>
        </p:txBody>
      </p:sp>
      <p:sp>
        <p:nvSpPr>
          <p:cNvPr id="10243" name="Rectangle 3"/>
          <p:cNvSpPr txBox="1">
            <a:spLocks noChangeArrowheads="1"/>
          </p:cNvSpPr>
          <p:nvPr/>
        </p:nvSpPr>
        <p:spPr bwMode="auto">
          <a:xfrm>
            <a:off x="684213" y="1628775"/>
            <a:ext cx="7772400"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46" charset="0"/>
                <a:cs typeface="Times New Roman" pitchFamily="46" charset="0"/>
              </a:defRPr>
            </a:lvl1pPr>
            <a:lvl2pPr marL="990600" indent="-533400" eaLnBrk="0" hangingPunct="0">
              <a:defRPr sz="2400">
                <a:solidFill>
                  <a:schemeClr val="tx1"/>
                </a:solidFill>
                <a:latin typeface="Times New Roman" pitchFamily="46" charset="0"/>
                <a:cs typeface="Times New Roman" pitchFamily="46" charset="0"/>
              </a:defRPr>
            </a:lvl2pPr>
            <a:lvl3pPr marL="1447800" indent="-533400" eaLnBrk="0" hangingPunct="0">
              <a:defRPr sz="2400">
                <a:solidFill>
                  <a:schemeClr val="tx1"/>
                </a:solidFill>
                <a:latin typeface="Times New Roman" pitchFamily="46" charset="0"/>
                <a:cs typeface="Times New Roman" pitchFamily="46" charset="0"/>
              </a:defRPr>
            </a:lvl3pPr>
            <a:lvl4pPr marL="1600200" indent="-228600" eaLnBrk="0" hangingPunct="0">
              <a:defRPr sz="2400">
                <a:solidFill>
                  <a:schemeClr val="tx1"/>
                </a:solidFill>
                <a:latin typeface="Times New Roman" pitchFamily="46" charset="0"/>
                <a:cs typeface="Times New Roman" pitchFamily="46" charset="0"/>
              </a:defRPr>
            </a:lvl4pPr>
            <a:lvl5pPr marL="2057400" indent="-228600" eaLnBrk="0" hangingPunct="0">
              <a:defRPr sz="2400">
                <a:solidFill>
                  <a:schemeClr val="tx1"/>
                </a:solidFill>
                <a:latin typeface="Times New Roman" pitchFamily="46" charset="0"/>
                <a:cs typeface="Times New Roman" pitchFamily="46" charset="0"/>
              </a:defRPr>
            </a:lvl5pPr>
            <a:lvl6pPr marL="2514600" indent="-228600"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lvl="1" eaLnBrk="1" hangingPunct="1">
              <a:buFont typeface="Wingdings" pitchFamily="46" charset="2"/>
              <a:buChar char="§"/>
            </a:pPr>
            <a:r>
              <a:rPr lang="en-GB" sz="2800" b="1" dirty="0" smtClean="0">
                <a:latin typeface="Tahoma" pitchFamily="46" charset="0"/>
              </a:rPr>
              <a:t>Discussed</a:t>
            </a:r>
          </a:p>
          <a:p>
            <a:pPr lvl="2" eaLnBrk="1" hangingPunct="1">
              <a:buFont typeface="Wingdings" pitchFamily="46" charset="2"/>
              <a:buChar char="§"/>
            </a:pPr>
            <a:r>
              <a:rPr lang="en-GB" sz="2800" dirty="0" smtClean="0">
                <a:latin typeface="Tahoma" pitchFamily="46" charset="0"/>
              </a:rPr>
              <a:t>PWG roles</a:t>
            </a:r>
          </a:p>
          <a:p>
            <a:pPr lvl="2" eaLnBrk="1" hangingPunct="1">
              <a:buFont typeface="Wingdings" pitchFamily="46" charset="2"/>
              <a:buChar char="§"/>
            </a:pPr>
            <a:r>
              <a:rPr lang="en-GB" sz="2800" dirty="0" smtClean="0">
                <a:latin typeface="Tahoma" pitchFamily="46" charset="0"/>
              </a:rPr>
              <a:t>Enhancement processes</a:t>
            </a:r>
          </a:p>
          <a:p>
            <a:pPr lvl="2" eaLnBrk="1" hangingPunct="1">
              <a:buFont typeface="Wingdings" pitchFamily="46" charset="2"/>
              <a:buChar char="§"/>
            </a:pPr>
            <a:r>
              <a:rPr lang="en-GB" sz="2800" dirty="0" smtClean="0">
                <a:latin typeface="Tahoma" pitchFamily="46" charset="0"/>
              </a:rPr>
              <a:t>Supporting Ex Libris contact with vendors (form letters)</a:t>
            </a:r>
          </a:p>
          <a:p>
            <a:pPr lvl="2" eaLnBrk="1" hangingPunct="1">
              <a:buFont typeface="Wingdings" pitchFamily="46" charset="2"/>
              <a:buChar char="§"/>
            </a:pPr>
            <a:r>
              <a:rPr lang="en-GB" sz="2800" dirty="0" smtClean="0">
                <a:latin typeface="Tahoma" pitchFamily="46" charset="0"/>
              </a:rPr>
              <a:t>Vendor Checklist</a:t>
            </a:r>
          </a:p>
          <a:p>
            <a:pPr lvl="2" eaLnBrk="1" hangingPunct="1">
              <a:buFont typeface="Wingdings" pitchFamily="46" charset="2"/>
              <a:buChar char="§"/>
            </a:pPr>
            <a:r>
              <a:rPr lang="en-GB" sz="2800" dirty="0" smtClean="0">
                <a:latin typeface="Tahoma" pitchFamily="46" charset="0"/>
              </a:rPr>
              <a:t>KBAB</a:t>
            </a:r>
            <a:endParaRPr lang="en-GB" sz="2000" dirty="0">
              <a:latin typeface="Tahoma" pitchFamily="46" charset="0"/>
            </a:endParaRPr>
          </a:p>
        </p:txBody>
      </p:sp>
    </p:spTree>
    <p:extLst>
      <p:ext uri="{BB962C8B-B14F-4D97-AF65-F5344CB8AC3E}">
        <p14:creationId xmlns:p14="http://schemas.microsoft.com/office/powerpoint/2010/main" val="1707765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Vendor Checklist</a:t>
            </a:r>
            <a:endParaRPr lang="nl-NL" dirty="0"/>
          </a:p>
        </p:txBody>
      </p:sp>
      <p:sp>
        <p:nvSpPr>
          <p:cNvPr id="4" name="Footer Placeholder 3"/>
          <p:cNvSpPr>
            <a:spLocks noGrp="1"/>
          </p:cNvSpPr>
          <p:nvPr>
            <p:ph type="ftr" sz="quarter" idx="10"/>
          </p:nvPr>
        </p:nvSpPr>
        <p:spPr/>
        <p:txBody>
          <a:bodyPr/>
          <a:lstStyle/>
          <a:p>
            <a:pPr>
              <a:defRPr/>
            </a:pPr>
            <a:r>
              <a:rPr lang="nl-NL" smtClean="0"/>
              <a:t>SFX Product Working Group Business Meeting - Third IGeLU Conference September 8-10 2008, Madrid</a:t>
            </a:r>
            <a:endParaRPr lang="nl-NL"/>
          </a:p>
        </p:txBody>
      </p:sp>
      <p:graphicFrame>
        <p:nvGraphicFramePr>
          <p:cNvPr id="5" name="Content Placeholder 4"/>
          <p:cNvGraphicFramePr>
            <a:graphicFrameLocks noGrp="1" noChangeAspect="1"/>
          </p:cNvGraphicFramePr>
          <p:nvPr>
            <p:ph idx="1"/>
            <p:extLst>
              <p:ext uri="{D42A27DB-BD31-4B8C-83A1-F6EECF244321}">
                <p14:modId xmlns:p14="http://schemas.microsoft.com/office/powerpoint/2010/main" val="2804932777"/>
              </p:ext>
            </p:extLst>
          </p:nvPr>
        </p:nvGraphicFramePr>
        <p:xfrm>
          <a:off x="1187624" y="1772816"/>
          <a:ext cx="2908300" cy="4114800"/>
        </p:xfrm>
        <a:graphic>
          <a:graphicData uri="http://schemas.openxmlformats.org/presentationml/2006/ole">
            <mc:AlternateContent xmlns:mc="http://schemas.openxmlformats.org/markup-compatibility/2006">
              <mc:Choice xmlns:v="urn:schemas-microsoft-com:vml" Requires="v">
                <p:oleObj spid="_x0000_s1033" name="Acrobat Document" r:id="rId3" imgW="5667353" imgH="8019921" progId="AcroExch.Document.7">
                  <p:embed/>
                </p:oleObj>
              </mc:Choice>
              <mc:Fallback>
                <p:oleObj name="Acrobat Document" r:id="rId3" imgW="5667353" imgH="8019921" progId="AcroExch.Document.7">
                  <p:embed/>
                  <p:pic>
                    <p:nvPicPr>
                      <p:cNvPr id="0" name=""/>
                      <p:cNvPicPr/>
                      <p:nvPr/>
                    </p:nvPicPr>
                    <p:blipFill>
                      <a:blip r:embed="rId4"/>
                      <a:stretch>
                        <a:fillRect/>
                      </a:stretch>
                    </p:blipFill>
                    <p:spPr>
                      <a:xfrm>
                        <a:off x="1187624" y="1772816"/>
                        <a:ext cx="2908300" cy="4114800"/>
                      </a:xfrm>
                      <a:prstGeom prst="rect">
                        <a:avLst/>
                      </a:prstGeom>
                    </p:spPr>
                  </p:pic>
                </p:oleObj>
              </mc:Fallback>
            </mc:AlternateContent>
          </a:graphicData>
        </a:graphic>
      </p:graphicFrame>
    </p:spTree>
    <p:extLst>
      <p:ext uri="{BB962C8B-B14F-4D97-AF65-F5344CB8AC3E}">
        <p14:creationId xmlns:p14="http://schemas.microsoft.com/office/powerpoint/2010/main" val="4046460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sz="4000" b="1" smtClean="0">
                <a:solidFill>
                  <a:srgbClr val="000099"/>
                </a:solidFill>
              </a:rPr>
              <a:t>Enhancement Process</a:t>
            </a:r>
          </a:p>
        </p:txBody>
      </p:sp>
      <p:sp>
        <p:nvSpPr>
          <p:cNvPr id="11267" name="Rectangle 5"/>
          <p:cNvSpPr>
            <a:spLocks noGrp="1" noChangeArrowheads="1"/>
          </p:cNvSpPr>
          <p:nvPr>
            <p:ph type="body" idx="1"/>
          </p:nvPr>
        </p:nvSpPr>
        <p:spPr>
          <a:xfrm>
            <a:off x="611188" y="1412875"/>
            <a:ext cx="7772400" cy="4467225"/>
          </a:xfrm>
          <a:noFill/>
        </p:spPr>
        <p:txBody>
          <a:bodyPr/>
          <a:lstStyle/>
          <a:p>
            <a:pPr eaLnBrk="1" hangingPunct="1"/>
            <a:r>
              <a:rPr lang="en-GB" sz="2400" b="1" dirty="0" smtClean="0"/>
              <a:t>CKB enhancements – </a:t>
            </a:r>
            <a:r>
              <a:rPr lang="en-GB" sz="2400" b="1" dirty="0" err="1" smtClean="0"/>
              <a:t>ongoing</a:t>
            </a:r>
            <a:endParaRPr lang="en-GB" sz="2400" b="1" dirty="0" smtClean="0"/>
          </a:p>
          <a:p>
            <a:r>
              <a:rPr lang="en-US" sz="1800" dirty="0" smtClean="0"/>
              <a:t>results </a:t>
            </a:r>
            <a:r>
              <a:rPr lang="en-US" sz="1800" dirty="0"/>
              <a:t>for the 16th round of voting for SFX CKB enhancements (snapshot taken on Aug. 11, 2013). The following resources were elected:</a:t>
            </a:r>
            <a:endParaRPr lang="nl-NL" sz="1800" dirty="0"/>
          </a:p>
          <a:p>
            <a:r>
              <a:rPr lang="en-US" sz="1800" b="1" dirty="0" smtClean="0"/>
              <a:t>Top </a:t>
            </a:r>
            <a:r>
              <a:rPr lang="en-US" sz="1800" b="1" dirty="0"/>
              <a:t>4 general resources:</a:t>
            </a:r>
            <a:endParaRPr lang="nl-NL" sz="1800" dirty="0"/>
          </a:p>
          <a:p>
            <a:r>
              <a:rPr lang="en-US" sz="1800" dirty="0" err="1" smtClean="0"/>
              <a:t>ProQuest</a:t>
            </a:r>
            <a:r>
              <a:rPr lang="en-US" sz="1800" dirty="0" smtClean="0"/>
              <a:t> </a:t>
            </a:r>
            <a:r>
              <a:rPr lang="en-US" sz="1800" dirty="0"/>
              <a:t>Dissertations and Theses (New Platform); </a:t>
            </a:r>
            <a:endParaRPr lang="nl-NL" sz="1800" dirty="0"/>
          </a:p>
          <a:p>
            <a:r>
              <a:rPr lang="en-US" sz="1800" dirty="0"/>
              <a:t>Wiley's Current Protocols (Series Level); </a:t>
            </a:r>
            <a:endParaRPr lang="nl-NL" sz="1800" dirty="0"/>
          </a:p>
          <a:p>
            <a:r>
              <a:rPr lang="en-US" sz="1800" dirty="0"/>
              <a:t>Open Library; </a:t>
            </a:r>
            <a:endParaRPr lang="nl-NL" sz="1800" dirty="0"/>
          </a:p>
          <a:p>
            <a:r>
              <a:rPr lang="en-US" sz="1800" dirty="0"/>
              <a:t>AIAA Meeting Papers</a:t>
            </a:r>
            <a:endParaRPr lang="nl-NL" sz="1800" dirty="0"/>
          </a:p>
          <a:p>
            <a:pPr marL="0" indent="0">
              <a:buNone/>
            </a:pPr>
            <a:r>
              <a:rPr lang="en-US" sz="1800" dirty="0"/>
              <a:t> </a:t>
            </a:r>
            <a:endParaRPr lang="nl-NL" sz="1800" dirty="0"/>
          </a:p>
          <a:p>
            <a:r>
              <a:rPr lang="en-US" sz="1800" b="1" dirty="0"/>
              <a:t>Regional resources:</a:t>
            </a:r>
            <a:endParaRPr lang="nl-NL" sz="1800" dirty="0"/>
          </a:p>
          <a:p>
            <a:r>
              <a:rPr lang="en-US" sz="1800" dirty="0" smtClean="0"/>
              <a:t>Germany</a:t>
            </a:r>
            <a:r>
              <a:rPr lang="en-US" sz="1800" dirty="0"/>
              <a:t>: Research Professional</a:t>
            </a:r>
            <a:endParaRPr lang="nl-NL" sz="1800" dirty="0"/>
          </a:p>
          <a:p>
            <a:r>
              <a:rPr lang="en-US" sz="1800" dirty="0"/>
              <a:t>USA: ASCE E-Books</a:t>
            </a:r>
            <a:endParaRPr lang="nl-NL" sz="1800" dirty="0"/>
          </a:p>
          <a:p>
            <a:pPr lvl="2" eaLnBrk="1" hangingPunct="1"/>
            <a:endParaRPr lang="en-GB" sz="18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sz="4000" b="1" smtClean="0">
                <a:solidFill>
                  <a:srgbClr val="000099"/>
                </a:solidFill>
              </a:rPr>
              <a:t>Enhancement Process</a:t>
            </a:r>
          </a:p>
        </p:txBody>
      </p:sp>
      <p:sp>
        <p:nvSpPr>
          <p:cNvPr id="11267" name="Rectangle 5"/>
          <p:cNvSpPr>
            <a:spLocks noGrp="1" noChangeArrowheads="1"/>
          </p:cNvSpPr>
          <p:nvPr>
            <p:ph type="body" idx="1"/>
          </p:nvPr>
        </p:nvSpPr>
        <p:spPr>
          <a:xfrm>
            <a:off x="611188" y="1412875"/>
            <a:ext cx="7772400" cy="4467225"/>
          </a:xfrm>
          <a:noFill/>
        </p:spPr>
        <p:txBody>
          <a:bodyPr/>
          <a:lstStyle/>
          <a:p>
            <a:pPr eaLnBrk="1" hangingPunct="1"/>
            <a:r>
              <a:rPr lang="en-GB" sz="2400" b="1" dirty="0" smtClean="0"/>
              <a:t>Software enhancements </a:t>
            </a:r>
          </a:p>
          <a:p>
            <a:pPr eaLnBrk="1" hangingPunct="1"/>
            <a:r>
              <a:rPr lang="en-GB" sz="2400" dirty="0" smtClean="0"/>
              <a:t>Mobile version of SFX menu (roadmap)</a:t>
            </a:r>
          </a:p>
          <a:p>
            <a:pPr eaLnBrk="1" hangingPunct="1"/>
            <a:r>
              <a:rPr lang="en-GB" sz="2400" dirty="0" smtClean="0"/>
              <a:t>Accessibility</a:t>
            </a:r>
          </a:p>
          <a:p>
            <a:r>
              <a:rPr lang="en-GB" sz="1800" dirty="0" err="1"/>
              <a:t>ServicePack</a:t>
            </a:r>
            <a:r>
              <a:rPr lang="en-GB" sz="1800" dirty="0"/>
              <a:t> 4.5.2, </a:t>
            </a:r>
            <a:r>
              <a:rPr lang="en-GB" sz="1800" dirty="0" smtClean="0"/>
              <a:t> </a:t>
            </a:r>
            <a:r>
              <a:rPr lang="en-US" sz="1800" dirty="0"/>
              <a:t>August SFX 4 Revision (20133500) </a:t>
            </a:r>
            <a:r>
              <a:rPr lang="en-GB" sz="1800" dirty="0" smtClean="0"/>
              <a:t>update</a:t>
            </a:r>
            <a:r>
              <a:rPr lang="en-GB" sz="1800" dirty="0"/>
              <a:t>, </a:t>
            </a:r>
            <a:r>
              <a:rPr lang="en-GB" sz="1800" dirty="0" smtClean="0"/>
              <a:t>includes </a:t>
            </a:r>
            <a:r>
              <a:rPr lang="en-GB" sz="1800" dirty="0"/>
              <a:t>an accessibility enhancement to the SFX UIs to provide a better user experience when used with screen readers. </a:t>
            </a:r>
            <a:endParaRPr lang="nl-NL" sz="1800" dirty="0"/>
          </a:p>
          <a:p>
            <a:r>
              <a:rPr lang="en-GB" sz="1800" dirty="0"/>
              <a:t>The changes are in compliance with WCAG Priority 1 (specifically A and in some cases AA) and Section 508. More details will be available in the release notes</a:t>
            </a:r>
            <a:r>
              <a:rPr lang="en-GB" sz="1800" dirty="0" smtClean="0"/>
              <a:t>.</a:t>
            </a:r>
            <a:r>
              <a:rPr lang="nl-NL" sz="1800" dirty="0"/>
              <a:t> </a:t>
            </a:r>
          </a:p>
          <a:p>
            <a:r>
              <a:rPr lang="en-GB" sz="1800" dirty="0"/>
              <a:t>The enhancement applies to the SFX menus (simplified and advanced), multi-object menu, </a:t>
            </a:r>
            <a:r>
              <a:rPr lang="en-GB" sz="1800" dirty="0" err="1"/>
              <a:t>DirectLink</a:t>
            </a:r>
            <a:r>
              <a:rPr lang="en-GB" sz="1800" dirty="0"/>
              <a:t> banner, </a:t>
            </a:r>
            <a:r>
              <a:rPr lang="en-GB" sz="1800" dirty="0" err="1"/>
              <a:t>CitationLinker</a:t>
            </a:r>
            <a:r>
              <a:rPr lang="en-GB" sz="1800" dirty="0"/>
              <a:t>, AZ List and eBook search.  </a:t>
            </a:r>
            <a:endParaRPr lang="nl-NL" sz="1800" dirty="0"/>
          </a:p>
          <a:p>
            <a:pPr lvl="2" eaLnBrk="1" hangingPunct="1"/>
            <a:endParaRPr lang="en-GB" dirty="0" smtClean="0"/>
          </a:p>
          <a:p>
            <a:pPr lvl="1" eaLnBrk="1" hangingPunct="1"/>
            <a:endParaRPr lang="en-GB" b="1" dirty="0" smtClean="0"/>
          </a:p>
        </p:txBody>
      </p:sp>
    </p:spTree>
    <p:extLst>
      <p:ext uri="{BB962C8B-B14F-4D97-AF65-F5344CB8AC3E}">
        <p14:creationId xmlns:p14="http://schemas.microsoft.com/office/powerpoint/2010/main" val="29633080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sz="4300" b="1" dirty="0" smtClean="0">
                <a:solidFill>
                  <a:srgbClr val="000099"/>
                </a:solidFill>
              </a:rPr>
              <a:t>2013 - 2014</a:t>
            </a:r>
          </a:p>
        </p:txBody>
      </p:sp>
      <p:sp>
        <p:nvSpPr>
          <p:cNvPr id="5" name="Rectangle 3"/>
          <p:cNvSpPr txBox="1">
            <a:spLocks noChangeArrowheads="1"/>
          </p:cNvSpPr>
          <p:nvPr/>
        </p:nvSpPr>
        <p:spPr bwMode="auto">
          <a:xfrm>
            <a:off x="615950" y="1773238"/>
            <a:ext cx="777240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46" charset="0"/>
                <a:cs typeface="Times New Roman" pitchFamily="46" charset="0"/>
              </a:defRPr>
            </a:lvl1pPr>
            <a:lvl2pPr marL="990600" indent="-533400" eaLnBrk="0" hangingPunct="0">
              <a:defRPr sz="2400">
                <a:solidFill>
                  <a:schemeClr val="tx1"/>
                </a:solidFill>
                <a:latin typeface="Times New Roman" pitchFamily="46" charset="0"/>
                <a:cs typeface="Times New Roman" pitchFamily="46" charset="0"/>
              </a:defRPr>
            </a:lvl2pPr>
            <a:lvl3pPr marL="1447800" indent="-533400" eaLnBrk="0" hangingPunct="0">
              <a:defRPr sz="2400">
                <a:solidFill>
                  <a:schemeClr val="tx1"/>
                </a:solidFill>
                <a:latin typeface="Times New Roman" pitchFamily="46" charset="0"/>
                <a:cs typeface="Times New Roman" pitchFamily="46" charset="0"/>
              </a:defRPr>
            </a:lvl3pPr>
            <a:lvl4pPr marL="1600200" indent="-228600" eaLnBrk="0" hangingPunct="0">
              <a:defRPr sz="2400">
                <a:solidFill>
                  <a:schemeClr val="tx1"/>
                </a:solidFill>
                <a:latin typeface="Times New Roman" pitchFamily="46" charset="0"/>
                <a:cs typeface="Times New Roman" pitchFamily="46" charset="0"/>
              </a:defRPr>
            </a:lvl4pPr>
            <a:lvl5pPr marL="2057400" indent="-228600" eaLnBrk="0" hangingPunct="0">
              <a:defRPr sz="2400">
                <a:solidFill>
                  <a:schemeClr val="tx1"/>
                </a:solidFill>
                <a:latin typeface="Times New Roman" pitchFamily="46" charset="0"/>
                <a:cs typeface="Times New Roman" pitchFamily="46" charset="0"/>
              </a:defRPr>
            </a:lvl5pPr>
            <a:lvl6pPr marL="2514600" indent="-228600"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lvl="1" eaLnBrk="1" hangingPunct="1">
              <a:buFont typeface="Wingdings" pitchFamily="46" charset="2"/>
              <a:buChar char="§"/>
              <a:defRPr/>
            </a:pPr>
            <a:r>
              <a:rPr lang="en-GB" sz="2800" b="1" dirty="0" smtClean="0">
                <a:latin typeface="Tahoma" pitchFamily="46" charset="0"/>
              </a:rPr>
              <a:t>Continuing Enhancements</a:t>
            </a:r>
          </a:p>
          <a:p>
            <a:pPr lvl="1" eaLnBrk="1" hangingPunct="1">
              <a:buFont typeface="Wingdings" pitchFamily="46" charset="2"/>
              <a:buChar char="§"/>
              <a:defRPr/>
            </a:pPr>
            <a:r>
              <a:rPr lang="en-GB" sz="2800" b="1" dirty="0" smtClean="0">
                <a:latin typeface="Tahoma" pitchFamily="46" charset="0"/>
              </a:rPr>
              <a:t>Conference Planning</a:t>
            </a:r>
          </a:p>
          <a:p>
            <a:pPr lvl="1" eaLnBrk="1" hangingPunct="1">
              <a:buFont typeface="Wingdings" pitchFamily="46" charset="2"/>
              <a:buChar char="§"/>
              <a:defRPr/>
            </a:pPr>
            <a:r>
              <a:rPr lang="en-GB" sz="2800" b="1" dirty="0" smtClean="0">
                <a:latin typeface="Tahoma" pitchFamily="46" charset="0"/>
              </a:rPr>
              <a:t>Form Letters</a:t>
            </a:r>
          </a:p>
          <a:p>
            <a:pPr lvl="1" eaLnBrk="1" hangingPunct="1">
              <a:buFont typeface="Wingdings" pitchFamily="46" charset="2"/>
              <a:buChar char="§"/>
              <a:defRPr/>
            </a:pPr>
            <a:r>
              <a:rPr lang="en-GB" sz="2800" b="1" dirty="0" smtClean="0">
                <a:latin typeface="Tahoma" pitchFamily="46" charset="0"/>
              </a:rPr>
              <a:t>Periodic News</a:t>
            </a:r>
          </a:p>
          <a:p>
            <a:pPr lvl="1" eaLnBrk="1" hangingPunct="1">
              <a:buFont typeface="Wingdings" pitchFamily="46" charset="2"/>
              <a:buChar char="§"/>
              <a:defRPr/>
            </a:pPr>
            <a:endParaRPr lang="en-GB" sz="2800" b="1" dirty="0">
              <a:latin typeface="Tahoma" pitchFamily="46" charset="0"/>
            </a:endParaRPr>
          </a:p>
          <a:p>
            <a:pPr lvl="1" eaLnBrk="1" hangingPunct="1">
              <a:buFont typeface="Wingdings" pitchFamily="46" charset="2"/>
              <a:buChar char="§"/>
              <a:defRPr/>
            </a:pPr>
            <a:r>
              <a:rPr lang="en-GB" sz="2800" b="1" dirty="0" smtClean="0">
                <a:latin typeface="Tahoma" pitchFamily="46" charset="0"/>
              </a:rPr>
              <a:t>KBAB !</a:t>
            </a:r>
          </a:p>
          <a:p>
            <a:pPr lvl="1" eaLnBrk="1" hangingPunct="1">
              <a:buFont typeface="Wingdings" pitchFamily="46" charset="2"/>
              <a:buChar char="§"/>
              <a:defRPr/>
            </a:pPr>
            <a:endParaRPr lang="en-GB" dirty="0" smtClean="0">
              <a:latin typeface="Tahoma" pitchFamily="46" charset="0"/>
            </a:endParaRPr>
          </a:p>
          <a:p>
            <a:pPr marL="914400" lvl="2" indent="0" eaLnBrk="1" hangingPunct="1">
              <a:buFontTx/>
              <a:buNone/>
              <a:defRPr/>
            </a:pPr>
            <a:endParaRPr lang="en-GB" dirty="0" smtClean="0">
              <a:latin typeface="Tahoma" pitchFamily="46" charset="0"/>
            </a:endParaRPr>
          </a:p>
          <a:p>
            <a:pPr lvl="2" eaLnBrk="1" hangingPunct="1">
              <a:buFont typeface="Wingdings" pitchFamily="46" charset="2"/>
              <a:buChar char="§"/>
              <a:defRPr/>
            </a:pPr>
            <a:endParaRPr lang="en-GB" dirty="0" smtClean="0">
              <a:latin typeface="Tahoma" pitchFamily="4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b="1" smtClean="0">
                <a:solidFill>
                  <a:srgbClr val="000099"/>
                </a:solidFill>
              </a:rPr>
              <a:t>Agenda</a:t>
            </a:r>
          </a:p>
        </p:txBody>
      </p:sp>
      <p:sp>
        <p:nvSpPr>
          <p:cNvPr id="18435" name="Rectangle 3"/>
          <p:cNvSpPr>
            <a:spLocks noGrp="1" noChangeArrowheads="1"/>
          </p:cNvSpPr>
          <p:nvPr>
            <p:ph type="body" idx="1"/>
          </p:nvPr>
        </p:nvSpPr>
        <p:spPr/>
        <p:txBody>
          <a:bodyPr/>
          <a:lstStyle/>
          <a:p>
            <a:pPr eaLnBrk="1" hangingPunct="1"/>
            <a:r>
              <a:rPr lang="en-GB" dirty="0" smtClean="0"/>
              <a:t>Report on activities 2012-2013</a:t>
            </a:r>
          </a:p>
          <a:p>
            <a:pPr lvl="1" eaLnBrk="1" hangingPunct="1"/>
            <a:r>
              <a:rPr lang="en-GB" dirty="0" smtClean="0">
                <a:solidFill>
                  <a:srgbClr val="C0C0C0"/>
                </a:solidFill>
              </a:rPr>
              <a:t>Organization</a:t>
            </a:r>
          </a:p>
          <a:p>
            <a:pPr lvl="1" eaLnBrk="1" hangingPunct="1"/>
            <a:r>
              <a:rPr lang="en-GB" dirty="0" smtClean="0">
                <a:solidFill>
                  <a:srgbClr val="C0C0C0"/>
                </a:solidFill>
              </a:rPr>
              <a:t>What we did this year</a:t>
            </a:r>
          </a:p>
          <a:p>
            <a:pPr lvl="1" eaLnBrk="1" hangingPunct="1"/>
            <a:r>
              <a:rPr lang="en-GB" dirty="0" smtClean="0">
                <a:solidFill>
                  <a:srgbClr val="C0C0C0"/>
                </a:solidFill>
              </a:rPr>
              <a:t>What we will do next year</a:t>
            </a:r>
          </a:p>
          <a:p>
            <a:pPr lvl="1" eaLnBrk="1" hangingPunct="1"/>
            <a:r>
              <a:rPr lang="en-GB" b="1" dirty="0" smtClean="0"/>
              <a:t>Questions, Comments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z="3900" b="1" smtClean="0">
                <a:solidFill>
                  <a:srgbClr val="000099"/>
                </a:solidFill>
              </a:rPr>
              <a:t>Questions and Requests</a:t>
            </a:r>
          </a:p>
        </p:txBody>
      </p:sp>
      <p:sp>
        <p:nvSpPr>
          <p:cNvPr id="19459" name="Rectangle 3"/>
          <p:cNvSpPr>
            <a:spLocks noGrp="1" noChangeArrowheads="1"/>
          </p:cNvSpPr>
          <p:nvPr>
            <p:ph type="body" idx="1"/>
          </p:nvPr>
        </p:nvSpPr>
        <p:spPr>
          <a:xfrm>
            <a:off x="684213" y="1628775"/>
            <a:ext cx="7772400" cy="4537075"/>
          </a:xfrm>
        </p:spPr>
        <p:txBody>
          <a:bodyPr/>
          <a:lstStyle/>
          <a:p>
            <a:pPr lvl="2" eaLnBrk="1" hangingPunct="1">
              <a:buFont typeface="Wingdings" pitchFamily="46" charset="2"/>
              <a:buNone/>
            </a:pPr>
            <a:endParaRPr lang="en-GB" sz="2600" b="1" dirty="0" smtClean="0">
              <a:solidFill>
                <a:srgbClr val="000099"/>
              </a:solidFill>
            </a:endParaRPr>
          </a:p>
          <a:p>
            <a:pPr lvl="2" eaLnBrk="1" hangingPunct="1">
              <a:buFont typeface="Wingdings" pitchFamily="46" charset="2"/>
              <a:buNone/>
            </a:pPr>
            <a:r>
              <a:rPr lang="en-GB" sz="2600" b="1" dirty="0" smtClean="0">
                <a:solidFill>
                  <a:srgbClr val="000099"/>
                </a:solidFill>
                <a:hlinkClick r:id="rId3"/>
              </a:rPr>
              <a:t>basvat@library.leidenuniv.nl</a:t>
            </a:r>
            <a:endParaRPr lang="en-GB" sz="2600" b="1" dirty="0" smtClean="0">
              <a:solidFill>
                <a:srgbClr val="000099"/>
              </a:solidFill>
            </a:endParaRPr>
          </a:p>
          <a:p>
            <a:pPr lvl="2" eaLnBrk="1" hangingPunct="1">
              <a:buFont typeface="Wingdings" pitchFamily="46" charset="2"/>
              <a:buNone/>
            </a:pPr>
            <a:endParaRPr lang="en-GB" b="1" dirty="0" smtClean="0"/>
          </a:p>
          <a:p>
            <a:pPr lvl="2" eaLnBrk="1" hangingPunct="1"/>
            <a:r>
              <a:rPr lang="en-GB" b="1" dirty="0" smtClean="0"/>
              <a:t>Things you have questions about</a:t>
            </a:r>
          </a:p>
          <a:p>
            <a:pPr lvl="2" eaLnBrk="1" hangingPunct="1"/>
            <a:r>
              <a:rPr lang="en-GB" b="1" dirty="0" smtClean="0"/>
              <a:t>Things you would like us to work on</a:t>
            </a:r>
            <a:endParaRPr lang="en-GB" b="1" dirty="0" smtClean="0">
              <a:solidFill>
                <a:srgbClr val="000099"/>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9"/>
                </a:solidFill>
              </a:rPr>
              <a:t>Q&amp;A</a:t>
            </a:r>
            <a:r>
              <a:rPr lang="en-US" dirty="0" smtClean="0"/>
              <a:t> </a:t>
            </a:r>
            <a:endParaRPr lang="nl-NL" dirty="0"/>
          </a:p>
        </p:txBody>
      </p:sp>
      <p:sp>
        <p:nvSpPr>
          <p:cNvPr id="3" name="Content Placeholder 2"/>
          <p:cNvSpPr>
            <a:spLocks noGrp="1"/>
          </p:cNvSpPr>
          <p:nvPr>
            <p:ph idx="1"/>
          </p:nvPr>
        </p:nvSpPr>
        <p:spPr/>
        <p:txBody>
          <a:bodyPr/>
          <a:lstStyle/>
          <a:p>
            <a:pPr marL="0" indent="0">
              <a:buNone/>
            </a:pPr>
            <a:r>
              <a:rPr lang="en-US" sz="2400" dirty="0"/>
              <a:t>What is the purpose of withdrawn items in the </a:t>
            </a:r>
            <a:r>
              <a:rPr lang="en-US" sz="2400" dirty="0" smtClean="0"/>
              <a:t>SFX KB</a:t>
            </a:r>
            <a:r>
              <a:rPr lang="en-US" sz="2400" dirty="0"/>
              <a:t>?</a:t>
            </a:r>
            <a:br>
              <a:rPr lang="en-US" sz="2400" dirty="0"/>
            </a:br>
            <a:r>
              <a:rPr lang="en-US" sz="2000" dirty="0"/>
              <a:t/>
            </a:r>
            <a:br>
              <a:rPr lang="en-US" sz="2000" dirty="0"/>
            </a:br>
            <a:r>
              <a:rPr lang="en-US" sz="2400" dirty="0"/>
              <a:t>As of KB revision 20133000 we see several items of STATUS =</a:t>
            </a:r>
            <a:br>
              <a:rPr lang="en-US" sz="2400" dirty="0"/>
            </a:br>
            <a:r>
              <a:rPr lang="en-US" sz="2400" dirty="0"/>
              <a:t>"WITHDRAWN" in the global SFX Knowledge Base:</a:t>
            </a:r>
            <a:br>
              <a:rPr lang="en-US" sz="2400" dirty="0"/>
            </a:br>
            <a:r>
              <a:rPr lang="en-US" sz="2400" dirty="0"/>
              <a:t>- 249 targets (6.3% of 3,951)</a:t>
            </a:r>
            <a:br>
              <a:rPr lang="en-US" sz="2400" dirty="0"/>
            </a:br>
            <a:r>
              <a:rPr lang="en-US" sz="2400" dirty="0"/>
              <a:t>- 271 target services (6.2% of 4,357)</a:t>
            </a:r>
            <a:br>
              <a:rPr lang="en-US" sz="2400" dirty="0"/>
            </a:br>
            <a:r>
              <a:rPr lang="en-US" sz="2400" dirty="0"/>
              <a:t>- 18,192 objects (0.62% of 2,897,995)</a:t>
            </a:r>
            <a:br>
              <a:rPr lang="en-US" sz="2400" dirty="0"/>
            </a:br>
            <a:r>
              <a:rPr lang="en-US" sz="2400" dirty="0"/>
              <a:t>- 507,270 object portfolios (8.0% of 6,339,624)</a:t>
            </a:r>
            <a:br>
              <a:rPr lang="en-US" sz="2400" dirty="0"/>
            </a:br>
            <a:r>
              <a:rPr lang="en-US" sz="2400" dirty="0"/>
              <a:t>What exactly is the purpose of keeping withdrawn items in the </a:t>
            </a:r>
            <a:r>
              <a:rPr lang="en-US" sz="2400" dirty="0" smtClean="0"/>
              <a:t>global KB</a:t>
            </a:r>
            <a:r>
              <a:rPr lang="en-US" sz="2400" dirty="0"/>
              <a:t>?</a:t>
            </a:r>
            <a:br>
              <a:rPr lang="en-US" sz="2400" dirty="0"/>
            </a:br>
            <a:endParaRPr lang="nl-NL" sz="2400" dirty="0"/>
          </a:p>
        </p:txBody>
      </p:sp>
    </p:spTree>
    <p:extLst>
      <p:ext uri="{BB962C8B-B14F-4D97-AF65-F5344CB8AC3E}">
        <p14:creationId xmlns:p14="http://schemas.microsoft.com/office/powerpoint/2010/main" val="2553585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9"/>
                </a:solidFill>
              </a:rPr>
              <a:t>Q&amp;A</a:t>
            </a:r>
            <a:endParaRPr lang="nl-NL" b="1" dirty="0">
              <a:solidFill>
                <a:srgbClr val="000099"/>
              </a:solidFill>
            </a:endParaRPr>
          </a:p>
        </p:txBody>
      </p:sp>
      <p:sp>
        <p:nvSpPr>
          <p:cNvPr id="3" name="Content Placeholder 2"/>
          <p:cNvSpPr>
            <a:spLocks noGrp="1"/>
          </p:cNvSpPr>
          <p:nvPr>
            <p:ph idx="1"/>
          </p:nvPr>
        </p:nvSpPr>
        <p:spPr/>
        <p:txBody>
          <a:bodyPr/>
          <a:lstStyle/>
          <a:p>
            <a:pPr marL="0" indent="0">
              <a:buNone/>
            </a:pPr>
            <a:r>
              <a:rPr lang="en-US" sz="2800" dirty="0" smtClean="0"/>
              <a:t>MySQL </a:t>
            </a:r>
            <a:r>
              <a:rPr lang="en-US" sz="2800" dirty="0"/>
              <a:t>or </a:t>
            </a:r>
            <a:r>
              <a:rPr lang="en-US" sz="2800" dirty="0" err="1"/>
              <a:t>MariaDB</a:t>
            </a:r>
            <a:r>
              <a:rPr lang="en-US" sz="2800" dirty="0"/>
              <a:t>?</a:t>
            </a:r>
            <a:br>
              <a:rPr lang="en-US" sz="2800" dirty="0"/>
            </a:br>
            <a:r>
              <a:rPr lang="en-US" sz="2400" dirty="0"/>
              <a:t/>
            </a:r>
            <a:br>
              <a:rPr lang="en-US" sz="2400" dirty="0"/>
            </a:br>
            <a:r>
              <a:rPr lang="en-US" sz="2400" dirty="0"/>
              <a:t>After the acquisition of MySQL by Oracle will Ex Libris stick to the</a:t>
            </a:r>
            <a:br>
              <a:rPr lang="en-US" sz="2400" dirty="0"/>
            </a:br>
            <a:r>
              <a:rPr lang="en-US" sz="2400" dirty="0"/>
              <a:t>database technology that has powered SFX for more than a decade or</a:t>
            </a:r>
            <a:br>
              <a:rPr lang="en-US" sz="2400" dirty="0"/>
            </a:br>
            <a:r>
              <a:rPr lang="en-US" sz="2400" dirty="0"/>
              <a:t>will we see a migration to </a:t>
            </a:r>
            <a:r>
              <a:rPr lang="en-US" sz="2400" dirty="0" err="1"/>
              <a:t>MariaDB</a:t>
            </a:r>
            <a:r>
              <a:rPr lang="en-US" sz="2400" dirty="0"/>
              <a:t> in one of the upcoming revision</a:t>
            </a:r>
            <a:br>
              <a:rPr lang="en-US" sz="2400" dirty="0"/>
            </a:br>
            <a:r>
              <a:rPr lang="en-US" sz="2400" dirty="0"/>
              <a:t>updates?</a:t>
            </a:r>
            <a:endParaRPr lang="nl-NL" sz="2400" dirty="0"/>
          </a:p>
          <a:p>
            <a:pPr marL="0" indent="0">
              <a:buNone/>
            </a:pPr>
            <a:endParaRPr lang="nl-NL" dirty="0"/>
          </a:p>
        </p:txBody>
      </p:sp>
    </p:spTree>
    <p:extLst>
      <p:ext uri="{BB962C8B-B14F-4D97-AF65-F5344CB8AC3E}">
        <p14:creationId xmlns:p14="http://schemas.microsoft.com/office/powerpoint/2010/main" val="3553538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9"/>
                </a:solidFill>
              </a:rPr>
              <a:t>Q&amp;A</a:t>
            </a:r>
            <a:endParaRPr lang="nl-NL" b="1" dirty="0">
              <a:solidFill>
                <a:srgbClr val="000099"/>
              </a:solidFill>
            </a:endParaRPr>
          </a:p>
        </p:txBody>
      </p:sp>
      <p:sp>
        <p:nvSpPr>
          <p:cNvPr id="3" name="Content Placeholder 2"/>
          <p:cNvSpPr>
            <a:spLocks noGrp="1"/>
          </p:cNvSpPr>
          <p:nvPr>
            <p:ph idx="1"/>
          </p:nvPr>
        </p:nvSpPr>
        <p:spPr/>
        <p:txBody>
          <a:bodyPr/>
          <a:lstStyle/>
          <a:p>
            <a:pPr marL="0" indent="0">
              <a:buNone/>
            </a:pPr>
            <a:r>
              <a:rPr lang="en-US" sz="2800" dirty="0" smtClean="0"/>
              <a:t>Support for Version 3</a:t>
            </a:r>
          </a:p>
          <a:p>
            <a:pPr marL="0" indent="0">
              <a:buNone/>
            </a:pPr>
            <a:endParaRPr lang="en-US" sz="2800" dirty="0"/>
          </a:p>
          <a:p>
            <a:pPr marL="0" indent="0">
              <a:buNone/>
            </a:pPr>
            <a:r>
              <a:rPr lang="en-US" sz="2800" dirty="0"/>
              <a:t>Any updates as to when support for SFX3 will end?</a:t>
            </a:r>
            <a:endParaRPr lang="nl-NL" sz="2800" dirty="0"/>
          </a:p>
          <a:p>
            <a:pPr marL="0" indent="0">
              <a:buNone/>
            </a:pPr>
            <a:endParaRPr lang="nl-NL" dirty="0"/>
          </a:p>
        </p:txBody>
      </p:sp>
    </p:spTree>
    <p:extLst>
      <p:ext uri="{BB962C8B-B14F-4D97-AF65-F5344CB8AC3E}">
        <p14:creationId xmlns:p14="http://schemas.microsoft.com/office/powerpoint/2010/main" val="497604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b="1" smtClean="0">
                <a:solidFill>
                  <a:srgbClr val="000099"/>
                </a:solidFill>
              </a:rPr>
              <a:t>Agenda</a:t>
            </a:r>
          </a:p>
        </p:txBody>
      </p:sp>
      <p:sp>
        <p:nvSpPr>
          <p:cNvPr id="4099" name="Rectangle 3"/>
          <p:cNvSpPr>
            <a:spLocks noGrp="1" noChangeArrowheads="1"/>
          </p:cNvSpPr>
          <p:nvPr>
            <p:ph type="body" idx="1"/>
          </p:nvPr>
        </p:nvSpPr>
        <p:spPr/>
        <p:txBody>
          <a:bodyPr/>
          <a:lstStyle/>
          <a:p>
            <a:pPr eaLnBrk="1" hangingPunct="1">
              <a:defRPr/>
            </a:pPr>
            <a:r>
              <a:rPr lang="en-GB" dirty="0" smtClean="0"/>
              <a:t>Report on activities 2012-2013</a:t>
            </a:r>
          </a:p>
          <a:p>
            <a:pPr lvl="1" eaLnBrk="1" hangingPunct="1">
              <a:defRPr/>
            </a:pPr>
            <a:r>
              <a:rPr lang="en-GB" dirty="0" smtClean="0"/>
              <a:t>Organization</a:t>
            </a:r>
          </a:p>
          <a:p>
            <a:pPr lvl="1" eaLnBrk="1" hangingPunct="1">
              <a:defRPr/>
            </a:pPr>
            <a:r>
              <a:rPr lang="en-GB" dirty="0" smtClean="0">
                <a:solidFill>
                  <a:schemeClr val="bg2">
                    <a:lumMod val="50000"/>
                  </a:schemeClr>
                </a:solidFill>
              </a:rPr>
              <a:t>What we did this year</a:t>
            </a:r>
          </a:p>
          <a:p>
            <a:pPr lvl="1" eaLnBrk="1" hangingPunct="1">
              <a:defRPr/>
            </a:pPr>
            <a:r>
              <a:rPr lang="en-GB" dirty="0" smtClean="0">
                <a:solidFill>
                  <a:schemeClr val="bg2">
                    <a:lumMod val="50000"/>
                  </a:schemeClr>
                </a:solidFill>
              </a:rPr>
              <a:t>What is planned for next year</a:t>
            </a:r>
          </a:p>
          <a:p>
            <a:pPr lvl="1" eaLnBrk="1" hangingPunct="1">
              <a:defRPr/>
            </a:pPr>
            <a:r>
              <a:rPr lang="en-GB" dirty="0" smtClean="0">
                <a:solidFill>
                  <a:schemeClr val="bg2">
                    <a:lumMod val="50000"/>
                  </a:schemeClr>
                </a:solidFill>
              </a:rPr>
              <a:t>Questions, Comments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4099">
                                            <p:txEl>
                                              <p:pRg st="1" end="1"/>
                                            </p:txEl>
                                          </p:spTgt>
                                        </p:tgtEl>
                                        <p:attrNameLst>
                                          <p:attrName>style.fontStyle</p:attrName>
                                        </p:attrNameLst>
                                      </p:cBhvr>
                                      <p:to>
                                        <p:strVal val="normal"/>
                                      </p:to>
                                    </p:set>
                                    <p:set>
                                      <p:cBhvr override="childStyle">
                                        <p:cTn id="7" dur="indefinite"/>
                                        <p:tgtEl>
                                          <p:spTgt spid="4099">
                                            <p:txEl>
                                              <p:pRg st="1" end="1"/>
                                            </p:txEl>
                                          </p:spTgt>
                                        </p:tgtEl>
                                        <p:attrNameLst>
                                          <p:attrName>style.fontWeight</p:attrName>
                                        </p:attrNameLst>
                                      </p:cBhvr>
                                      <p:to>
                                        <p:strVal val="bold"/>
                                      </p:to>
                                    </p:set>
                                    <p:set>
                                      <p:cBhvr override="childStyle">
                                        <p:cTn id="8" dur="indefinite"/>
                                        <p:tgtEl>
                                          <p:spTgt spid="4099">
                                            <p:txEl>
                                              <p:pRg st="1" end="1"/>
                                            </p:txEl>
                                          </p:spTgt>
                                        </p:tgtEl>
                                        <p:attrNameLst>
                                          <p:attrName>style.textDecorationUnderline</p:attrName>
                                        </p:attrNameLst>
                                      </p:cBhvr>
                                      <p:to>
                                        <p:strVal val="false"/>
                                      </p:to>
                                    </p:set>
                                  </p:childTnLst>
                                </p:cTn>
                              </p:par>
                              <p:par>
                                <p:cTn id="9" presetID="3" presetClass="emph" presetSubtype="2" fill="hold" nodeType="withEffect">
                                  <p:stCondLst>
                                    <p:cond delay="0"/>
                                  </p:stCondLst>
                                  <p:childTnLst>
                                    <p:animClr clrSpc="rgb" dir="cw">
                                      <p:cBhvr override="childStyle">
                                        <p:cTn id="10" dur="500" fill="hold"/>
                                        <p:tgtEl>
                                          <p:spTgt spid="4099">
                                            <p:txEl>
                                              <p:pRg st="2" end="2"/>
                                            </p:txEl>
                                          </p:spTgt>
                                        </p:tgtEl>
                                        <p:attrNameLst>
                                          <p:attrName>style.color</p:attrName>
                                        </p:attrNameLst>
                                      </p:cBhvr>
                                      <p:to>
                                        <a:srgbClr val="C0C0C0"/>
                                      </p:to>
                                    </p:animClr>
                                  </p:childTnLst>
                                </p:cTn>
                              </p:par>
                              <p:par>
                                <p:cTn id="11" presetID="3" presetClass="emph" presetSubtype="2" fill="hold" nodeType="withEffect">
                                  <p:stCondLst>
                                    <p:cond delay="0"/>
                                  </p:stCondLst>
                                  <p:childTnLst>
                                    <p:animClr clrSpc="rgb" dir="cw">
                                      <p:cBhvr override="childStyle">
                                        <p:cTn id="12" dur="500" fill="hold"/>
                                        <p:tgtEl>
                                          <p:spTgt spid="4099">
                                            <p:txEl>
                                              <p:pRg st="3" end="3"/>
                                            </p:txEl>
                                          </p:spTgt>
                                        </p:tgtEl>
                                        <p:attrNameLst>
                                          <p:attrName>style.color</p:attrName>
                                        </p:attrNameLst>
                                      </p:cBhvr>
                                      <p:to>
                                        <a:srgbClr val="C0C0C0"/>
                                      </p:to>
                                    </p:animClr>
                                  </p:childTnLst>
                                </p:cTn>
                              </p:par>
                              <p:par>
                                <p:cTn id="13" presetID="3" presetClass="emph" presetSubtype="2" fill="hold" nodeType="withEffect">
                                  <p:stCondLst>
                                    <p:cond delay="0"/>
                                  </p:stCondLst>
                                  <p:childTnLst>
                                    <p:animClr clrSpc="rgb" dir="cw">
                                      <p:cBhvr override="childStyle">
                                        <p:cTn id="14" dur="500" fill="hold"/>
                                        <p:tgtEl>
                                          <p:spTgt spid="4099">
                                            <p:txEl>
                                              <p:pRg st="4" end="4"/>
                                            </p:txEl>
                                          </p:spTgt>
                                        </p:tgtEl>
                                        <p:attrNameLst>
                                          <p:attrName>style.color</p:attrName>
                                        </p:attrNameLst>
                                      </p:cBhvr>
                                      <p:to>
                                        <a:srgbClr val="C0C0C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9"/>
                </a:solidFill>
              </a:rPr>
              <a:t>Q&amp;A</a:t>
            </a:r>
            <a:endParaRPr lang="nl-NL" b="1" dirty="0">
              <a:solidFill>
                <a:srgbClr val="000099"/>
              </a:solidFill>
            </a:endParaRPr>
          </a:p>
        </p:txBody>
      </p:sp>
      <p:sp>
        <p:nvSpPr>
          <p:cNvPr id="3" name="Content Placeholder 2"/>
          <p:cNvSpPr>
            <a:spLocks noGrp="1"/>
          </p:cNvSpPr>
          <p:nvPr>
            <p:ph idx="1"/>
          </p:nvPr>
        </p:nvSpPr>
        <p:spPr/>
        <p:txBody>
          <a:bodyPr/>
          <a:lstStyle/>
          <a:p>
            <a:pPr marL="0" indent="0">
              <a:buNone/>
            </a:pPr>
            <a:r>
              <a:rPr lang="en-US" sz="2800" dirty="0" smtClean="0"/>
              <a:t>E-books</a:t>
            </a:r>
            <a:endParaRPr lang="en-US" sz="2800" dirty="0" smtClean="0"/>
          </a:p>
          <a:p>
            <a:pPr marL="0" indent="0">
              <a:buNone/>
            </a:pPr>
            <a:endParaRPr lang="en-US" sz="2800" dirty="0"/>
          </a:p>
          <a:p>
            <a:pPr marL="0" indent="0">
              <a:buNone/>
            </a:pPr>
            <a:r>
              <a:rPr lang="nl-NL" sz="2800" dirty="0" smtClean="0"/>
              <a:t>When will be available the a-z list for e-books?</a:t>
            </a:r>
          </a:p>
          <a:p>
            <a:pPr marL="0" indent="0">
              <a:buNone/>
            </a:pPr>
            <a:endParaRPr lang="nl-NL" sz="2800" smtClean="0"/>
          </a:p>
          <a:p>
            <a:pPr marL="0" indent="0">
              <a:buNone/>
            </a:pPr>
            <a:r>
              <a:rPr lang="nl-NL" sz="2800" smtClean="0"/>
              <a:t>And </a:t>
            </a:r>
            <a:r>
              <a:rPr lang="nl-NL" sz="2800" dirty="0" smtClean="0"/>
              <a:t>what about the e-books enrichments? : metadata ...</a:t>
            </a:r>
            <a:endParaRPr lang="nl-NL" dirty="0"/>
          </a:p>
        </p:txBody>
      </p:sp>
    </p:spTree>
    <p:extLst>
      <p:ext uri="{BB962C8B-B14F-4D97-AF65-F5344CB8AC3E}">
        <p14:creationId xmlns:p14="http://schemas.microsoft.com/office/powerpoint/2010/main" val="21864586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9"/>
                </a:solidFill>
              </a:rPr>
              <a:t>KBAB</a:t>
            </a:r>
            <a:r>
              <a:rPr lang="en-US" dirty="0" smtClean="0">
                <a:solidFill>
                  <a:srgbClr val="000099"/>
                </a:solidFill>
              </a:rPr>
              <a:t>?</a:t>
            </a:r>
            <a:endParaRPr lang="nl-NL" dirty="0">
              <a:solidFill>
                <a:srgbClr val="000099"/>
              </a:solidFill>
            </a:endParaRPr>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dirty="0" smtClean="0"/>
              <a:t>Stands for : Knowledge Base Advisory Board</a:t>
            </a:r>
          </a:p>
          <a:p>
            <a:r>
              <a:rPr lang="en-US" dirty="0" smtClean="0"/>
              <a:t>Discussion started at last year’s conference in Zurich</a:t>
            </a:r>
            <a:endParaRPr lang="nl-NL"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7984" y="1412776"/>
            <a:ext cx="3491880" cy="2330830"/>
          </a:xfrm>
          <a:prstGeom prst="rect">
            <a:avLst/>
          </a:prstGeom>
        </p:spPr>
      </p:pic>
    </p:spTree>
    <p:extLst>
      <p:ext uri="{BB962C8B-B14F-4D97-AF65-F5344CB8AC3E}">
        <p14:creationId xmlns:p14="http://schemas.microsoft.com/office/powerpoint/2010/main" val="3921503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9"/>
                </a:solidFill>
              </a:rPr>
              <a:t>KB Quality &amp; Policies</a:t>
            </a:r>
            <a:endParaRPr lang="nl-NL" b="1" dirty="0">
              <a:solidFill>
                <a:srgbClr val="000099"/>
              </a:solidFill>
            </a:endParaRPr>
          </a:p>
        </p:txBody>
      </p:sp>
      <p:sp>
        <p:nvSpPr>
          <p:cNvPr id="3" name="Content Placeholder 2"/>
          <p:cNvSpPr>
            <a:spLocks noGrp="1"/>
          </p:cNvSpPr>
          <p:nvPr>
            <p:ph idx="1"/>
          </p:nvPr>
        </p:nvSpPr>
        <p:spPr/>
        <p:txBody>
          <a:bodyPr/>
          <a:lstStyle/>
          <a:p>
            <a:pPr marL="0" indent="0">
              <a:buNone/>
            </a:pPr>
            <a:r>
              <a:rPr lang="en-US" sz="2600" dirty="0" smtClean="0"/>
              <a:t>Ex </a:t>
            </a:r>
            <a:r>
              <a:rPr lang="en-US" sz="2600" dirty="0"/>
              <a:t>Libris agreed to share detailed information on currently implemented policies and processes to assure first class quality of the data stored in the SFX KnowledgeBase.</a:t>
            </a:r>
            <a:endParaRPr lang="nl-NL" sz="2600" dirty="0"/>
          </a:p>
          <a:p>
            <a:pPr marL="0" indent="0">
              <a:buNone/>
            </a:pPr>
            <a:r>
              <a:rPr lang="en-US" sz="2600" dirty="0" smtClean="0"/>
              <a:t>The </a:t>
            </a:r>
            <a:r>
              <a:rPr lang="en-US" sz="2600" dirty="0"/>
              <a:t>SFX KnowledgeBase Advisory Board will review the policies and processes together with Ex Libris, and may either endorse the current policies and processes on behalf of the user community or make suggestions for possible improvements. </a:t>
            </a:r>
            <a:endParaRPr lang="nl-NL" sz="2600" dirty="0"/>
          </a:p>
        </p:txBody>
      </p:sp>
    </p:spTree>
    <p:extLst>
      <p:ext uri="{BB962C8B-B14F-4D97-AF65-F5344CB8AC3E}">
        <p14:creationId xmlns:p14="http://schemas.microsoft.com/office/powerpoint/2010/main" val="3652675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9"/>
                </a:solidFill>
              </a:rPr>
              <a:t>KB Quality &amp; Policies</a:t>
            </a:r>
            <a:endParaRPr lang="nl-NL" b="1" dirty="0">
              <a:solidFill>
                <a:srgbClr val="000099"/>
              </a:solidFill>
            </a:endParaRPr>
          </a:p>
        </p:txBody>
      </p:sp>
      <p:sp>
        <p:nvSpPr>
          <p:cNvPr id="3" name="Content Placeholder 2"/>
          <p:cNvSpPr>
            <a:spLocks noGrp="1"/>
          </p:cNvSpPr>
          <p:nvPr>
            <p:ph idx="1"/>
          </p:nvPr>
        </p:nvSpPr>
        <p:spPr/>
        <p:txBody>
          <a:bodyPr/>
          <a:lstStyle/>
          <a:p>
            <a:pPr marL="0" indent="0">
              <a:buNone/>
            </a:pPr>
            <a:r>
              <a:rPr lang="en-US" sz="2400" dirty="0" smtClean="0"/>
              <a:t>In </a:t>
            </a:r>
            <a:r>
              <a:rPr lang="en-US" sz="2400" dirty="0"/>
              <a:t>the long run the board is supposed to</a:t>
            </a:r>
            <a:endParaRPr lang="nl-NL" sz="2400" dirty="0"/>
          </a:p>
          <a:p>
            <a:r>
              <a:rPr lang="en-US" sz="2400" dirty="0" smtClean="0"/>
              <a:t>Create </a:t>
            </a:r>
            <a:r>
              <a:rPr lang="en-US" sz="2400" dirty="0"/>
              <a:t>its own ideas for new KB policies and/or processes and propose them to Ex Libris;</a:t>
            </a:r>
            <a:endParaRPr lang="nl-NL" sz="2400" dirty="0"/>
          </a:p>
          <a:p>
            <a:r>
              <a:rPr lang="en-US" sz="2400" dirty="0" smtClean="0"/>
              <a:t>Receive</a:t>
            </a:r>
            <a:r>
              <a:rPr lang="en-US" sz="2400" dirty="0"/>
              <a:t>, review, and forward to Ex Libris any such ideas submitted from the SFX user community;</a:t>
            </a:r>
            <a:endParaRPr lang="nl-NL" sz="2400" dirty="0"/>
          </a:p>
          <a:p>
            <a:r>
              <a:rPr lang="en-US" sz="2400" dirty="0" smtClean="0"/>
              <a:t>Provide </a:t>
            </a:r>
            <a:r>
              <a:rPr lang="en-US" sz="2400" dirty="0"/>
              <a:t>feedback and advice on intended extensions or changes of KB policies and/or processes on according requests from Ex Libris.</a:t>
            </a:r>
            <a:endParaRPr lang="nl-NL" sz="2400" dirty="0"/>
          </a:p>
          <a:p>
            <a:pPr marL="0" indent="0">
              <a:buNone/>
            </a:pPr>
            <a:endParaRPr lang="nl-NL" dirty="0"/>
          </a:p>
        </p:txBody>
      </p:sp>
    </p:spTree>
    <p:extLst>
      <p:ext uri="{BB962C8B-B14F-4D97-AF65-F5344CB8AC3E}">
        <p14:creationId xmlns:p14="http://schemas.microsoft.com/office/powerpoint/2010/main" val="3688852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9"/>
                </a:solidFill>
              </a:rPr>
              <a:t>Experiment</a:t>
            </a:r>
            <a:endParaRPr lang="nl-NL" b="1" dirty="0">
              <a:solidFill>
                <a:srgbClr val="000099"/>
              </a:solidFill>
            </a:endParaRPr>
          </a:p>
        </p:txBody>
      </p:sp>
      <p:sp>
        <p:nvSpPr>
          <p:cNvPr id="3" name="Content Placeholder 2"/>
          <p:cNvSpPr>
            <a:spLocks noGrp="1"/>
          </p:cNvSpPr>
          <p:nvPr>
            <p:ph idx="1"/>
          </p:nvPr>
        </p:nvSpPr>
        <p:spPr/>
        <p:txBody>
          <a:bodyPr/>
          <a:lstStyle/>
          <a:p>
            <a:r>
              <a:rPr lang="en-US" dirty="0" smtClean="0"/>
              <a:t>New for us all</a:t>
            </a:r>
          </a:p>
          <a:p>
            <a:r>
              <a:rPr lang="en-US" dirty="0" smtClean="0"/>
              <a:t>Take things as they come</a:t>
            </a:r>
          </a:p>
          <a:p>
            <a:r>
              <a:rPr lang="en-US" dirty="0" smtClean="0"/>
              <a:t>Get the community involved </a:t>
            </a:r>
          </a:p>
          <a:p>
            <a:r>
              <a:rPr lang="en-US" dirty="0" smtClean="0"/>
              <a:t>Benefit for Ex Libris and customers </a:t>
            </a:r>
            <a:endParaRPr lang="nl-NL" dirty="0"/>
          </a:p>
        </p:txBody>
      </p:sp>
      <p:sp>
        <p:nvSpPr>
          <p:cNvPr id="4" name="Footer Placeholder 3"/>
          <p:cNvSpPr>
            <a:spLocks noGrp="1"/>
          </p:cNvSpPr>
          <p:nvPr>
            <p:ph type="ftr" sz="quarter" idx="10"/>
          </p:nvPr>
        </p:nvSpPr>
        <p:spPr/>
        <p:txBody>
          <a:bodyPr/>
          <a:lstStyle/>
          <a:p>
            <a:pPr>
              <a:defRPr/>
            </a:pPr>
            <a:r>
              <a:rPr lang="nl-NL" smtClean="0"/>
              <a:t>SFX Product Working Group Business Meeting - Third IGeLU Conference September 8-10 2008, Madrid</a:t>
            </a:r>
            <a:endParaRPr lang="nl-NL"/>
          </a:p>
        </p:txBody>
      </p:sp>
    </p:spTree>
    <p:extLst>
      <p:ext uri="{BB962C8B-B14F-4D97-AF65-F5344CB8AC3E}">
        <p14:creationId xmlns:p14="http://schemas.microsoft.com/office/powerpoint/2010/main" val="50100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9"/>
                </a:solidFill>
              </a:rPr>
              <a:t>Volunteers</a:t>
            </a:r>
            <a:endParaRPr lang="nl-NL" b="1" dirty="0">
              <a:solidFill>
                <a:srgbClr val="000099"/>
              </a:solidFill>
            </a:endParaRPr>
          </a:p>
        </p:txBody>
      </p:sp>
      <p:sp>
        <p:nvSpPr>
          <p:cNvPr id="3" name="Content Placeholder 2"/>
          <p:cNvSpPr>
            <a:spLocks noGrp="1"/>
          </p:cNvSpPr>
          <p:nvPr>
            <p:ph idx="1"/>
          </p:nvPr>
        </p:nvSpPr>
        <p:spPr/>
        <p:txBody>
          <a:bodyPr/>
          <a:lstStyle/>
          <a:p>
            <a:r>
              <a:rPr lang="en-US" dirty="0" smtClean="0"/>
              <a:t>Joint initiative with </a:t>
            </a:r>
            <a:r>
              <a:rPr lang="en-US" dirty="0" err="1" smtClean="0"/>
              <a:t>Eluna</a:t>
            </a:r>
            <a:r>
              <a:rPr lang="en-US" dirty="0" smtClean="0"/>
              <a:t> (and Ex Libris</a:t>
            </a:r>
          </a:p>
          <a:p>
            <a:r>
              <a:rPr lang="en-US" dirty="0" smtClean="0"/>
              <a:t>Call for volunteers placed via listserv on July 8</a:t>
            </a:r>
          </a:p>
          <a:p>
            <a:r>
              <a:rPr lang="en-US" dirty="0" smtClean="0"/>
              <a:t>Several respondents, 7 people selected</a:t>
            </a:r>
          </a:p>
          <a:p>
            <a:endParaRPr lang="nl-NL" dirty="0"/>
          </a:p>
        </p:txBody>
      </p:sp>
    </p:spTree>
    <p:extLst>
      <p:ext uri="{BB962C8B-B14F-4D97-AF65-F5344CB8AC3E}">
        <p14:creationId xmlns:p14="http://schemas.microsoft.com/office/powerpoint/2010/main" val="33793245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9"/>
                </a:solidFill>
              </a:rPr>
              <a:t>Igelu volunteers</a:t>
            </a:r>
            <a:endParaRPr lang="nl-NL" b="1" dirty="0">
              <a:solidFill>
                <a:srgbClr val="000099"/>
              </a:solidFill>
            </a:endParaRPr>
          </a:p>
        </p:txBody>
      </p:sp>
      <p:sp>
        <p:nvSpPr>
          <p:cNvPr id="3" name="Content Placeholder 2"/>
          <p:cNvSpPr>
            <a:spLocks noGrp="1"/>
          </p:cNvSpPr>
          <p:nvPr>
            <p:ph idx="1"/>
          </p:nvPr>
        </p:nvSpPr>
        <p:spPr/>
        <p:txBody>
          <a:bodyPr/>
          <a:lstStyle/>
          <a:p>
            <a:r>
              <a:rPr lang="nl-NL" dirty="0" err="1" smtClean="0"/>
              <a:t>Yosef</a:t>
            </a:r>
            <a:r>
              <a:rPr lang="nl-NL" dirty="0" smtClean="0"/>
              <a:t> </a:t>
            </a:r>
            <a:r>
              <a:rPr lang="nl-NL" dirty="0" err="1" smtClean="0"/>
              <a:t>Branse</a:t>
            </a:r>
            <a:r>
              <a:rPr lang="nl-NL" dirty="0" smtClean="0"/>
              <a:t/>
            </a:r>
            <a:br>
              <a:rPr lang="nl-NL" dirty="0" smtClean="0"/>
            </a:br>
            <a:r>
              <a:rPr lang="nl-NL" sz="2400" dirty="0" smtClean="0"/>
              <a:t>Haifa University, </a:t>
            </a:r>
            <a:r>
              <a:rPr lang="nl-NL" sz="2400" dirty="0" err="1" smtClean="0"/>
              <a:t>Israel</a:t>
            </a:r>
            <a:r>
              <a:rPr lang="nl-NL" dirty="0" smtClean="0"/>
              <a:t>	</a:t>
            </a:r>
          </a:p>
          <a:p>
            <a:r>
              <a:rPr lang="nl-NL" dirty="0" smtClean="0"/>
              <a:t>Fran</a:t>
            </a:r>
            <a:r>
              <a:rPr lang="nl-NL" dirty="0"/>
              <a:t>ç</a:t>
            </a:r>
            <a:r>
              <a:rPr lang="nl-NL" dirty="0" smtClean="0"/>
              <a:t>ois </a:t>
            </a:r>
            <a:r>
              <a:rPr lang="nl-NL" dirty="0" err="1" smtClean="0"/>
              <a:t>Renaville</a:t>
            </a:r>
            <a:r>
              <a:rPr lang="nl-NL" dirty="0" smtClean="0"/>
              <a:t/>
            </a:r>
            <a:br>
              <a:rPr lang="nl-NL" dirty="0" smtClean="0"/>
            </a:br>
            <a:r>
              <a:rPr lang="nl-NL" sz="2400" dirty="0" err="1" smtClean="0"/>
              <a:t>Université</a:t>
            </a:r>
            <a:r>
              <a:rPr lang="nl-NL" sz="2400" dirty="0" smtClean="0"/>
              <a:t> de Liège, Belgium</a:t>
            </a:r>
            <a:r>
              <a:rPr lang="nl-NL" dirty="0" smtClean="0"/>
              <a:t>	</a:t>
            </a:r>
          </a:p>
          <a:p>
            <a:r>
              <a:rPr lang="nl-NL" dirty="0" smtClean="0"/>
              <a:t>Mark </a:t>
            </a:r>
            <a:r>
              <a:rPr lang="nl-NL" dirty="0" err="1" smtClean="0"/>
              <a:t>Needleman</a:t>
            </a:r>
            <a:r>
              <a:rPr lang="nl-NL" dirty="0" smtClean="0"/>
              <a:t>	</a:t>
            </a:r>
            <a:br>
              <a:rPr lang="nl-NL" dirty="0" smtClean="0"/>
            </a:br>
            <a:r>
              <a:rPr lang="nl-NL" sz="2400" dirty="0" smtClean="0"/>
              <a:t>Florida Virtual Campus, USA</a:t>
            </a:r>
            <a:r>
              <a:rPr lang="nl-NL" dirty="0" smtClean="0"/>
              <a:t>	</a:t>
            </a:r>
          </a:p>
          <a:p>
            <a:r>
              <a:rPr lang="en-US" dirty="0" smtClean="0"/>
              <a:t>Holly Thomason</a:t>
            </a:r>
            <a:br>
              <a:rPr lang="en-US" dirty="0" smtClean="0"/>
            </a:br>
            <a:r>
              <a:rPr lang="en-US" sz="2400" dirty="0" smtClean="0"/>
              <a:t>acting as liaison for PWG</a:t>
            </a:r>
            <a:endParaRPr lang="nl-NL" sz="2400" dirty="0"/>
          </a:p>
        </p:txBody>
      </p:sp>
    </p:spTree>
    <p:extLst>
      <p:ext uri="{BB962C8B-B14F-4D97-AF65-F5344CB8AC3E}">
        <p14:creationId xmlns:p14="http://schemas.microsoft.com/office/powerpoint/2010/main" val="7603815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000099"/>
                </a:solidFill>
              </a:rPr>
              <a:t>Eluna</a:t>
            </a:r>
            <a:r>
              <a:rPr lang="en-US" b="1" dirty="0" smtClean="0">
                <a:solidFill>
                  <a:srgbClr val="000099"/>
                </a:solidFill>
              </a:rPr>
              <a:t> volunteers</a:t>
            </a:r>
            <a:endParaRPr lang="nl-NL" b="1" dirty="0">
              <a:solidFill>
                <a:srgbClr val="000099"/>
              </a:solidFill>
            </a:endParaRPr>
          </a:p>
        </p:txBody>
      </p:sp>
      <p:sp>
        <p:nvSpPr>
          <p:cNvPr id="3" name="Content Placeholder 2"/>
          <p:cNvSpPr>
            <a:spLocks noGrp="1"/>
          </p:cNvSpPr>
          <p:nvPr>
            <p:ph idx="1"/>
          </p:nvPr>
        </p:nvSpPr>
        <p:spPr/>
        <p:txBody>
          <a:bodyPr/>
          <a:lstStyle/>
          <a:p>
            <a:r>
              <a:rPr lang="nl-NL" dirty="0" smtClean="0"/>
              <a:t>Ann </a:t>
            </a:r>
            <a:r>
              <a:rPr lang="nl-NL" smtClean="0"/>
              <a:t>Ercelawn</a:t>
            </a:r>
            <a:r>
              <a:rPr lang="nl-NL" dirty="0" smtClean="0"/>
              <a:t/>
            </a:r>
            <a:br>
              <a:rPr lang="nl-NL" dirty="0" smtClean="0"/>
            </a:br>
            <a:r>
              <a:rPr lang="nl-NL" sz="2400" dirty="0" err="1" smtClean="0"/>
              <a:t>Vanderbilt</a:t>
            </a:r>
            <a:r>
              <a:rPr lang="nl-NL" sz="2400" dirty="0" smtClean="0"/>
              <a:t> University</a:t>
            </a:r>
          </a:p>
          <a:p>
            <a:r>
              <a:rPr lang="nl-NL" dirty="0" smtClean="0"/>
              <a:t>Erika </a:t>
            </a:r>
            <a:r>
              <a:rPr lang="nl-NL" dirty="0" err="1" smtClean="0"/>
              <a:t>Banski</a:t>
            </a:r>
            <a:r>
              <a:rPr lang="nl-NL" dirty="0" smtClean="0"/>
              <a:t/>
            </a:r>
            <a:br>
              <a:rPr lang="nl-NL" dirty="0" smtClean="0"/>
            </a:br>
            <a:r>
              <a:rPr lang="nl-NL" sz="2400" dirty="0" smtClean="0"/>
              <a:t>University of Alberta</a:t>
            </a:r>
          </a:p>
          <a:p>
            <a:r>
              <a:rPr lang="nl-NL" dirty="0" err="1" smtClean="0"/>
              <a:t>Xiaotian</a:t>
            </a:r>
            <a:r>
              <a:rPr lang="nl-NL" dirty="0" smtClean="0"/>
              <a:t> Chen</a:t>
            </a:r>
            <a:br>
              <a:rPr lang="nl-NL" dirty="0" smtClean="0"/>
            </a:br>
            <a:r>
              <a:rPr lang="nl-NL" sz="2400" dirty="0" err="1" smtClean="0"/>
              <a:t>Bradley</a:t>
            </a:r>
            <a:r>
              <a:rPr lang="nl-NL" sz="2400" dirty="0" smtClean="0"/>
              <a:t> University</a:t>
            </a:r>
          </a:p>
          <a:p>
            <a:r>
              <a:rPr lang="nl-NL" dirty="0" smtClean="0"/>
              <a:t>Stephanie Aken</a:t>
            </a:r>
            <a:br>
              <a:rPr lang="nl-NL" dirty="0" smtClean="0"/>
            </a:br>
            <a:r>
              <a:rPr lang="nl-NL" sz="2400" dirty="0" smtClean="0"/>
              <a:t>Kentucky University</a:t>
            </a:r>
            <a:endParaRPr lang="nl-NL" sz="2400" dirty="0"/>
          </a:p>
        </p:txBody>
      </p:sp>
    </p:spTree>
    <p:extLst>
      <p:ext uri="{BB962C8B-B14F-4D97-AF65-F5344CB8AC3E}">
        <p14:creationId xmlns:p14="http://schemas.microsoft.com/office/powerpoint/2010/main" val="19739542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9"/>
                </a:solidFill>
              </a:rPr>
              <a:t>Next steps</a:t>
            </a:r>
            <a:endParaRPr lang="nl-NL" b="1" dirty="0">
              <a:solidFill>
                <a:srgbClr val="000099"/>
              </a:solidFill>
            </a:endParaRPr>
          </a:p>
        </p:txBody>
      </p:sp>
      <p:sp>
        <p:nvSpPr>
          <p:cNvPr id="3" name="Content Placeholder 2"/>
          <p:cNvSpPr>
            <a:spLocks noGrp="1"/>
          </p:cNvSpPr>
          <p:nvPr>
            <p:ph idx="1"/>
          </p:nvPr>
        </p:nvSpPr>
        <p:spPr/>
        <p:txBody>
          <a:bodyPr/>
          <a:lstStyle/>
          <a:p>
            <a:r>
              <a:rPr lang="en-US" dirty="0" smtClean="0"/>
              <a:t>Gather use cases from past experiences</a:t>
            </a:r>
          </a:p>
          <a:p>
            <a:r>
              <a:rPr lang="en-US" dirty="0" smtClean="0"/>
              <a:t>Information form Ex Libris on current practices</a:t>
            </a:r>
          </a:p>
          <a:p>
            <a:r>
              <a:rPr lang="en-US" dirty="0" smtClean="0"/>
              <a:t>Initiative from volunteers needed</a:t>
            </a:r>
          </a:p>
          <a:p>
            <a:r>
              <a:rPr lang="en-US" dirty="0" smtClean="0"/>
              <a:t>Regular contact, mail conference calls</a:t>
            </a:r>
          </a:p>
          <a:p>
            <a:r>
              <a:rPr lang="en-US" dirty="0" smtClean="0"/>
              <a:t>Get started.....</a:t>
            </a:r>
            <a:endParaRPr lang="nl-NL" dirty="0"/>
          </a:p>
        </p:txBody>
      </p:sp>
    </p:spTree>
    <p:extLst>
      <p:ext uri="{BB962C8B-B14F-4D97-AF65-F5344CB8AC3E}">
        <p14:creationId xmlns:p14="http://schemas.microsoft.com/office/powerpoint/2010/main" val="42860953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9"/>
                </a:solidFill>
              </a:rPr>
              <a:t>Ideas???</a:t>
            </a:r>
            <a:endParaRPr lang="nl-NL" b="1" dirty="0">
              <a:solidFill>
                <a:srgbClr val="000099"/>
              </a:solidFill>
            </a:endParaRPr>
          </a:p>
        </p:txBody>
      </p:sp>
      <p:sp>
        <p:nvSpPr>
          <p:cNvPr id="3" name="Content Placeholder 2"/>
          <p:cNvSpPr>
            <a:spLocks noGrp="1"/>
          </p:cNvSpPr>
          <p:nvPr>
            <p:ph idx="1"/>
          </p:nvPr>
        </p:nvSpPr>
        <p:spPr/>
        <p:txBody>
          <a:bodyPr/>
          <a:lstStyle/>
          <a:p>
            <a:endParaRPr lang="nl-NL" dirty="0"/>
          </a:p>
        </p:txBody>
      </p:sp>
    </p:spTree>
    <p:extLst>
      <p:ext uri="{BB962C8B-B14F-4D97-AF65-F5344CB8AC3E}">
        <p14:creationId xmlns:p14="http://schemas.microsoft.com/office/powerpoint/2010/main" val="3381665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sz="4000" b="1" smtClean="0">
                <a:solidFill>
                  <a:srgbClr val="000099"/>
                </a:solidFill>
              </a:rPr>
              <a:t>SFX Product Working Group (PWG)</a:t>
            </a:r>
          </a:p>
        </p:txBody>
      </p:sp>
      <p:sp>
        <p:nvSpPr>
          <p:cNvPr id="5123" name="Rectangle 3"/>
          <p:cNvSpPr>
            <a:spLocks noGrp="1" noChangeArrowheads="1"/>
          </p:cNvSpPr>
          <p:nvPr>
            <p:ph type="body" idx="1"/>
          </p:nvPr>
        </p:nvSpPr>
        <p:spPr>
          <a:xfrm>
            <a:off x="611188" y="1524000"/>
            <a:ext cx="7772400" cy="4537075"/>
          </a:xfrm>
        </p:spPr>
        <p:txBody>
          <a:bodyPr/>
          <a:lstStyle/>
          <a:p>
            <a:pPr eaLnBrk="1" hangingPunct="1">
              <a:lnSpc>
                <a:spcPct val="90000"/>
              </a:lnSpc>
            </a:pPr>
            <a:r>
              <a:rPr lang="en-GB" sz="2800" dirty="0" smtClean="0">
                <a:latin typeface="Verdana" pitchFamily="46" charset="0"/>
              </a:rPr>
              <a:t>Liaison between users and Ex Libris</a:t>
            </a:r>
          </a:p>
          <a:p>
            <a:pPr lvl="1" eaLnBrk="1" hangingPunct="1">
              <a:lnSpc>
                <a:spcPct val="90000"/>
              </a:lnSpc>
            </a:pPr>
            <a:r>
              <a:rPr lang="en-GB" sz="2400" dirty="0" smtClean="0">
                <a:latin typeface="Verdana" pitchFamily="46" charset="0"/>
              </a:rPr>
              <a:t>Discuss </a:t>
            </a:r>
            <a:r>
              <a:rPr lang="en-GB" sz="2400" dirty="0">
                <a:latin typeface="Verdana" pitchFamily="46" charset="0"/>
              </a:rPr>
              <a:t>member issues </a:t>
            </a:r>
          </a:p>
          <a:p>
            <a:pPr lvl="1" eaLnBrk="1" hangingPunct="1">
              <a:lnSpc>
                <a:spcPct val="90000"/>
              </a:lnSpc>
            </a:pPr>
            <a:r>
              <a:rPr lang="en-GB" sz="2400" dirty="0">
                <a:latin typeface="Verdana" pitchFamily="46" charset="0"/>
              </a:rPr>
              <a:t>Enhancements processes</a:t>
            </a:r>
          </a:p>
          <a:p>
            <a:pPr lvl="1" eaLnBrk="1" hangingPunct="1">
              <a:lnSpc>
                <a:spcPct val="90000"/>
              </a:lnSpc>
            </a:pPr>
            <a:r>
              <a:rPr lang="en-GB" sz="2400" dirty="0" smtClean="0">
                <a:latin typeface="Verdana" pitchFamily="46" charset="0"/>
              </a:rPr>
              <a:t>Annual </a:t>
            </a:r>
            <a:r>
              <a:rPr lang="en-GB" sz="2400" dirty="0">
                <a:latin typeface="Verdana" pitchFamily="46" charset="0"/>
              </a:rPr>
              <a:t>conference planning</a:t>
            </a:r>
          </a:p>
          <a:p>
            <a:pPr lvl="1" eaLnBrk="1" hangingPunct="1">
              <a:lnSpc>
                <a:spcPct val="90000"/>
              </a:lnSpc>
            </a:pPr>
            <a:r>
              <a:rPr lang="en-GB" sz="2400" dirty="0" smtClean="0">
                <a:latin typeface="Verdana" pitchFamily="46" charset="0"/>
              </a:rPr>
              <a:t>Newsletter </a:t>
            </a:r>
            <a:r>
              <a:rPr lang="en-GB" sz="2400" dirty="0">
                <a:latin typeface="Verdana" pitchFamily="46" charset="0"/>
              </a:rPr>
              <a:t>articles</a:t>
            </a:r>
          </a:p>
          <a:p>
            <a:pPr lvl="1" eaLnBrk="1" hangingPunct="1">
              <a:lnSpc>
                <a:spcPct val="90000"/>
              </a:lnSpc>
            </a:pPr>
            <a:r>
              <a:rPr lang="en-GB" sz="2400" dirty="0" smtClean="0">
                <a:latin typeface="Verdana" pitchFamily="46" charset="0"/>
              </a:rPr>
              <a:t>Collaboration </a:t>
            </a:r>
            <a:r>
              <a:rPr lang="en-GB" sz="2400" dirty="0">
                <a:latin typeface="Verdana" pitchFamily="46" charset="0"/>
              </a:rPr>
              <a:t>with</a:t>
            </a:r>
          </a:p>
          <a:p>
            <a:pPr lvl="2" eaLnBrk="1" hangingPunct="1">
              <a:lnSpc>
                <a:spcPct val="90000"/>
              </a:lnSpc>
            </a:pPr>
            <a:r>
              <a:rPr lang="en-GB" dirty="0">
                <a:latin typeface="Verdana" pitchFamily="46" charset="0"/>
              </a:rPr>
              <a:t>Ex Libris</a:t>
            </a:r>
          </a:p>
          <a:p>
            <a:pPr lvl="2" eaLnBrk="1" hangingPunct="1">
              <a:lnSpc>
                <a:spcPct val="90000"/>
              </a:lnSpc>
            </a:pPr>
            <a:r>
              <a:rPr lang="en-GB" dirty="0">
                <a:latin typeface="Verdana" pitchFamily="46" charset="0"/>
              </a:rPr>
              <a:t>IGeLU Steering Committee</a:t>
            </a:r>
          </a:p>
          <a:p>
            <a:pPr lvl="2" eaLnBrk="1" hangingPunct="1">
              <a:lnSpc>
                <a:spcPct val="90000"/>
              </a:lnSpc>
            </a:pPr>
            <a:r>
              <a:rPr lang="en-GB" dirty="0">
                <a:latin typeface="Verdana" pitchFamily="46" charset="0"/>
              </a:rPr>
              <a:t>National user groups</a:t>
            </a:r>
          </a:p>
          <a:p>
            <a:pPr lvl="2" eaLnBrk="1" hangingPunct="1">
              <a:lnSpc>
                <a:spcPct val="90000"/>
              </a:lnSpc>
            </a:pPr>
            <a:r>
              <a:rPr lang="en-GB" dirty="0">
                <a:latin typeface="Verdana" pitchFamily="46" charset="0"/>
              </a:rPr>
              <a:t>ELUNA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5513" y="188913"/>
            <a:ext cx="6248400" cy="1143000"/>
          </a:xfrm>
        </p:spPr>
        <p:txBody>
          <a:bodyPr/>
          <a:lstStyle/>
          <a:p>
            <a:pPr algn="l" eaLnBrk="1" hangingPunct="1"/>
            <a:r>
              <a:rPr lang="en-GB" sz="3900" b="1" dirty="0" smtClean="0">
                <a:solidFill>
                  <a:srgbClr val="000099"/>
                </a:solidFill>
              </a:rPr>
              <a:t>Working Group Members</a:t>
            </a:r>
          </a:p>
        </p:txBody>
      </p:sp>
      <p:sp>
        <p:nvSpPr>
          <p:cNvPr id="6147" name="Rectangle 3"/>
          <p:cNvSpPr>
            <a:spLocks noGrp="1" noChangeArrowheads="1"/>
          </p:cNvSpPr>
          <p:nvPr>
            <p:ph type="body" idx="1"/>
          </p:nvPr>
        </p:nvSpPr>
        <p:spPr>
          <a:xfrm>
            <a:off x="304800" y="1988840"/>
            <a:ext cx="8610600" cy="4067473"/>
          </a:xfrm>
        </p:spPr>
        <p:txBody>
          <a:bodyPr/>
          <a:lstStyle/>
          <a:p>
            <a:pPr eaLnBrk="1" hangingPunct="1"/>
            <a:r>
              <a:rPr lang="en-GB" sz="2400" dirty="0" smtClean="0"/>
              <a:t>Bas Vat, Coordinator </a:t>
            </a:r>
            <a:br>
              <a:rPr lang="en-GB" sz="2400" dirty="0" smtClean="0"/>
            </a:br>
            <a:r>
              <a:rPr lang="en-GB" sz="1800" dirty="0" smtClean="0"/>
              <a:t>(Leiden University Libraries, Netherlands)</a:t>
            </a:r>
          </a:p>
          <a:p>
            <a:pPr eaLnBrk="1" hangingPunct="1"/>
            <a:r>
              <a:rPr lang="en-GB" sz="2400" dirty="0" smtClean="0"/>
              <a:t>Matthias </a:t>
            </a:r>
            <a:r>
              <a:rPr lang="en-GB" sz="2400" dirty="0" err="1" smtClean="0"/>
              <a:t>Kratzer</a:t>
            </a:r>
            <a:r>
              <a:rPr lang="en-GB" sz="2400" dirty="0" smtClean="0"/>
              <a:t>, Deputy Coordinator</a:t>
            </a:r>
            <a:br>
              <a:rPr lang="en-GB" sz="2400" dirty="0" smtClean="0"/>
            </a:br>
            <a:r>
              <a:rPr lang="en-GB" sz="1800" dirty="0" smtClean="0"/>
              <a:t>(Bavarian Library Network, Germany)</a:t>
            </a:r>
          </a:p>
          <a:p>
            <a:pPr eaLnBrk="1" hangingPunct="1"/>
            <a:r>
              <a:rPr lang="en-GB" sz="2400" dirty="0" smtClean="0"/>
              <a:t>Inga </a:t>
            </a:r>
            <a:r>
              <a:rPr lang="en-GB" sz="2400" dirty="0" err="1" smtClean="0"/>
              <a:t>Overkamp</a:t>
            </a:r>
            <a:r>
              <a:rPr lang="en-GB" sz="2400" dirty="0" smtClean="0"/>
              <a:t>, Enhancements </a:t>
            </a:r>
            <a:br>
              <a:rPr lang="en-GB" sz="2400" dirty="0" smtClean="0"/>
            </a:br>
            <a:r>
              <a:rPr lang="en-GB" sz="1800" dirty="0" smtClean="0"/>
              <a:t>(Max Planck Digital Library, Germany)</a:t>
            </a:r>
          </a:p>
          <a:p>
            <a:pPr eaLnBrk="1" hangingPunct="1"/>
            <a:r>
              <a:rPr lang="en-US" sz="2400" dirty="0"/>
              <a:t>Anna </a:t>
            </a:r>
            <a:r>
              <a:rPr lang="en-US" sz="2400" dirty="0" err="1"/>
              <a:t>Pienimäki</a:t>
            </a:r>
            <a:r>
              <a:rPr lang="en-US" sz="2400" dirty="0" smtClean="0"/>
              <a:t>, communications, conference planning</a:t>
            </a:r>
            <a:br>
              <a:rPr lang="en-US" sz="2400" dirty="0" smtClean="0"/>
            </a:br>
            <a:r>
              <a:rPr lang="en-US" sz="1800" dirty="0" smtClean="0"/>
              <a:t>(National Library, Finland)</a:t>
            </a:r>
            <a:endParaRPr lang="nl-NL"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5513" y="188913"/>
            <a:ext cx="6248400" cy="1143000"/>
          </a:xfrm>
        </p:spPr>
        <p:txBody>
          <a:bodyPr/>
          <a:lstStyle/>
          <a:p>
            <a:pPr algn="l" eaLnBrk="1" hangingPunct="1"/>
            <a:r>
              <a:rPr lang="en-GB" sz="3900" b="1" dirty="0" smtClean="0">
                <a:solidFill>
                  <a:srgbClr val="000099"/>
                </a:solidFill>
              </a:rPr>
              <a:t>Working Group Members</a:t>
            </a:r>
          </a:p>
        </p:txBody>
      </p:sp>
      <p:sp>
        <p:nvSpPr>
          <p:cNvPr id="6147" name="Rectangle 3"/>
          <p:cNvSpPr>
            <a:spLocks noGrp="1" noChangeArrowheads="1"/>
          </p:cNvSpPr>
          <p:nvPr>
            <p:ph type="body" idx="1"/>
          </p:nvPr>
        </p:nvSpPr>
        <p:spPr>
          <a:xfrm>
            <a:off x="304800" y="2204864"/>
            <a:ext cx="8610600" cy="3851449"/>
          </a:xfrm>
        </p:spPr>
        <p:txBody>
          <a:bodyPr/>
          <a:lstStyle/>
          <a:p>
            <a:pPr eaLnBrk="1" hangingPunct="1"/>
            <a:r>
              <a:rPr lang="en-US" sz="2400" dirty="0" smtClean="0"/>
              <a:t>Michelangelo </a:t>
            </a:r>
            <a:r>
              <a:rPr lang="en-US" sz="2400" dirty="0" err="1"/>
              <a:t>Viana</a:t>
            </a:r>
            <a:r>
              <a:rPr lang="en-US" sz="2400" dirty="0" smtClean="0"/>
              <a:t>, </a:t>
            </a:r>
            <a:r>
              <a:rPr lang="en-US" sz="2400" dirty="0"/>
              <a:t>software enhancements and </a:t>
            </a:r>
            <a:r>
              <a:rPr lang="en-US" sz="2400" dirty="0" smtClean="0"/>
              <a:t>NERS</a:t>
            </a:r>
            <a:br>
              <a:rPr lang="en-US" sz="2400" dirty="0" smtClean="0"/>
            </a:br>
            <a:r>
              <a:rPr lang="en-US" sz="1800" dirty="0" smtClean="0"/>
              <a:t>(</a:t>
            </a:r>
            <a:r>
              <a:rPr lang="pt-BR" sz="1800" dirty="0"/>
              <a:t>Pontifical Catholic University of Rio Grande do Sul </a:t>
            </a:r>
            <a:r>
              <a:rPr lang="en-US" sz="1800" dirty="0" smtClean="0"/>
              <a:t>PUCRS, Brazil)</a:t>
            </a:r>
          </a:p>
          <a:p>
            <a:r>
              <a:rPr lang="en-US" sz="2400" dirty="0"/>
              <a:t>Jo Flanders</a:t>
            </a:r>
            <a:r>
              <a:rPr lang="en-US" sz="2400" dirty="0" smtClean="0"/>
              <a:t>, Vendor relations</a:t>
            </a:r>
            <a:br>
              <a:rPr lang="en-US" sz="2400" dirty="0" smtClean="0"/>
            </a:br>
            <a:r>
              <a:rPr lang="en-US" sz="1800" dirty="0" smtClean="0"/>
              <a:t>(St Cloud University, USA)</a:t>
            </a:r>
            <a:endParaRPr lang="nl-NL" sz="1800" dirty="0"/>
          </a:p>
          <a:p>
            <a:r>
              <a:rPr lang="en-US" sz="2400" dirty="0"/>
              <a:t>Holly Thomason</a:t>
            </a:r>
            <a:r>
              <a:rPr lang="en-US" sz="2400" dirty="0" smtClean="0"/>
              <a:t>, </a:t>
            </a:r>
            <a:r>
              <a:rPr lang="en-US" sz="2400" dirty="0"/>
              <a:t>KB </a:t>
            </a:r>
            <a:r>
              <a:rPr lang="en-US" sz="2400" dirty="0" smtClean="0"/>
              <a:t>enhancements, KBAB liaison</a:t>
            </a:r>
            <a:br>
              <a:rPr lang="en-US" sz="2400" dirty="0" smtClean="0"/>
            </a:br>
            <a:r>
              <a:rPr lang="en-US" sz="2400" dirty="0" smtClean="0"/>
              <a:t>(</a:t>
            </a:r>
            <a:r>
              <a:rPr lang="en-US" sz="1800" dirty="0" smtClean="0"/>
              <a:t>Stanford University, USA)</a:t>
            </a:r>
          </a:p>
          <a:p>
            <a:endParaRPr lang="en-US" sz="1800" dirty="0"/>
          </a:p>
          <a:p>
            <a:endParaRPr lang="en-US" sz="1800" dirty="0" smtClean="0"/>
          </a:p>
          <a:p>
            <a:pPr eaLnBrk="1" hangingPunct="1"/>
            <a:r>
              <a:rPr lang="en-GB" sz="2400" dirty="0" smtClean="0"/>
              <a:t>Mark </a:t>
            </a:r>
            <a:r>
              <a:rPr lang="en-GB" sz="2400" dirty="0" err="1" smtClean="0"/>
              <a:t>Dehmlow</a:t>
            </a:r>
            <a:r>
              <a:rPr lang="en-GB" sz="2400" dirty="0" smtClean="0"/>
              <a:t>, SC liaison</a:t>
            </a:r>
            <a:br>
              <a:rPr lang="en-GB" sz="2400" dirty="0" smtClean="0"/>
            </a:br>
            <a:r>
              <a:rPr lang="en-GB" sz="1800" dirty="0" smtClean="0"/>
              <a:t>(University of Notre Dame, USA)</a:t>
            </a:r>
          </a:p>
        </p:txBody>
      </p:sp>
    </p:spTree>
    <p:extLst>
      <p:ext uri="{BB962C8B-B14F-4D97-AF65-F5344CB8AC3E}">
        <p14:creationId xmlns:p14="http://schemas.microsoft.com/office/powerpoint/2010/main" val="786464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99"/>
                </a:solidFill>
              </a:rPr>
              <a:t>Goodbye...</a:t>
            </a:r>
            <a:endParaRPr lang="nl-NL" b="1" dirty="0">
              <a:solidFill>
                <a:srgbClr val="000099"/>
              </a:solidFill>
            </a:endParaRPr>
          </a:p>
        </p:txBody>
      </p:sp>
      <p:sp>
        <p:nvSpPr>
          <p:cNvPr id="3" name="Content Placeholder 2"/>
          <p:cNvSpPr>
            <a:spLocks noGrp="1"/>
          </p:cNvSpPr>
          <p:nvPr>
            <p:ph idx="1"/>
          </p:nvPr>
        </p:nvSpPr>
        <p:spPr/>
        <p:txBody>
          <a:bodyPr/>
          <a:lstStyle/>
          <a:p>
            <a:r>
              <a:rPr lang="en-US" dirty="0" smtClean="0"/>
              <a:t>Thank you very much Inga</a:t>
            </a:r>
          </a:p>
          <a:p>
            <a:endParaRPr lang="en-US" dirty="0"/>
          </a:p>
          <a:p>
            <a:endParaRPr lang="en-US" dirty="0" smtClean="0"/>
          </a:p>
          <a:p>
            <a:endParaRPr lang="en-US" dirty="0"/>
          </a:p>
          <a:p>
            <a:endParaRPr lang="nl-NL"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5175" y="2924944"/>
            <a:ext cx="3240360" cy="3240360"/>
          </a:xfrm>
          <a:prstGeom prst="rect">
            <a:avLst/>
          </a:prstGeom>
        </p:spPr>
      </p:pic>
    </p:spTree>
    <p:extLst>
      <p:ext uri="{BB962C8B-B14F-4D97-AF65-F5344CB8AC3E}">
        <p14:creationId xmlns:p14="http://schemas.microsoft.com/office/powerpoint/2010/main" val="3882065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195513" y="188913"/>
            <a:ext cx="6248400" cy="1143000"/>
          </a:xfrm>
        </p:spPr>
        <p:txBody>
          <a:bodyPr/>
          <a:lstStyle/>
          <a:p>
            <a:pPr eaLnBrk="1" hangingPunct="1"/>
            <a:r>
              <a:rPr lang="en-GB" b="1" dirty="0" smtClean="0">
                <a:solidFill>
                  <a:srgbClr val="000099"/>
                </a:solidFill>
              </a:rPr>
              <a:t>Communication</a:t>
            </a:r>
          </a:p>
        </p:txBody>
      </p:sp>
      <p:sp>
        <p:nvSpPr>
          <p:cNvPr id="27651" name="Rectangle 3"/>
          <p:cNvSpPr>
            <a:spLocks noGrp="1" noChangeArrowheads="1"/>
          </p:cNvSpPr>
          <p:nvPr>
            <p:ph type="body" idx="1"/>
          </p:nvPr>
        </p:nvSpPr>
        <p:spPr>
          <a:xfrm>
            <a:off x="684213" y="1628775"/>
            <a:ext cx="7772400" cy="4608513"/>
          </a:xfrm>
        </p:spPr>
        <p:txBody>
          <a:bodyPr/>
          <a:lstStyle/>
          <a:p>
            <a:pPr lvl="1" eaLnBrk="1" hangingPunct="1">
              <a:defRPr/>
            </a:pPr>
            <a:r>
              <a:rPr lang="en-GB" b="1" dirty="0" smtClean="0"/>
              <a:t>ELUNA</a:t>
            </a:r>
            <a:r>
              <a:rPr lang="en-GB" dirty="0" smtClean="0"/>
              <a:t> </a:t>
            </a:r>
          </a:p>
          <a:p>
            <a:pPr marL="457200" lvl="1" indent="0" eaLnBrk="1" hangingPunct="1">
              <a:buFont typeface="Wingdings" pitchFamily="46" charset="2"/>
              <a:buNone/>
              <a:defRPr/>
            </a:pPr>
            <a:r>
              <a:rPr lang="en-GB" dirty="0"/>
              <a:t>	</a:t>
            </a:r>
            <a:r>
              <a:rPr lang="en-GB" dirty="0" smtClean="0"/>
              <a:t>(</a:t>
            </a:r>
            <a:r>
              <a:rPr lang="en-GB" dirty="0" err="1" smtClean="0"/>
              <a:t>Maribeth</a:t>
            </a:r>
            <a:r>
              <a:rPr lang="en-GB" dirty="0" smtClean="0"/>
              <a:t> </a:t>
            </a:r>
            <a:r>
              <a:rPr lang="en-GB" dirty="0" err="1" smtClean="0"/>
              <a:t>Manoff</a:t>
            </a:r>
            <a:r>
              <a:rPr lang="en-GB" dirty="0" smtClean="0"/>
              <a:t>, Rich Wenger) </a:t>
            </a:r>
          </a:p>
          <a:p>
            <a:pPr marL="457200" lvl="1" indent="0" eaLnBrk="1" hangingPunct="1">
              <a:buFont typeface="Wingdings" pitchFamily="46" charset="2"/>
              <a:buNone/>
              <a:defRPr/>
            </a:pPr>
            <a:endParaRPr lang="en-GB" dirty="0" smtClean="0"/>
          </a:p>
          <a:p>
            <a:pPr lvl="1" eaLnBrk="1" hangingPunct="1">
              <a:defRPr/>
            </a:pPr>
            <a:r>
              <a:rPr lang="en-GB" b="1" dirty="0" smtClean="0"/>
              <a:t>SFX Product Manager</a:t>
            </a:r>
          </a:p>
          <a:p>
            <a:pPr lvl="1" eaLnBrk="1" hangingPunct="1">
              <a:buFont typeface="Wingdings" pitchFamily="46" charset="2"/>
              <a:buNone/>
              <a:defRPr/>
            </a:pPr>
            <a:r>
              <a:rPr lang="en-GB" b="1" dirty="0" smtClean="0"/>
              <a:t>	</a:t>
            </a:r>
            <a:r>
              <a:rPr lang="en-GB" dirty="0" smtClean="0"/>
              <a:t>(</a:t>
            </a:r>
            <a:r>
              <a:rPr lang="en-GB" dirty="0" err="1" smtClean="0"/>
              <a:t>Yisrael</a:t>
            </a:r>
            <a:r>
              <a:rPr lang="en-GB" dirty="0" smtClean="0"/>
              <a:t> </a:t>
            </a:r>
            <a:r>
              <a:rPr lang="en-GB" dirty="0" err="1" smtClean="0"/>
              <a:t>Kuchar</a:t>
            </a:r>
            <a:r>
              <a:rPr lang="en-GB" dirty="0" smtClean="0"/>
              <a:t>, Christine </a:t>
            </a:r>
            <a:r>
              <a:rPr lang="en-GB" dirty="0" err="1" smtClean="0"/>
              <a:t>Stohn</a:t>
            </a:r>
            <a:r>
              <a:rPr lang="en-GB" dirty="0" smtClean="0"/>
              <a:t>)</a:t>
            </a:r>
          </a:p>
          <a:p>
            <a:pPr lvl="3" eaLnBrk="1" hangingPunct="1">
              <a:defRPr/>
            </a:pPr>
            <a:r>
              <a:rPr lang="en-GB" dirty="0" smtClean="0"/>
              <a:t>Future of SFX</a:t>
            </a:r>
          </a:p>
          <a:p>
            <a:pPr lvl="3" eaLnBrk="1" hangingPunct="1">
              <a:defRPr/>
            </a:pPr>
            <a:r>
              <a:rPr lang="en-GB" dirty="0" smtClean="0"/>
              <a:t>Enhancements process</a:t>
            </a:r>
          </a:p>
          <a:p>
            <a:pPr lvl="3" eaLnBrk="1" hangingPunct="1">
              <a:defRPr/>
            </a:pPr>
            <a:r>
              <a:rPr lang="en-GB" dirty="0" smtClean="0"/>
              <a:t>Quality of CKB updates and service packs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sz="4300" b="1" smtClean="0">
                <a:solidFill>
                  <a:srgbClr val="000099"/>
                </a:solidFill>
              </a:rPr>
              <a:t>Communication</a:t>
            </a:r>
          </a:p>
        </p:txBody>
      </p:sp>
      <p:sp>
        <p:nvSpPr>
          <p:cNvPr id="4" name="Rectangle 3"/>
          <p:cNvSpPr txBox="1">
            <a:spLocks noChangeArrowheads="1"/>
          </p:cNvSpPr>
          <p:nvPr/>
        </p:nvSpPr>
        <p:spPr bwMode="auto">
          <a:xfrm>
            <a:off x="468313" y="1773238"/>
            <a:ext cx="777240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46" charset="0"/>
                <a:cs typeface="Times New Roman" pitchFamily="46" charset="0"/>
              </a:defRPr>
            </a:lvl1pPr>
            <a:lvl2pPr marL="990600" indent="-533400" eaLnBrk="0" hangingPunct="0">
              <a:defRPr sz="2400">
                <a:solidFill>
                  <a:schemeClr val="tx1"/>
                </a:solidFill>
                <a:latin typeface="Times New Roman" pitchFamily="46" charset="0"/>
                <a:cs typeface="Times New Roman" pitchFamily="46" charset="0"/>
              </a:defRPr>
            </a:lvl2pPr>
            <a:lvl3pPr marL="1447800" indent="-533400" eaLnBrk="0" hangingPunct="0">
              <a:defRPr sz="2400">
                <a:solidFill>
                  <a:schemeClr val="tx1"/>
                </a:solidFill>
                <a:latin typeface="Times New Roman" pitchFamily="46" charset="0"/>
                <a:cs typeface="Times New Roman" pitchFamily="46" charset="0"/>
              </a:defRPr>
            </a:lvl3pPr>
            <a:lvl4pPr marL="1600200" indent="-228600" eaLnBrk="0" hangingPunct="0">
              <a:defRPr sz="2400">
                <a:solidFill>
                  <a:schemeClr val="tx1"/>
                </a:solidFill>
                <a:latin typeface="Times New Roman" pitchFamily="46" charset="0"/>
                <a:cs typeface="Times New Roman" pitchFamily="46" charset="0"/>
              </a:defRPr>
            </a:lvl4pPr>
            <a:lvl5pPr marL="2057400" indent="-228600" eaLnBrk="0" hangingPunct="0">
              <a:defRPr sz="2400">
                <a:solidFill>
                  <a:schemeClr val="tx1"/>
                </a:solidFill>
                <a:latin typeface="Times New Roman" pitchFamily="46" charset="0"/>
                <a:cs typeface="Times New Roman" pitchFamily="46" charset="0"/>
              </a:defRPr>
            </a:lvl5pPr>
            <a:lvl6pPr marL="2514600" indent="-228600"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lvl="1" eaLnBrk="1" hangingPunct="1">
              <a:buFont typeface="Wingdings" pitchFamily="46" charset="2"/>
              <a:buChar char="§"/>
              <a:defRPr/>
            </a:pPr>
            <a:r>
              <a:rPr lang="en-US" sz="2800" b="1" dirty="0" smtClean="0">
                <a:latin typeface="Tahoma" pitchFamily="46" charset="0"/>
              </a:rPr>
              <a:t>User Community</a:t>
            </a:r>
          </a:p>
          <a:p>
            <a:pPr lvl="2" eaLnBrk="1" hangingPunct="1">
              <a:buFont typeface="Wingdings" pitchFamily="46" charset="2"/>
              <a:buChar char="§"/>
              <a:defRPr/>
            </a:pPr>
            <a:r>
              <a:rPr lang="en-US" dirty="0" smtClean="0">
                <a:latin typeface="Tahoma" pitchFamily="46" charset="0"/>
              </a:rPr>
              <a:t>List management shared between ELUNA/</a:t>
            </a:r>
            <a:r>
              <a:rPr lang="en-US" dirty="0" err="1" smtClean="0">
                <a:latin typeface="Tahoma" pitchFamily="46" charset="0"/>
              </a:rPr>
              <a:t>IGeLU</a:t>
            </a:r>
            <a:endParaRPr lang="en-US" dirty="0" smtClean="0">
              <a:latin typeface="Tahoma" pitchFamily="46" charset="0"/>
            </a:endParaRPr>
          </a:p>
          <a:p>
            <a:pPr lvl="2" eaLnBrk="1" hangingPunct="1">
              <a:buFont typeface="Wingdings" pitchFamily="46" charset="2"/>
              <a:buChar char="§"/>
              <a:defRPr/>
            </a:pPr>
            <a:r>
              <a:rPr lang="en-US" dirty="0" smtClean="0">
                <a:latin typeface="Tahoma" pitchFamily="46" charset="0"/>
              </a:rPr>
              <a:t>Discussion Lists</a:t>
            </a:r>
          </a:p>
          <a:p>
            <a:pPr lvl="2" eaLnBrk="1" hangingPunct="1">
              <a:buFont typeface="Wingdings" pitchFamily="46" charset="2"/>
              <a:buChar char="§"/>
              <a:defRPr/>
            </a:pPr>
            <a:r>
              <a:rPr lang="en-US" dirty="0" smtClean="0">
                <a:latin typeface="Tahoma" pitchFamily="46" charset="0"/>
              </a:rPr>
              <a:t>News in brief</a:t>
            </a:r>
          </a:p>
          <a:p>
            <a:pPr lvl="1" eaLnBrk="1" hangingPunct="1">
              <a:buFont typeface="Wingdings" pitchFamily="46" charset="2"/>
              <a:buChar char="§"/>
              <a:defRPr/>
            </a:pPr>
            <a:endParaRPr lang="en-US" dirty="0" smtClean="0">
              <a:latin typeface="Tahoma" pitchFamily="46" charset="0"/>
            </a:endParaRPr>
          </a:p>
          <a:p>
            <a:pPr lvl="1" eaLnBrk="1" hangingPunct="1">
              <a:buFont typeface="Wingdings" pitchFamily="46" charset="2"/>
              <a:buChar char="§"/>
              <a:defRPr/>
            </a:pPr>
            <a:r>
              <a:rPr lang="en-US" sz="2800" b="1" dirty="0" smtClean="0">
                <a:latin typeface="Tahoma" pitchFamily="46" charset="0"/>
              </a:rPr>
              <a:t>Do you hear from us enough?</a:t>
            </a:r>
          </a:p>
          <a:p>
            <a:pPr marL="914400" lvl="2" indent="0" eaLnBrk="1" hangingPunct="1">
              <a:buFontTx/>
              <a:buNone/>
              <a:defRPr/>
            </a:pPr>
            <a:endParaRPr lang="en-GB" dirty="0" smtClean="0">
              <a:latin typeface="Tahoma" pitchFamily="46" charset="0"/>
            </a:endParaRPr>
          </a:p>
          <a:p>
            <a:pPr lvl="2" eaLnBrk="1" hangingPunct="1">
              <a:buFont typeface="Wingdings" pitchFamily="46" charset="2"/>
              <a:buChar char="§"/>
              <a:defRPr/>
            </a:pPr>
            <a:endParaRPr lang="en-GB" dirty="0" smtClean="0">
              <a:latin typeface="Tahoma" pitchFamily="4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195513" y="188913"/>
            <a:ext cx="6248400" cy="1143000"/>
          </a:xfrm>
        </p:spPr>
        <p:txBody>
          <a:bodyPr/>
          <a:lstStyle/>
          <a:p>
            <a:pPr eaLnBrk="1" hangingPunct="1"/>
            <a:r>
              <a:rPr lang="en-GB" b="1" dirty="0" smtClean="0">
                <a:solidFill>
                  <a:srgbClr val="000099"/>
                </a:solidFill>
              </a:rPr>
              <a:t>Meeting in March</a:t>
            </a:r>
          </a:p>
        </p:txBody>
      </p:sp>
      <p:sp>
        <p:nvSpPr>
          <p:cNvPr id="10243" name="Rectangle 3"/>
          <p:cNvSpPr txBox="1">
            <a:spLocks noChangeArrowheads="1"/>
          </p:cNvSpPr>
          <p:nvPr/>
        </p:nvSpPr>
        <p:spPr bwMode="auto">
          <a:xfrm>
            <a:off x="684213" y="1628775"/>
            <a:ext cx="7772400"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46" charset="0"/>
                <a:cs typeface="Times New Roman" pitchFamily="46" charset="0"/>
              </a:defRPr>
            </a:lvl1pPr>
            <a:lvl2pPr marL="990600" indent="-533400" eaLnBrk="0" hangingPunct="0">
              <a:defRPr sz="2400">
                <a:solidFill>
                  <a:schemeClr val="tx1"/>
                </a:solidFill>
                <a:latin typeface="Times New Roman" pitchFamily="46" charset="0"/>
                <a:cs typeface="Times New Roman" pitchFamily="46" charset="0"/>
              </a:defRPr>
            </a:lvl2pPr>
            <a:lvl3pPr marL="1447800" indent="-533400" eaLnBrk="0" hangingPunct="0">
              <a:defRPr sz="2400">
                <a:solidFill>
                  <a:schemeClr val="tx1"/>
                </a:solidFill>
                <a:latin typeface="Times New Roman" pitchFamily="46" charset="0"/>
                <a:cs typeface="Times New Roman" pitchFamily="46" charset="0"/>
              </a:defRPr>
            </a:lvl3pPr>
            <a:lvl4pPr marL="1600200" indent="-228600" eaLnBrk="0" hangingPunct="0">
              <a:defRPr sz="2400">
                <a:solidFill>
                  <a:schemeClr val="tx1"/>
                </a:solidFill>
                <a:latin typeface="Times New Roman" pitchFamily="46" charset="0"/>
                <a:cs typeface="Times New Roman" pitchFamily="46" charset="0"/>
              </a:defRPr>
            </a:lvl4pPr>
            <a:lvl5pPr marL="2057400" indent="-228600" eaLnBrk="0" hangingPunct="0">
              <a:defRPr sz="2400">
                <a:solidFill>
                  <a:schemeClr val="tx1"/>
                </a:solidFill>
                <a:latin typeface="Times New Roman" pitchFamily="46" charset="0"/>
                <a:cs typeface="Times New Roman" pitchFamily="46" charset="0"/>
              </a:defRPr>
            </a:lvl5pPr>
            <a:lvl6pPr marL="2514600" indent="-228600"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6pPr>
            <a:lvl7pPr marL="2971800" indent="-228600"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7pPr>
            <a:lvl8pPr marL="3429000" indent="-228600"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8pPr>
            <a:lvl9pPr marL="3886200" indent="-228600" eaLnBrk="0" fontAlgn="base" hangingPunct="0">
              <a:spcBef>
                <a:spcPct val="20000"/>
              </a:spcBef>
              <a:spcAft>
                <a:spcPct val="0"/>
              </a:spcAft>
              <a:buChar char="•"/>
              <a:defRPr sz="2400">
                <a:solidFill>
                  <a:schemeClr val="tx1"/>
                </a:solidFill>
                <a:latin typeface="Times New Roman" pitchFamily="46" charset="0"/>
                <a:cs typeface="Times New Roman" pitchFamily="46" charset="0"/>
              </a:defRPr>
            </a:lvl9pPr>
          </a:lstStyle>
          <a:p>
            <a:pPr lvl="1" eaLnBrk="1" hangingPunct="1">
              <a:buFont typeface="Wingdings" pitchFamily="46" charset="2"/>
              <a:buChar char="§"/>
            </a:pPr>
            <a:r>
              <a:rPr lang="en-GB" sz="2800" b="1" dirty="0" err="1" smtClean="0">
                <a:latin typeface="Tahoma" pitchFamily="46" charset="0"/>
              </a:rPr>
              <a:t>Bayerische</a:t>
            </a:r>
            <a:r>
              <a:rPr lang="en-GB" sz="2800" b="1" dirty="0" smtClean="0">
                <a:latin typeface="Tahoma" pitchFamily="46" charset="0"/>
              </a:rPr>
              <a:t> </a:t>
            </a:r>
            <a:r>
              <a:rPr lang="en-GB" sz="2800" b="1" dirty="0" err="1" smtClean="0">
                <a:latin typeface="Tahoma" pitchFamily="46" charset="0"/>
              </a:rPr>
              <a:t>Staatsbibliothek</a:t>
            </a:r>
            <a:r>
              <a:rPr lang="en-GB" sz="2800" b="1" dirty="0" smtClean="0">
                <a:latin typeface="Tahoma" pitchFamily="46" charset="0"/>
              </a:rPr>
              <a:t>, Munich (thanks to Mathias)</a:t>
            </a:r>
          </a:p>
          <a:p>
            <a:pPr lvl="1" eaLnBrk="1" hangingPunct="1">
              <a:buFont typeface="Wingdings" pitchFamily="46" charset="2"/>
              <a:buChar char="§"/>
            </a:pPr>
            <a:endParaRPr lang="en-GB" sz="2800" b="1" dirty="0">
              <a:latin typeface="Tahoma" pitchFamily="46"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7704" y="2708920"/>
            <a:ext cx="5503586" cy="3597969"/>
          </a:xfrm>
          <a:prstGeom prst="rect">
            <a:avLst/>
          </a:prstGeom>
        </p:spPr>
      </p:pic>
    </p:spTree>
  </p:cSld>
  <p:clrMapOvr>
    <a:masterClrMapping/>
  </p:clrMapOvr>
</p:sld>
</file>

<file path=ppt/theme/theme1.xml><?xml version="1.0" encoding="utf-8"?>
<a:theme xmlns:a="http://schemas.openxmlformats.org/drawingml/2006/main" name="Standaardontwerp">
  <a:themeElements>
    <a:clrScheme name="Standaardontwerp 9">
      <a:dk1>
        <a:srgbClr val="4D4D4D"/>
      </a:dk1>
      <a:lt1>
        <a:srgbClr val="FFFFFF"/>
      </a:lt1>
      <a:dk2>
        <a:srgbClr val="000000"/>
      </a:dk2>
      <a:lt2>
        <a:srgbClr val="808080"/>
      </a:lt2>
      <a:accent1>
        <a:srgbClr val="3399FF"/>
      </a:accent1>
      <a:accent2>
        <a:srgbClr val="66CCFF"/>
      </a:accent2>
      <a:accent3>
        <a:srgbClr val="FFFFFF"/>
      </a:accent3>
      <a:accent4>
        <a:srgbClr val="404040"/>
      </a:accent4>
      <a:accent5>
        <a:srgbClr val="ADCAFF"/>
      </a:accent5>
      <a:accent6>
        <a:srgbClr val="5CB9E7"/>
      </a:accent6>
      <a:hlink>
        <a:srgbClr val="333399"/>
      </a:hlink>
      <a:folHlink>
        <a:srgbClr val="B2B2B2"/>
      </a:folHlink>
    </a:clrScheme>
    <a:fontScheme name="Standaardontwerp">
      <a:majorFont>
        <a:latin typeface="Tahoma"/>
        <a:ea typeface=""/>
        <a:cs typeface="Times New Roman"/>
      </a:majorFont>
      <a:minorFont>
        <a:latin typeface="Tahoma"/>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nl-NL"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nl-NL"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Standaardontwerp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ardontwer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ardontwer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tandaardontwerp 8">
        <a:dk1>
          <a:srgbClr val="000000"/>
        </a:dk1>
        <a:lt1>
          <a:srgbClr val="FFFFFF"/>
        </a:lt1>
        <a:dk2>
          <a:srgbClr val="4D4D4D"/>
        </a:dk2>
        <a:lt2>
          <a:srgbClr val="808080"/>
        </a:lt2>
        <a:accent1>
          <a:srgbClr val="3399FF"/>
        </a:accent1>
        <a:accent2>
          <a:srgbClr val="66CCFF"/>
        </a:accent2>
        <a:accent3>
          <a:srgbClr val="FFFFFF"/>
        </a:accent3>
        <a:accent4>
          <a:srgbClr val="000000"/>
        </a:accent4>
        <a:accent5>
          <a:srgbClr val="ADCAFF"/>
        </a:accent5>
        <a:accent6>
          <a:srgbClr val="5CB9E7"/>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Standaardontwerp 9">
        <a:dk1>
          <a:srgbClr val="4D4D4D"/>
        </a:dk1>
        <a:lt1>
          <a:srgbClr val="FFFFFF"/>
        </a:lt1>
        <a:dk2>
          <a:srgbClr val="000000"/>
        </a:dk2>
        <a:lt2>
          <a:srgbClr val="808080"/>
        </a:lt2>
        <a:accent1>
          <a:srgbClr val="3399FF"/>
        </a:accent1>
        <a:accent2>
          <a:srgbClr val="66CCFF"/>
        </a:accent2>
        <a:accent3>
          <a:srgbClr val="FFFFFF"/>
        </a:accent3>
        <a:accent4>
          <a:srgbClr val="404040"/>
        </a:accent4>
        <a:accent5>
          <a:srgbClr val="ADCAFF"/>
        </a:accent5>
        <a:accent6>
          <a:srgbClr val="5CB9E7"/>
        </a:accent6>
        <a:hlink>
          <a:srgbClr val="333399"/>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649</Words>
  <Application>Microsoft Office PowerPoint</Application>
  <PresentationFormat>Bildschirmpräsentation (4:3)</PresentationFormat>
  <Paragraphs>174</Paragraphs>
  <Slides>29</Slides>
  <Notes>13</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29</vt:i4>
      </vt:variant>
    </vt:vector>
  </HeadingPairs>
  <TitlesOfParts>
    <vt:vector size="31" baseType="lpstr">
      <vt:lpstr>Standaardontwerp</vt:lpstr>
      <vt:lpstr>Acrobat Document</vt:lpstr>
      <vt:lpstr>SFX Product Working Group Business Meeting</vt:lpstr>
      <vt:lpstr>Agenda</vt:lpstr>
      <vt:lpstr>SFX Product Working Group (PWG)</vt:lpstr>
      <vt:lpstr>Working Group Members</vt:lpstr>
      <vt:lpstr>Working Group Members</vt:lpstr>
      <vt:lpstr>Goodbye...</vt:lpstr>
      <vt:lpstr>Communication</vt:lpstr>
      <vt:lpstr>Communication</vt:lpstr>
      <vt:lpstr>Meeting in March</vt:lpstr>
      <vt:lpstr>Meeting in March</vt:lpstr>
      <vt:lpstr>Vendor Checklist</vt:lpstr>
      <vt:lpstr>Enhancement Process</vt:lpstr>
      <vt:lpstr>Enhancement Process</vt:lpstr>
      <vt:lpstr>2013 - 2014</vt:lpstr>
      <vt:lpstr>Agenda</vt:lpstr>
      <vt:lpstr>Questions and Requests</vt:lpstr>
      <vt:lpstr>Q&amp;A </vt:lpstr>
      <vt:lpstr>Q&amp;A</vt:lpstr>
      <vt:lpstr>Q&amp;A</vt:lpstr>
      <vt:lpstr>Q&amp;A</vt:lpstr>
      <vt:lpstr>KBAB?</vt:lpstr>
      <vt:lpstr>KB Quality &amp; Policies</vt:lpstr>
      <vt:lpstr>KB Quality &amp; Policies</vt:lpstr>
      <vt:lpstr>Experiment</vt:lpstr>
      <vt:lpstr>Volunteers</vt:lpstr>
      <vt:lpstr>Igelu volunteers</vt:lpstr>
      <vt:lpstr>Eluna volunteers</vt:lpstr>
      <vt:lpstr>Next steps</vt:lpstr>
      <vt:lpstr>Ideas???</vt:lpstr>
    </vt:vector>
  </TitlesOfParts>
  <Company>UB-UVA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Lukas Koster</dc:creator>
  <cp:lastModifiedBy>Grahl, Andreas</cp:lastModifiedBy>
  <cp:revision>224</cp:revision>
  <dcterms:created xsi:type="dcterms:W3CDTF">2009-09-07T06:13:33Z</dcterms:created>
  <dcterms:modified xsi:type="dcterms:W3CDTF">2013-09-09T08:35:33Z</dcterms:modified>
</cp:coreProperties>
</file>