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07" r:id="rId3"/>
    <p:sldId id="319" r:id="rId4"/>
    <p:sldId id="344" r:id="rId5"/>
    <p:sldId id="345" r:id="rId6"/>
    <p:sldId id="346" r:id="rId7"/>
    <p:sldId id="347" r:id="rId8"/>
    <p:sldId id="348" r:id="rId9"/>
    <p:sldId id="343" r:id="rId10"/>
    <p:sldId id="329" r:id="rId11"/>
    <p:sldId id="336" r:id="rId12"/>
    <p:sldId id="350" r:id="rId13"/>
    <p:sldId id="328" r:id="rId14"/>
    <p:sldId id="342" r:id="rId15"/>
    <p:sldId id="333" r:id="rId16"/>
    <p:sldId id="335" r:id="rId17"/>
    <p:sldId id="332" r:id="rId18"/>
    <p:sldId id="334" r:id="rId19"/>
    <p:sldId id="352" r:id="rId20"/>
    <p:sldId id="321" r:id="rId21"/>
    <p:sldId id="323" r:id="rId22"/>
    <p:sldId id="338" r:id="rId23"/>
    <p:sldId id="339" r:id="rId24"/>
    <p:sldId id="325" r:id="rId25"/>
    <p:sldId id="326" r:id="rId26"/>
    <p:sldId id="349" r:id="rId27"/>
    <p:sldId id="351" r:id="rId28"/>
    <p:sldId id="262" r:id="rId29"/>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A"/>
    <a:srgbClr val="66FF66"/>
    <a:srgbClr val="CCFF66"/>
    <a:srgbClr val="0033CC"/>
    <a:srgbClr val="CCFFCC"/>
    <a:srgbClr val="CC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57423" autoAdjust="0"/>
  </p:normalViewPr>
  <p:slideViewPr>
    <p:cSldViewPr>
      <p:cViewPr varScale="1">
        <p:scale>
          <a:sx n="39" d="100"/>
          <a:sy n="39" d="100"/>
        </p:scale>
        <p:origin x="-20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82"/>
    </p:cViewPr>
  </p:sorterViewPr>
  <p:notesViewPr>
    <p:cSldViewPr>
      <p:cViewPr varScale="1">
        <p:scale>
          <a:sx n="60" d="100"/>
          <a:sy n="60" d="100"/>
        </p:scale>
        <p:origin x="-2726" y="-91"/>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2254" tIns="46127" rIns="92254" bIns="46127"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2254" tIns="46127" rIns="92254" bIns="46127" rtlCol="0"/>
          <a:lstStyle>
            <a:lvl1pPr algn="r">
              <a:defRPr sz="1200"/>
            </a:lvl1pPr>
          </a:lstStyle>
          <a:p>
            <a:fld id="{A6177FB4-DE3E-4FA2-9626-BEE4DE53A2B6}" type="datetimeFigureOut">
              <a:rPr lang="en-AU" smtClean="0"/>
              <a:t>2/09/2014</a:t>
            </a:fld>
            <a:endParaRPr lang="en-AU"/>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2254" tIns="46127" rIns="92254" bIns="46127"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2254" tIns="46127" rIns="92254" bIns="461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92254" tIns="46127" rIns="92254" bIns="46127"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2254" tIns="46127" rIns="92254" bIns="46127" rtlCol="0" anchor="b"/>
          <a:lstStyle>
            <a:lvl1pPr algn="r">
              <a:defRPr sz="1200"/>
            </a:lvl1pPr>
          </a:lstStyle>
          <a:p>
            <a:fld id="{8CC5CF67-1BBA-4CA3-9CAB-01DC49FC554B}" type="slidenum">
              <a:rPr lang="en-AU" smtClean="0"/>
              <a:t>‹#›</a:t>
            </a:fld>
            <a:endParaRPr lang="en-AU"/>
          </a:p>
        </p:txBody>
      </p:sp>
    </p:spTree>
    <p:extLst>
      <p:ext uri="{BB962C8B-B14F-4D97-AF65-F5344CB8AC3E}">
        <p14:creationId xmlns:p14="http://schemas.microsoft.com/office/powerpoint/2010/main" val="33938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isa.edu.au/Busines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unisa.edu.au/IT-Engineering-and-the-Environment/" TargetMode="External"/><Relationship Id="rId5" Type="http://schemas.openxmlformats.org/officeDocument/2006/relationships/hyperlink" Target="http://www.unisa.edu.au/Health-Sciences/" TargetMode="External"/><Relationship Id="rId4" Type="http://schemas.openxmlformats.org/officeDocument/2006/relationships/hyperlink" Target="http://www.unisa.edu.au/Education-Arts-and-Social-Scienc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unisa.libguides.com/browse.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rch.library.unisa.edu.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538">
              <a:defRPr/>
            </a:pPr>
            <a:endParaRPr lang="en-AU" dirty="0"/>
          </a:p>
          <a:p>
            <a:pPr defTabSz="922538">
              <a:defRPr/>
            </a:pPr>
            <a:endParaRPr lang="en-AU" dirty="0"/>
          </a:p>
          <a:p>
            <a:pPr defTabSz="922538">
              <a:defRPr/>
            </a:pPr>
            <a:endParaRPr lang="en-AU" dirty="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1</a:t>
            </a:fld>
            <a:endParaRPr lang="en-AU"/>
          </a:p>
        </p:txBody>
      </p:sp>
    </p:spTree>
    <p:extLst>
      <p:ext uri="{BB962C8B-B14F-4D97-AF65-F5344CB8AC3E}">
        <p14:creationId xmlns:p14="http://schemas.microsoft.com/office/powerpoint/2010/main" val="259824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Results for an</a:t>
            </a:r>
            <a:r>
              <a:rPr lang="en-AU" baseline="0" dirty="0" smtClean="0"/>
              <a:t> </a:t>
            </a:r>
          </a:p>
          <a:p>
            <a:endParaRPr lang="en-AU" baseline="0" dirty="0" smtClean="0"/>
          </a:p>
          <a:p>
            <a:r>
              <a:rPr lang="en-AU" baseline="0" dirty="0" smtClean="0"/>
              <a:t>Faceting:</a:t>
            </a:r>
          </a:p>
          <a:p>
            <a:endParaRPr lang="en-AU" baseline="0" dirty="0" smtClean="0"/>
          </a:p>
          <a:p>
            <a:r>
              <a:rPr lang="en-AU" baseline="0" dirty="0" smtClean="0"/>
              <a:t>Full text online = </a:t>
            </a:r>
            <a:r>
              <a:rPr lang="en-AU" baseline="0" dirty="0" err="1" smtClean="0"/>
              <a:t>Primo’s</a:t>
            </a:r>
            <a:r>
              <a:rPr lang="en-AU" baseline="0" dirty="0" smtClean="0"/>
              <a:t> Full text online</a:t>
            </a:r>
          </a:p>
          <a:p>
            <a:r>
              <a:rPr lang="en-AU" baseline="0" dirty="0" smtClean="0"/>
              <a:t>Peer Reviewed = </a:t>
            </a:r>
            <a:r>
              <a:rPr lang="en-AU" baseline="0" dirty="0" err="1" smtClean="0"/>
              <a:t>Primo’s</a:t>
            </a:r>
            <a:r>
              <a:rPr lang="en-AU" baseline="0" dirty="0" smtClean="0"/>
              <a:t> Peer </a:t>
            </a:r>
            <a:r>
              <a:rPr lang="en-AU" baseline="0" dirty="0" err="1" smtClean="0"/>
              <a:t>reveiwed</a:t>
            </a:r>
            <a:r>
              <a:rPr lang="en-AU" baseline="0" dirty="0" smtClean="0"/>
              <a:t> journals</a:t>
            </a:r>
          </a:p>
          <a:p>
            <a:r>
              <a:rPr lang="en-AU" baseline="0" dirty="0" smtClean="0"/>
              <a:t>Library Collection = physical collection + subscribed online resources</a:t>
            </a:r>
          </a:p>
          <a:p>
            <a:r>
              <a:rPr lang="en-AU" baseline="0" dirty="0" smtClean="0"/>
              <a:t>UniSA Research Archive = limit to Digitool results</a:t>
            </a:r>
          </a:p>
          <a:p>
            <a:endParaRPr lang="en-AU" baseline="0" dirty="0" smtClean="0"/>
          </a:p>
          <a:p>
            <a:r>
              <a:rPr lang="en-AU" baseline="0" dirty="0" smtClean="0"/>
              <a:t>Additional Resources = Expand my results (filtered)</a:t>
            </a:r>
          </a:p>
          <a:p>
            <a:r>
              <a:rPr lang="en-AU" baseline="0" dirty="0" smtClean="0"/>
              <a:t>Format = Resource type</a:t>
            </a:r>
          </a:p>
          <a:p>
            <a:r>
              <a:rPr lang="en-AU" baseline="0" dirty="0" smtClean="0"/>
              <a:t>Location – restricts to physical items by campus / library</a:t>
            </a:r>
          </a:p>
          <a:p>
            <a:endParaRPr lang="en-AU" baseline="0" dirty="0" smtClean="0"/>
          </a:p>
          <a:p>
            <a:r>
              <a:rPr lang="en-AU" baseline="0" dirty="0" smtClean="0"/>
              <a:t>Search results can be limited by user defined publication date range</a:t>
            </a:r>
          </a:p>
          <a:p>
            <a:endParaRPr lang="en-AU" baseline="0" dirty="0" smtClean="0"/>
          </a:p>
          <a:p>
            <a:r>
              <a:rPr lang="en-AU" baseline="0" dirty="0" smtClean="0"/>
              <a:t>Search Features:</a:t>
            </a:r>
          </a:p>
          <a:p>
            <a:r>
              <a:rPr lang="en-AU" baseline="0" dirty="0" smtClean="0"/>
              <a:t>Default is all fields search – though users can limit a simple search to Title, Author or Subject without accessing the Advanced search function</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New Search / Keep Search refinements enables users to select whether to keep current facets in place when doing a new search</a:t>
            </a:r>
            <a:endParaRPr lang="en-AU" dirty="0" smtClean="0"/>
          </a:p>
          <a:p>
            <a:endParaRPr lang="en-AU" baseline="0" dirty="0" smtClean="0"/>
          </a:p>
          <a:p>
            <a:r>
              <a:rPr lang="en-AU" baseline="0" dirty="0" smtClean="0"/>
              <a:t>Advanced Search options: keywords, title, author, source publication e.g. journal titles, subject terms, ISBN, ISSN or Course reading i.e. Series. Search terms are sticky.</a:t>
            </a:r>
          </a:p>
          <a:p>
            <a:endParaRPr lang="en-AU" baseline="0" dirty="0" smtClean="0"/>
          </a:p>
          <a:p>
            <a:r>
              <a:rPr lang="en-AU" baseline="0" dirty="0" smtClean="0"/>
              <a:t>Results sort order – as for Primo Native.</a:t>
            </a:r>
          </a:p>
          <a:p>
            <a:r>
              <a:rPr lang="en-AU" baseline="0" dirty="0" smtClean="0"/>
              <a:t>Number of search results displayed – by default is set to 25, though users can also select either 10, 50 or 100 results per page</a:t>
            </a:r>
          </a:p>
          <a:p>
            <a:endParaRPr lang="en-AU" baseline="0" dirty="0" smtClean="0"/>
          </a:p>
        </p:txBody>
      </p:sp>
      <p:sp>
        <p:nvSpPr>
          <p:cNvPr id="4" name="Slide Number Placeholder 3"/>
          <p:cNvSpPr>
            <a:spLocks noGrp="1"/>
          </p:cNvSpPr>
          <p:nvPr>
            <p:ph type="sldNum" sz="quarter" idx="10"/>
          </p:nvPr>
        </p:nvSpPr>
        <p:spPr/>
        <p:txBody>
          <a:bodyPr/>
          <a:lstStyle/>
          <a:p>
            <a:fld id="{8CC5CF67-1BBA-4CA3-9CAB-01DC49FC554B}" type="slidenum">
              <a:rPr lang="en-AU" smtClean="0"/>
              <a:t>10</a:t>
            </a:fld>
            <a:endParaRPr lang="en-AU"/>
          </a:p>
        </p:txBody>
      </p:sp>
    </p:spTree>
    <p:extLst>
      <p:ext uri="{BB962C8B-B14F-4D97-AF65-F5344CB8AC3E}">
        <p14:creationId xmlns:p14="http://schemas.microsoft.com/office/powerpoint/2010/main" val="58041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CC5CF67-1BBA-4CA3-9CAB-01DC49FC554B}" type="slidenum">
              <a:rPr lang="en-AU" smtClean="0"/>
              <a:t>11</a:t>
            </a:fld>
            <a:endParaRPr lang="en-AU"/>
          </a:p>
        </p:txBody>
      </p:sp>
    </p:spTree>
    <p:extLst>
      <p:ext uri="{BB962C8B-B14F-4D97-AF65-F5344CB8AC3E}">
        <p14:creationId xmlns:p14="http://schemas.microsoft.com/office/powerpoint/2010/main" val="58041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CC5CF67-1BBA-4CA3-9CAB-01DC49FC554B}" type="slidenum">
              <a:rPr lang="en-AU" smtClean="0"/>
              <a:t>12</a:t>
            </a:fld>
            <a:endParaRPr lang="en-AU"/>
          </a:p>
        </p:txBody>
      </p:sp>
    </p:spTree>
    <p:extLst>
      <p:ext uri="{BB962C8B-B14F-4D97-AF65-F5344CB8AC3E}">
        <p14:creationId xmlns:p14="http://schemas.microsoft.com/office/powerpoint/2010/main" val="58041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In Australia, </a:t>
            </a:r>
            <a:r>
              <a:rPr lang="en-AU" b="0" i="0" dirty="0" smtClean="0"/>
              <a:t>there are provisions</a:t>
            </a:r>
            <a:r>
              <a:rPr lang="en-AU" b="0" i="0" baseline="0" dirty="0" smtClean="0"/>
              <a:t> within </a:t>
            </a:r>
            <a:r>
              <a:rPr lang="en-AU" b="0" i="0" dirty="0" smtClean="0"/>
              <a:t>the Copyright Act that allow educational institutions to copy from television and radio, provided payment is made to the copyright owners. Typically what we do is to purchase previously broadcast</a:t>
            </a:r>
            <a:r>
              <a:rPr lang="en-AU" b="0" i="0" baseline="0" dirty="0" smtClean="0"/>
              <a:t> television programs as MP4 files and then stream these for students and staff access. </a:t>
            </a:r>
            <a:r>
              <a:rPr lang="en-AU" sz="1200" kern="1200" dirty="0" smtClean="0">
                <a:solidFill>
                  <a:schemeClr val="tx1"/>
                </a:solidFill>
                <a:effectLst/>
                <a:latin typeface="+mn-lt"/>
                <a:ea typeface="+mn-ea"/>
                <a:cs typeface="+mn-cs"/>
              </a:rPr>
              <a:t>With the increased numbers of streamed videos now hosted by the Library, we</a:t>
            </a:r>
            <a:r>
              <a:rPr lang="en-AU" sz="1200" kern="1200" baseline="0" dirty="0" smtClean="0">
                <a:solidFill>
                  <a:schemeClr val="tx1"/>
                </a:solidFill>
                <a:effectLst/>
                <a:latin typeface="+mn-lt"/>
                <a:ea typeface="+mn-ea"/>
                <a:cs typeface="+mn-cs"/>
              </a:rPr>
              <a:t> have reviewed the technologies and processes being used to deliver streamed videos. Within Alma, electronic portfolios are created and activated  for streaming videos.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 number of issues were identified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Videos were delivered</a:t>
            </a:r>
            <a:r>
              <a:rPr lang="en-AU" sz="1200" kern="1200" baseline="0" dirty="0" smtClean="0">
                <a:solidFill>
                  <a:schemeClr val="tx1"/>
                </a:solidFill>
                <a:effectLst/>
                <a:latin typeface="+mn-lt"/>
                <a:ea typeface="+mn-ea"/>
                <a:cs typeface="+mn-cs"/>
              </a:rPr>
              <a:t> in a separate browser window and </a:t>
            </a:r>
            <a:r>
              <a:rPr lang="en-AU" sz="1200" kern="1200" dirty="0" smtClean="0">
                <a:solidFill>
                  <a:schemeClr val="tx1"/>
                </a:solidFill>
                <a:effectLst/>
                <a:latin typeface="+mn-lt"/>
                <a:ea typeface="+mn-ea"/>
                <a:cs typeface="+mn-cs"/>
              </a:rPr>
              <a:t>the Copyright and bibliographic information was not persistent; some security</a:t>
            </a:r>
            <a:r>
              <a:rPr lang="en-AU" sz="1200" kern="1200" baseline="0" dirty="0" smtClean="0">
                <a:solidFill>
                  <a:schemeClr val="tx1"/>
                </a:solidFill>
                <a:effectLst/>
                <a:latin typeface="+mn-lt"/>
                <a:ea typeface="+mn-ea"/>
                <a:cs typeface="+mn-cs"/>
              </a:rPr>
              <a:t> concerns as it was possible to discover the resolved URL; significant post-processing of files plus, most importantly, streams were not mobile friendly.</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alternate player which is being developed and trialled opens the video directly from the catalogue interface (in the same browser window) – similar to embedded video. Users will logon via </a:t>
            </a:r>
            <a:r>
              <a:rPr lang="en-AU" sz="1200" kern="1200" dirty="0" err="1" smtClean="0">
                <a:solidFill>
                  <a:schemeClr val="tx1"/>
                </a:solidFill>
                <a:effectLst/>
                <a:latin typeface="+mn-lt"/>
                <a:ea typeface="+mn-ea"/>
                <a:cs typeface="+mn-cs"/>
              </a:rPr>
              <a:t>myLibrary</a:t>
            </a:r>
            <a:r>
              <a:rPr lang="en-AU" sz="1200" kern="1200" dirty="0" smtClean="0">
                <a:solidFill>
                  <a:schemeClr val="tx1"/>
                </a:solidFill>
                <a:effectLst/>
                <a:latin typeface="+mn-lt"/>
                <a:ea typeface="+mn-ea"/>
                <a:cs typeface="+mn-cs"/>
              </a:rPr>
              <a:t> rather than being directed to the regular </a:t>
            </a:r>
            <a:r>
              <a:rPr lang="en-AU" sz="1200" kern="1200" dirty="0" err="1" smtClean="0">
                <a:solidFill>
                  <a:schemeClr val="tx1"/>
                </a:solidFill>
                <a:effectLst/>
                <a:latin typeface="+mn-lt"/>
                <a:ea typeface="+mn-ea"/>
                <a:cs typeface="+mn-cs"/>
              </a:rPr>
              <a:t>EZproxy</a:t>
            </a:r>
            <a:r>
              <a:rPr lang="en-AU" sz="1200" kern="1200" dirty="0" smtClean="0">
                <a:solidFill>
                  <a:schemeClr val="tx1"/>
                </a:solidFill>
                <a:effectLst/>
                <a:latin typeface="+mn-lt"/>
                <a:ea typeface="+mn-ea"/>
                <a:cs typeface="+mn-cs"/>
              </a:rPr>
              <a:t> authentication in a separate browser window. </a:t>
            </a:r>
          </a:p>
          <a:p>
            <a:r>
              <a:rPr lang="en-AU" sz="1200" kern="1200" dirty="0" smtClean="0">
                <a:solidFill>
                  <a:schemeClr val="tx1"/>
                </a:solidFill>
                <a:effectLst/>
                <a:latin typeface="+mn-lt"/>
                <a:ea typeface="+mn-ea"/>
                <a:cs typeface="+mn-cs"/>
              </a:rPr>
              <a:t>We use "Flash Media Server” to stream .</a:t>
            </a:r>
            <a:r>
              <a:rPr lang="en-AU" sz="1200" kern="1200" dirty="0" err="1" smtClean="0">
                <a:solidFill>
                  <a:schemeClr val="tx1"/>
                </a:solidFill>
                <a:effectLst/>
                <a:latin typeface="+mn-lt"/>
                <a:ea typeface="+mn-ea"/>
                <a:cs typeface="+mn-cs"/>
              </a:rPr>
              <a:t>flv</a:t>
            </a:r>
            <a:r>
              <a:rPr lang="en-AU" sz="1200" kern="1200" dirty="0" smtClean="0">
                <a:solidFill>
                  <a:schemeClr val="tx1"/>
                </a:solidFill>
                <a:effectLst/>
                <a:latin typeface="+mn-lt"/>
                <a:ea typeface="+mn-ea"/>
                <a:cs typeface="+mn-cs"/>
              </a:rPr>
              <a:t> and .mp4 media using the Real Time Messaging Protocol (RTMP).   The RTMP stream is read by a custom .</a:t>
            </a:r>
            <a:r>
              <a:rPr lang="en-AU" sz="1200" kern="1200" dirty="0" err="1" smtClean="0">
                <a:solidFill>
                  <a:schemeClr val="tx1"/>
                </a:solidFill>
                <a:effectLst/>
                <a:latin typeface="+mn-lt"/>
                <a:ea typeface="+mn-ea"/>
                <a:cs typeface="+mn-cs"/>
              </a:rPr>
              <a:t>swf</a:t>
            </a:r>
            <a:r>
              <a:rPr lang="en-AU" sz="1200" kern="1200" dirty="0" smtClean="0">
                <a:solidFill>
                  <a:schemeClr val="tx1"/>
                </a:solidFill>
                <a:effectLst/>
                <a:latin typeface="+mn-lt"/>
                <a:ea typeface="+mn-ea"/>
                <a:cs typeface="+mn-cs"/>
              </a:rPr>
              <a:t> Flash Video Player (</a:t>
            </a:r>
            <a:r>
              <a:rPr lang="en-AU" sz="1200" kern="1200" dirty="0" err="1" smtClean="0">
                <a:solidFill>
                  <a:schemeClr val="tx1"/>
                </a:solidFill>
                <a:effectLst/>
                <a:latin typeface="+mn-lt"/>
                <a:ea typeface="+mn-ea"/>
                <a:cs typeface="+mn-cs"/>
              </a:rPr>
              <a:t>FLVPlayback</a:t>
            </a:r>
            <a:r>
              <a:rPr lang="en-AU" sz="1200" kern="1200" dirty="0" smtClean="0">
                <a:solidFill>
                  <a:schemeClr val="tx1"/>
                </a:solidFill>
                <a:effectLst/>
                <a:latin typeface="+mn-lt"/>
                <a:ea typeface="+mn-ea"/>
                <a:cs typeface="+mn-cs"/>
              </a:rPr>
              <a:t>) that is embedded within the detailed record page.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links to each video stream, determined by the portfolio URL, are translated into the RTMP stream address internally for security reasons.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popup Copyright notice is displayed persistently on all streams. Player controls enable the</a:t>
            </a:r>
            <a:r>
              <a:rPr lang="en-AU" sz="1200" kern="1200" baseline="0" dirty="0" smtClean="0">
                <a:solidFill>
                  <a:schemeClr val="tx1"/>
                </a:solidFill>
                <a:effectLst/>
                <a:latin typeface="+mn-lt"/>
                <a:ea typeface="+mn-ea"/>
                <a:cs typeface="+mn-cs"/>
              </a:rPr>
              <a:t> usual P</a:t>
            </a:r>
            <a:r>
              <a:rPr lang="en-AU" sz="1200" kern="1200" dirty="0" smtClean="0">
                <a:solidFill>
                  <a:schemeClr val="tx1"/>
                </a:solidFill>
                <a:effectLst/>
                <a:latin typeface="+mn-lt"/>
                <a:ea typeface="+mn-ea"/>
                <a:cs typeface="+mn-cs"/>
              </a:rPr>
              <a:t>ause,</a:t>
            </a:r>
            <a:r>
              <a:rPr lang="en-AU" sz="1200" kern="1200" baseline="0" dirty="0" smtClean="0">
                <a:solidFill>
                  <a:schemeClr val="tx1"/>
                </a:solidFill>
                <a:effectLst/>
                <a:latin typeface="+mn-lt"/>
                <a:ea typeface="+mn-ea"/>
                <a:cs typeface="+mn-cs"/>
              </a:rPr>
              <a:t> Volume and Full screen mode features.</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are also pursuing whether we can directly embed streaming videos linked to courses into the LearnOnline Moodle learning management system.</a:t>
            </a:r>
            <a:endParaRPr lang="en-AU" dirty="0" smtClean="0"/>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new process also means that</a:t>
            </a:r>
            <a:r>
              <a:rPr lang="en-AU" sz="1200" kern="1200" baseline="0" dirty="0" smtClean="0">
                <a:solidFill>
                  <a:schemeClr val="tx1"/>
                </a:solidFill>
                <a:effectLst/>
                <a:latin typeface="+mn-lt"/>
                <a:ea typeface="+mn-ea"/>
                <a:cs typeface="+mn-cs"/>
              </a:rPr>
              <a:t> technical services staff create an order in Alma; load MP4 files from the vendor to a secure webserver; create the metadata and electronic portfolio records, and generate the linking URL. The syntax for the linking URL in the portfolio record is quite simple – the final segment being the filename of the streaming video.</a:t>
            </a:r>
          </a:p>
        </p:txBody>
      </p:sp>
      <p:sp>
        <p:nvSpPr>
          <p:cNvPr id="4" name="Slide Number Placeholder 3"/>
          <p:cNvSpPr>
            <a:spLocks noGrp="1"/>
          </p:cNvSpPr>
          <p:nvPr>
            <p:ph type="sldNum" sz="quarter" idx="10"/>
          </p:nvPr>
        </p:nvSpPr>
        <p:spPr/>
        <p:txBody>
          <a:bodyPr/>
          <a:lstStyle/>
          <a:p>
            <a:fld id="{8CC5CF67-1BBA-4CA3-9CAB-01DC49FC554B}" type="slidenum">
              <a:rPr lang="en-AU" smtClean="0"/>
              <a:t>13</a:t>
            </a:fld>
            <a:endParaRPr lang="en-AU"/>
          </a:p>
        </p:txBody>
      </p:sp>
    </p:spTree>
    <p:extLst>
      <p:ext uri="{BB962C8B-B14F-4D97-AF65-F5344CB8AC3E}">
        <p14:creationId xmlns:p14="http://schemas.microsoft.com/office/powerpoint/2010/main" val="58041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Based on the Dewey classification information contained in either the holdings call number (physical) or the 082 field for electronic titles.</a:t>
            </a:r>
          </a:p>
          <a:p>
            <a:r>
              <a:rPr lang="en-AU" baseline="0" dirty="0" smtClean="0"/>
              <a:t>Custom fields in Primo for the hundreds, tens, and the thousands have been mapped. Once the user has accessed the Dewey class number, a display of online and physical titles corresponding to the call number is displayed. The usual facets can then be used to limit and further refine the results.</a:t>
            </a:r>
          </a:p>
        </p:txBody>
      </p:sp>
      <p:sp>
        <p:nvSpPr>
          <p:cNvPr id="4" name="Slide Number Placeholder 3"/>
          <p:cNvSpPr>
            <a:spLocks noGrp="1"/>
          </p:cNvSpPr>
          <p:nvPr>
            <p:ph type="sldNum" sz="quarter" idx="10"/>
          </p:nvPr>
        </p:nvSpPr>
        <p:spPr/>
        <p:txBody>
          <a:bodyPr/>
          <a:lstStyle/>
          <a:p>
            <a:fld id="{8CC5CF67-1BBA-4CA3-9CAB-01DC49FC554B}" type="slidenum">
              <a:rPr lang="en-AU" smtClean="0"/>
              <a:t>14</a:t>
            </a:fld>
            <a:endParaRPr lang="en-AU"/>
          </a:p>
        </p:txBody>
      </p:sp>
    </p:spTree>
    <p:extLst>
      <p:ext uri="{BB962C8B-B14F-4D97-AF65-F5344CB8AC3E}">
        <p14:creationId xmlns:p14="http://schemas.microsoft.com/office/powerpoint/2010/main" val="58041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Cite</a:t>
            </a:r>
            <a:r>
              <a:rPr lang="en-AU" baseline="0" dirty="0" smtClean="0"/>
              <a:t> function generates either a UniSA Harvard or APA style citation. The Results screen includes 2 results which are journal articles and a book result. From the detailed record screen, there are options to Cite, Print the record  plus a Request option for physical items. Clicking on the Cite button, the citation is generated – the elements depending on the format of the item. From the Cite screen, citations can be exported to both </a:t>
            </a:r>
            <a:r>
              <a:rPr lang="en-AU" baseline="0" dirty="0" err="1" smtClean="0"/>
              <a:t>RefWorks</a:t>
            </a:r>
            <a:r>
              <a:rPr lang="en-AU" baseline="0" dirty="0" smtClean="0"/>
              <a:t> and EndNote. References are not guaranteed to be accurate so a disclaimer is shown.</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15</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Journals A-Z is similar to the out of the box</a:t>
            </a:r>
            <a:r>
              <a:rPr lang="en-AU" baseline="0" dirty="0" smtClean="0"/>
              <a:t> Primo A-Z. The Primo x-services brief search is used together with the undocumented A-Z scope and the undocumented A-Z facet. The hyperlink from the journals list screen opens the detailed catalogue record view.</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16</a:t>
            </a:fld>
            <a:endParaRPr lang="en-AU"/>
          </a:p>
        </p:txBody>
      </p:sp>
    </p:spTree>
    <p:extLst>
      <p:ext uri="{BB962C8B-B14F-4D97-AF65-F5344CB8AC3E}">
        <p14:creationId xmlns:p14="http://schemas.microsoft.com/office/powerpoint/2010/main" val="759181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Citation</a:t>
            </a:r>
            <a:r>
              <a:rPr lang="en-AU" baseline="0" dirty="0" smtClean="0"/>
              <a:t> </a:t>
            </a:r>
            <a:r>
              <a:rPr lang="en-AU" baseline="0" dirty="0" err="1" smtClean="0"/>
              <a:t>FindIT</a:t>
            </a:r>
            <a:r>
              <a:rPr lang="en-AU" baseline="0" dirty="0" smtClean="0"/>
              <a:t> uses </a:t>
            </a:r>
            <a:r>
              <a:rPr lang="en-AU" baseline="0" dirty="0" err="1" smtClean="0"/>
              <a:t>Uresolver’s</a:t>
            </a:r>
            <a:r>
              <a:rPr lang="en-AU" baseline="0" dirty="0" smtClean="0"/>
              <a:t> </a:t>
            </a:r>
            <a:r>
              <a:rPr lang="en-AU" baseline="0" dirty="0" err="1" smtClean="0"/>
              <a:t>OpenURL</a:t>
            </a:r>
            <a:r>
              <a:rPr lang="en-AU" baseline="0" dirty="0" smtClean="0"/>
              <a:t> service. Users are able to review their search criteria directly from the results page – for both successful and failed links</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17</a:t>
            </a:fld>
            <a:endParaRPr lang="en-AU"/>
          </a:p>
        </p:txBody>
      </p:sp>
    </p:spTree>
    <p:extLst>
      <p:ext uri="{BB962C8B-B14F-4D97-AF65-F5344CB8AC3E}">
        <p14:creationId xmlns:p14="http://schemas.microsoft.com/office/powerpoint/2010/main" val="313005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University has corporately managed staff and student portals which each have a Library section allowing our staff and students to display patron information / renew loans / cancel hold requests, search and view records and place hold requests.  This is a screenshot</a:t>
            </a:r>
            <a:r>
              <a:rPr lang="en-AU" sz="1200" kern="1200" baseline="0" dirty="0" smtClean="0">
                <a:solidFill>
                  <a:schemeClr val="tx1"/>
                </a:solidFill>
                <a:effectLst/>
                <a:latin typeface="+mn-lt"/>
                <a:ea typeface="+mn-ea"/>
                <a:cs typeface="+mn-cs"/>
              </a:rPr>
              <a:t> from the staff portal – the </a:t>
            </a:r>
            <a:r>
              <a:rPr lang="en-AU" sz="1200" kern="1200" baseline="0" dirty="0" err="1" smtClean="0">
                <a:solidFill>
                  <a:schemeClr val="tx1"/>
                </a:solidFill>
                <a:effectLst/>
                <a:latin typeface="+mn-lt"/>
                <a:ea typeface="+mn-ea"/>
                <a:cs typeface="+mn-cs"/>
              </a:rPr>
              <a:t>getuserdetails</a:t>
            </a:r>
            <a:r>
              <a:rPr lang="en-AU" sz="1200" kern="1200" baseline="0" dirty="0" smtClean="0">
                <a:solidFill>
                  <a:schemeClr val="tx1"/>
                </a:solidFill>
                <a:effectLst/>
                <a:latin typeface="+mn-lt"/>
                <a:ea typeface="+mn-ea"/>
                <a:cs typeface="+mn-cs"/>
              </a:rPr>
              <a:t> APIs are in use here.</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19</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University of South Australia has used</a:t>
            </a:r>
            <a:r>
              <a:rPr lang="en-AU" baseline="0" dirty="0" smtClean="0"/>
              <a:t> the Moodle learning management system since 2009. Ereadings for courses were previously managed in Voyager and have been migrated to Alma. Ereadings have been made available on course pages since then. Originally we generated a web page of links based on a back-end SQL query into Voyager. With Alma / Primo, a much slicker integration has been achieved. </a:t>
            </a:r>
          </a:p>
          <a:p>
            <a:endParaRPr lang="en-AU" baseline="0" dirty="0" smtClean="0"/>
          </a:p>
          <a:p>
            <a:r>
              <a:rPr lang="en-AU" baseline="0" dirty="0" smtClean="0"/>
              <a:t>Starting with the </a:t>
            </a:r>
            <a:r>
              <a:rPr lang="en-AU" dirty="0" smtClean="0"/>
              <a:t>overarching </a:t>
            </a:r>
            <a:r>
              <a:rPr lang="en-AU" dirty="0"/>
              <a:t>objective of integrating  library content into LearnOnline </a:t>
            </a:r>
            <a:r>
              <a:rPr lang="en-AU" dirty="0" smtClean="0"/>
              <a:t>by providing a </a:t>
            </a:r>
            <a:r>
              <a:rPr lang="en-AU" dirty="0"/>
              <a:t>unified interface in a way that contributes a superior student </a:t>
            </a:r>
            <a:r>
              <a:rPr lang="en-AU" dirty="0" smtClean="0"/>
              <a:t>experience, t</a:t>
            </a:r>
            <a:r>
              <a:rPr lang="x-none" smtClean="0"/>
              <a:t>he </a:t>
            </a:r>
            <a:r>
              <a:rPr lang="en-AU" dirty="0" smtClean="0"/>
              <a:t>aims </a:t>
            </a:r>
            <a:r>
              <a:rPr lang="x-none" smtClean="0"/>
              <a:t>of </a:t>
            </a:r>
            <a:r>
              <a:rPr lang="en-AU" dirty="0"/>
              <a:t>the integration were</a:t>
            </a:r>
            <a:r>
              <a:rPr lang="x-none"/>
              <a:t> to:</a:t>
            </a:r>
            <a:endParaRPr lang="en-AU" dirty="0"/>
          </a:p>
          <a:p>
            <a:pPr marL="172945" indent="-172945">
              <a:buFont typeface="Wingdings" panose="05000000000000000000" pitchFamily="2" charset="2"/>
              <a:buChar char="§"/>
            </a:pPr>
            <a:r>
              <a:rPr lang="en-AU" dirty="0"/>
              <a:t>Simplify discovery of </a:t>
            </a:r>
            <a:r>
              <a:rPr lang="en-AU" dirty="0" err="1"/>
              <a:t>eReadings</a:t>
            </a:r>
            <a:r>
              <a:rPr lang="en-AU" dirty="0"/>
              <a:t> content for a given course</a:t>
            </a:r>
            <a:r>
              <a:rPr lang="x-none"/>
              <a:t>.</a:t>
            </a:r>
            <a:endParaRPr lang="en-AU" dirty="0"/>
          </a:p>
          <a:p>
            <a:pPr marL="172945" indent="-172945">
              <a:buFont typeface="Wingdings" panose="05000000000000000000" pitchFamily="2" charset="2"/>
              <a:buChar char="§"/>
            </a:pPr>
            <a:r>
              <a:rPr lang="en-AU" dirty="0"/>
              <a:t>Highlight </a:t>
            </a:r>
            <a:r>
              <a:rPr lang="en-AU" dirty="0" err="1"/>
              <a:t>eReadings</a:t>
            </a:r>
            <a:r>
              <a:rPr lang="en-AU" dirty="0"/>
              <a:t> availability for a given course.</a:t>
            </a:r>
          </a:p>
          <a:p>
            <a:pPr marL="172945" indent="-172945">
              <a:buFont typeface="Wingdings" panose="05000000000000000000" pitchFamily="2" charset="2"/>
              <a:buChar char="§"/>
            </a:pPr>
            <a:r>
              <a:rPr lang="en-AU" dirty="0"/>
              <a:t>Improve exposure of Library related support material related to a given course.</a:t>
            </a:r>
          </a:p>
          <a:p>
            <a:pPr marL="172945" indent="-172945">
              <a:buFont typeface="Wingdings" panose="05000000000000000000" pitchFamily="2" charset="2"/>
              <a:buChar char="§"/>
            </a:pPr>
            <a:r>
              <a:rPr lang="en-AU" dirty="0"/>
              <a:t>Ensure existing </a:t>
            </a:r>
            <a:r>
              <a:rPr lang="en-AU" dirty="0" err="1"/>
              <a:t>eReadings</a:t>
            </a:r>
            <a:r>
              <a:rPr lang="en-AU" dirty="0"/>
              <a:t> content is available throughout the upgrades.</a:t>
            </a:r>
          </a:p>
          <a:p>
            <a:endParaRPr lang="en-AU" dirty="0"/>
          </a:p>
          <a:p>
            <a:r>
              <a:rPr lang="en-AU" dirty="0"/>
              <a:t>LearnOnline displays two default library content links in the Course Essentials block - the “</a:t>
            </a:r>
            <a:r>
              <a:rPr lang="en-AU" dirty="0" err="1"/>
              <a:t>eReadings</a:t>
            </a:r>
            <a:r>
              <a:rPr lang="en-AU" dirty="0"/>
              <a:t>” and the “</a:t>
            </a:r>
            <a:r>
              <a:rPr lang="en-AU" dirty="0" err="1"/>
              <a:t>MyCourse</a:t>
            </a:r>
            <a:r>
              <a:rPr lang="en-AU" dirty="0"/>
              <a:t> Library” links in the Course Essentials block.  </a:t>
            </a:r>
          </a:p>
          <a:p>
            <a:r>
              <a:rPr lang="en-AU" dirty="0"/>
              <a:t>In this particular course, the </a:t>
            </a:r>
            <a:r>
              <a:rPr lang="en-AU" dirty="0" smtClean="0"/>
              <a:t>Lecturer has </a:t>
            </a:r>
            <a:r>
              <a:rPr lang="en-AU" dirty="0"/>
              <a:t>also include a number of other library links: </a:t>
            </a:r>
          </a:p>
          <a:p>
            <a:r>
              <a:rPr lang="en-AU" dirty="0"/>
              <a:t>There are links to Assignment Helps – these are created by Academic Librarians and either the request is made by the Course Coordinator OR when the library has received many requests for assistance with a particular assignment, the divisional team contacts the CC and then creates a particular assignment help</a:t>
            </a:r>
            <a:r>
              <a:rPr lang="en-AU" dirty="0" smtClean="0"/>
              <a:t>.</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20</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University of South Australia is a globally-focused, locally-engaged institution established on the dual principles of equity and excellence.</a:t>
            </a:r>
          </a:p>
          <a:p>
            <a:r>
              <a:rPr lang="en-AU" dirty="0" smtClean="0"/>
              <a:t>With more than 33,000 students, the university is South Australia’s largest and was the youngest Australian institution to be named in the top 50 of 2013 The Times Higher Education’s Top 100 global universities aged under 50.</a:t>
            </a:r>
          </a:p>
          <a:p>
            <a:r>
              <a:rPr lang="en-AU" dirty="0" smtClean="0"/>
              <a:t>We offer more than 400 degree programs across a wide range of subjects including </a:t>
            </a:r>
            <a:r>
              <a:rPr lang="en-AU" dirty="0" smtClean="0">
                <a:hlinkClick r:id="rId3"/>
              </a:rPr>
              <a:t>business, law</a:t>
            </a:r>
            <a:r>
              <a:rPr lang="en-AU" dirty="0" smtClean="0"/>
              <a:t>, </a:t>
            </a:r>
            <a:r>
              <a:rPr lang="en-AU" dirty="0" smtClean="0">
                <a:hlinkClick r:id="rId4"/>
              </a:rPr>
              <a:t>education, arts and social sciences</a:t>
            </a:r>
            <a:r>
              <a:rPr lang="en-AU" dirty="0" smtClean="0"/>
              <a:t>, </a:t>
            </a:r>
            <a:r>
              <a:rPr lang="en-AU" dirty="0" smtClean="0">
                <a:hlinkClick r:id="rId5"/>
              </a:rPr>
              <a:t>health sciences</a:t>
            </a:r>
            <a:r>
              <a:rPr lang="en-AU" dirty="0" smtClean="0"/>
              <a:t>, </a:t>
            </a:r>
            <a:r>
              <a:rPr lang="en-AU" dirty="0" smtClean="0">
                <a:hlinkClick r:id="rId6"/>
              </a:rPr>
              <a:t>information technology, engineering and the environment</a:t>
            </a:r>
            <a:r>
              <a:rPr lang="en-AU" dirty="0" smtClean="0"/>
              <a:t>.</a:t>
            </a:r>
          </a:p>
          <a:p>
            <a:endParaRPr lang="en-AU" dirty="0" smtClean="0"/>
          </a:p>
          <a:p>
            <a:r>
              <a:rPr lang="en-AU" dirty="0" smtClean="0"/>
              <a:t>We are based across five locations with four in metropolitan Adelaide. </a:t>
            </a:r>
          </a:p>
          <a:p>
            <a:r>
              <a:rPr lang="en-AU" dirty="0" smtClean="0"/>
              <a:t>The Australian</a:t>
            </a:r>
            <a:r>
              <a:rPr lang="en-AU" baseline="0" dirty="0" smtClean="0"/>
              <a:t> Excellence in Research Assessment evaluation of 2012 reported that 86% of our assessed research was rated world-class or above.</a:t>
            </a:r>
          </a:p>
          <a:p>
            <a:r>
              <a:rPr lang="en-AU" baseline="0" dirty="0" smtClean="0"/>
              <a:t>We have around 33,000 students including 8,700 international students – of whom 3,500 are studying outside Australia. Many of our students study in external mode</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2400" dirty="0"/>
              <a:t>Working in collaboration with Learning &amp; teaching systems, the library developed an ereadings </a:t>
            </a:r>
            <a:r>
              <a:rPr lang="en-AU" sz="2400" dirty="0" err="1"/>
              <a:t>webservice</a:t>
            </a:r>
            <a:r>
              <a:rPr lang="en-AU" sz="2400" dirty="0"/>
              <a:t> to </a:t>
            </a:r>
          </a:p>
          <a:p>
            <a:pPr marL="749562" lvl="1" indent="-288293">
              <a:buFont typeface="Arial" panose="020B0604020202020204" pitchFamily="34" charset="0"/>
              <a:buChar char="•"/>
            </a:pPr>
            <a:r>
              <a:rPr lang="en-AU" dirty="0" smtClean="0"/>
              <a:t>Expose eReadings search results based on course code via web service  (title, reading number, author, pub year)</a:t>
            </a:r>
          </a:p>
          <a:p>
            <a:pPr marL="749562" lvl="1" indent="-288293">
              <a:buFont typeface="Arial" panose="020B0604020202020204" pitchFamily="34" charset="0"/>
              <a:buChar char="•"/>
            </a:pPr>
            <a:r>
              <a:rPr lang="en-AU" dirty="0" smtClean="0"/>
              <a:t>Links from search results are </a:t>
            </a:r>
            <a:r>
              <a:rPr lang="en-AU" dirty="0" err="1" smtClean="0"/>
              <a:t>autoredirected</a:t>
            </a:r>
            <a:r>
              <a:rPr lang="en-AU" dirty="0" smtClean="0"/>
              <a:t> to full text via Alma’s Open URL resolver software</a:t>
            </a:r>
          </a:p>
          <a:p>
            <a:pPr marL="749562" lvl="1" indent="-288293">
              <a:buFont typeface="Arial" panose="020B0604020202020204" pitchFamily="34" charset="0"/>
              <a:buChar char="•"/>
            </a:pPr>
            <a:r>
              <a:rPr lang="en-AU" dirty="0" smtClean="0"/>
              <a:t>Developed Moodle plug-in to read the output from the ereadings </a:t>
            </a:r>
            <a:r>
              <a:rPr lang="en-AU" dirty="0" err="1" smtClean="0"/>
              <a:t>webservice</a:t>
            </a:r>
            <a:endParaRPr lang="en-AU" dirty="0" smtClean="0"/>
          </a:p>
          <a:p>
            <a:pPr marL="749562" lvl="1" indent="-288293">
              <a:buFont typeface="Arial" panose="020B0604020202020204" pitchFamily="34" charset="0"/>
              <a:buChar char="•"/>
            </a:pPr>
            <a:r>
              <a:rPr lang="en-AU" dirty="0" smtClean="0"/>
              <a:t>Final display is sorted by reading number if available; otherwise in title order.</a:t>
            </a:r>
          </a:p>
          <a:p>
            <a:endParaRPr lang="en-AU" dirty="0" smtClean="0"/>
          </a:p>
          <a:p>
            <a:endParaRPr lang="en-AU" dirty="0" smtClean="0"/>
          </a:p>
          <a:p>
            <a:r>
              <a:rPr lang="en-AU" dirty="0" smtClean="0"/>
              <a:t>Within </a:t>
            </a:r>
            <a:r>
              <a:rPr lang="en-AU" dirty="0"/>
              <a:t>a </a:t>
            </a:r>
            <a:r>
              <a:rPr lang="en-AU" dirty="0" err="1"/>
              <a:t>learnonline</a:t>
            </a:r>
            <a:r>
              <a:rPr lang="en-AU" dirty="0"/>
              <a:t> course site, the interface displays an eReadings link in the Course Essentials block if the course coordinator does not manually disable the link and the Library web service (/</a:t>
            </a:r>
            <a:r>
              <a:rPr lang="en-AU" dirty="0" err="1"/>
              <a:t>CourseReadings</a:t>
            </a:r>
            <a:r>
              <a:rPr lang="en-AU" dirty="0"/>
              <a:t>) identifies eReadings are available for the course.</a:t>
            </a:r>
          </a:p>
          <a:p>
            <a:r>
              <a:rPr lang="en-AU" dirty="0"/>
              <a:t> </a:t>
            </a:r>
          </a:p>
          <a:p>
            <a:pPr defTabSz="922372"/>
            <a:endParaRPr lang="en-AU" dirty="0"/>
          </a:p>
          <a:p>
            <a:pPr defTabSz="922372"/>
            <a:r>
              <a:rPr lang="en-AU" dirty="0"/>
              <a:t>The </a:t>
            </a:r>
            <a:r>
              <a:rPr lang="en-AU" dirty="0" err="1"/>
              <a:t>eReadings</a:t>
            </a:r>
            <a:r>
              <a:rPr lang="en-AU" dirty="0"/>
              <a:t> link (1) will direct a user to an </a:t>
            </a:r>
            <a:r>
              <a:rPr lang="en-AU" dirty="0" err="1"/>
              <a:t>eReadings</a:t>
            </a:r>
            <a:r>
              <a:rPr lang="en-AU" dirty="0"/>
              <a:t> </a:t>
            </a:r>
            <a:r>
              <a:rPr lang="en-AU" dirty="0" err="1"/>
              <a:t>learnonline</a:t>
            </a:r>
            <a:r>
              <a:rPr lang="en-AU" dirty="0"/>
              <a:t> page (2), in the current browser window, displaying data from a catalogue search result.  </a:t>
            </a:r>
            <a:r>
              <a:rPr lang="en-AU" dirty="0" err="1"/>
              <a:t>eReadings</a:t>
            </a:r>
            <a:r>
              <a:rPr lang="en-AU" dirty="0"/>
              <a:t> are then listed with high level metadata.  The title of the </a:t>
            </a:r>
            <a:r>
              <a:rPr lang="en-AU" dirty="0" err="1"/>
              <a:t>eReading</a:t>
            </a:r>
            <a:r>
              <a:rPr lang="en-AU" dirty="0"/>
              <a:t> links to authenticate through </a:t>
            </a:r>
            <a:r>
              <a:rPr lang="en-AU" dirty="0" err="1"/>
              <a:t>EZproxy</a:t>
            </a:r>
            <a:r>
              <a:rPr lang="en-AU" dirty="0"/>
              <a:t> (3) and view the full text </a:t>
            </a:r>
            <a:r>
              <a:rPr lang="en-AU" dirty="0" err="1"/>
              <a:t>eReading</a:t>
            </a:r>
            <a:r>
              <a:rPr lang="en-AU" dirty="0"/>
              <a:t> document (4).  The </a:t>
            </a:r>
            <a:r>
              <a:rPr lang="en-AU" dirty="0" err="1"/>
              <a:t>eReadings</a:t>
            </a:r>
            <a:r>
              <a:rPr lang="en-AU" dirty="0"/>
              <a:t> are to be in ascending order of reading number and title.</a:t>
            </a:r>
          </a:p>
          <a:p>
            <a:endParaRPr lang="en-AU" dirty="0"/>
          </a:p>
          <a:p>
            <a:r>
              <a:rPr lang="en-AU" dirty="0"/>
              <a:t>Two examples:</a:t>
            </a:r>
          </a:p>
          <a:p>
            <a:r>
              <a:rPr lang="en-AU" dirty="0"/>
              <a:t>The first is for a digitized </a:t>
            </a:r>
            <a:r>
              <a:rPr lang="en-AU" dirty="0" err="1"/>
              <a:t>ereading</a:t>
            </a:r>
            <a:r>
              <a:rPr lang="en-AU" dirty="0"/>
              <a:t> and authentication to access the reading is required – whether on or off campus. Once a student has authenticated, any subsequent </a:t>
            </a:r>
            <a:r>
              <a:rPr lang="en-AU" dirty="0" err="1"/>
              <a:t>ereadings</a:t>
            </a:r>
            <a:r>
              <a:rPr lang="en-AU" dirty="0"/>
              <a:t> accessed open directly..</a:t>
            </a:r>
          </a:p>
          <a:p>
            <a:endParaRPr lang="en-AU" dirty="0"/>
          </a:p>
          <a:p>
            <a:r>
              <a:rPr lang="en-AU" dirty="0"/>
              <a:t>The second example is for a linked </a:t>
            </a:r>
            <a:r>
              <a:rPr lang="en-AU" dirty="0" err="1"/>
              <a:t>ereading</a:t>
            </a:r>
            <a:r>
              <a:rPr lang="en-AU" dirty="0"/>
              <a:t>, and if the student is on campus, the link is direct and no authentication is required.</a:t>
            </a:r>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21</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Library through the Digital Resource Service (DRS) is responsible for making available all course electronic readings. Currently we manage around 28,000 ereadings. The Library must ensure that all ereadings are compliant with Australian Copyright requirements and that metadata required for the triennial Copyright Agency Limited (CAL) audited is captured and recorded.</a:t>
            </a:r>
          </a:p>
          <a:p>
            <a:r>
              <a:rPr lang="en-AU" dirty="0" smtClean="0"/>
              <a:t>Links</a:t>
            </a:r>
            <a:r>
              <a:rPr lang="en-AU" baseline="0" dirty="0" smtClean="0"/>
              <a:t> to ereadings are via electronic portfolio – and local collections for both digitized and linked ereadings have been </a:t>
            </a:r>
            <a:r>
              <a:rPr lang="en-AU" baseline="0" dirty="0" smtClean="0"/>
              <a:t>setup. Digitized readings are stored in a dark Fedora repository – and there is an simple file ingest process where the filename is the MMSID, and the portfolio link syntax also references the MMSID.</a:t>
            </a:r>
            <a:endParaRPr lang="en-AU" dirty="0" smtClean="0"/>
          </a:p>
          <a:p>
            <a:pPr defTabSz="922538">
              <a:defRPr/>
            </a:pPr>
            <a:r>
              <a:rPr lang="en-AU" dirty="0" smtClean="0"/>
              <a:t>Alma’s </a:t>
            </a:r>
            <a:r>
              <a:rPr lang="en-AU" dirty="0"/>
              <a:t>related works function links the various manifestations of a title together. In the situation, where </a:t>
            </a:r>
            <a:r>
              <a:rPr lang="en-AU" dirty="0" smtClean="0"/>
              <a:t>a</a:t>
            </a:r>
            <a:r>
              <a:rPr lang="en-AU" baseline="0" dirty="0" smtClean="0"/>
              <a:t> lecturer </a:t>
            </a:r>
            <a:r>
              <a:rPr lang="en-AU" dirty="0" smtClean="0"/>
              <a:t>has </a:t>
            </a:r>
            <a:r>
              <a:rPr lang="en-AU" dirty="0"/>
              <a:t>requested a chapter of a book to </a:t>
            </a:r>
            <a:r>
              <a:rPr lang="en-AU" dirty="0" smtClean="0"/>
              <a:t>made available as an </a:t>
            </a:r>
            <a:r>
              <a:rPr lang="en-AU" dirty="0" err="1" smtClean="0"/>
              <a:t>eReading</a:t>
            </a:r>
            <a:r>
              <a:rPr lang="en-AU" dirty="0"/>
              <a:t>, staff are quickly able to confirm whether such a </a:t>
            </a:r>
            <a:r>
              <a:rPr lang="en-AU" dirty="0" err="1"/>
              <a:t>ereading</a:t>
            </a:r>
            <a:r>
              <a:rPr lang="en-AU" dirty="0"/>
              <a:t> will comply with copyright law. In this example, an Alma inventory search shows that we have this title both as an </a:t>
            </a:r>
            <a:r>
              <a:rPr lang="en-AU" dirty="0" err="1"/>
              <a:t>ebook</a:t>
            </a:r>
            <a:r>
              <a:rPr lang="en-AU" dirty="0"/>
              <a:t> and a physical book, and that a chapter from the book has already been digitised and made. </a:t>
            </a:r>
          </a:p>
          <a:p>
            <a:pPr defTabSz="922538">
              <a:defRPr/>
            </a:pPr>
            <a:r>
              <a:rPr lang="en-AU" dirty="0"/>
              <a:t>There is an ongoing project for library staff to replace digitized </a:t>
            </a:r>
            <a:r>
              <a:rPr lang="en-AU" dirty="0" err="1"/>
              <a:t>ereadings</a:t>
            </a:r>
            <a:r>
              <a:rPr lang="en-AU" dirty="0"/>
              <a:t> with links.</a:t>
            </a:r>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22</a:t>
            </a:fld>
            <a:endParaRPr lang="en-AU"/>
          </a:p>
        </p:txBody>
      </p:sp>
    </p:spTree>
    <p:extLst>
      <p:ext uri="{BB962C8B-B14F-4D97-AF65-F5344CB8AC3E}">
        <p14:creationId xmlns:p14="http://schemas.microsoft.com/office/powerpoint/2010/main" val="276122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950A8A4-BF9A-495A-8313-7A9388443B1D}" type="slidenum">
              <a:rPr lang="en-US" smtClean="0"/>
              <a:pPr/>
              <a:t>23</a:t>
            </a:fld>
            <a:endParaRPr lang="en-US" smtClean="0"/>
          </a:p>
        </p:txBody>
      </p:sp>
      <p:sp>
        <p:nvSpPr>
          <p:cNvPr id="47107" name="Rectangle 2"/>
          <p:cNvSpPr>
            <a:spLocks noGrp="1" noRot="1" noChangeAspect="1" noChangeArrowheads="1" noTextEdit="1"/>
          </p:cNvSpPr>
          <p:nvPr>
            <p:ph type="sldImg"/>
          </p:nvPr>
        </p:nvSpPr>
        <p:spPr>
          <a:xfrm>
            <a:off x="919163" y="746125"/>
            <a:ext cx="4968875" cy="3725863"/>
          </a:xfrm>
          <a:ln/>
        </p:spPr>
      </p:sp>
      <p:sp>
        <p:nvSpPr>
          <p:cNvPr id="47108" name="Rectangle 3"/>
          <p:cNvSpPr>
            <a:spLocks noGrp="1" noChangeArrowheads="1"/>
          </p:cNvSpPr>
          <p:nvPr>
            <p:ph type="body" idx="1"/>
          </p:nvPr>
        </p:nvSpPr>
        <p:spPr>
          <a:noFill/>
          <a:ln/>
        </p:spPr>
        <p:txBody>
          <a:bodyPr/>
          <a:lstStyle/>
          <a:p>
            <a:pPr eaLnBrk="1" hangingPunct="1"/>
            <a:r>
              <a:rPr lang="en-US" dirty="0" smtClean="0"/>
              <a:t>Here is an example of the metadata in a record for a digitized </a:t>
            </a:r>
            <a:r>
              <a:rPr lang="en-US" dirty="0" err="1" smtClean="0"/>
              <a:t>ereading</a:t>
            </a:r>
            <a:endParaRPr lang="en-US" dirty="0" smtClean="0"/>
          </a:p>
          <a:p>
            <a:pPr eaLnBrk="1" hangingPunct="1"/>
            <a:endParaRPr lang="en-US" dirty="0" smtClean="0"/>
          </a:p>
          <a:p>
            <a:pPr eaLnBrk="1" hangingPunct="1"/>
            <a:r>
              <a:rPr lang="en-US" dirty="0" smtClean="0"/>
              <a:t>This reading is used by 2 courses, hence a double series 830 field  – noting that the reading number can vary by course.</a:t>
            </a:r>
          </a:p>
          <a:p>
            <a:pPr eaLnBrk="1" hangingPunct="1"/>
            <a:endParaRPr lang="en-US" dirty="0" smtClean="0"/>
          </a:p>
          <a:p>
            <a:pPr eaLnBrk="1" hangingPunct="1"/>
            <a:r>
              <a:rPr lang="en-US" dirty="0" smtClean="0"/>
              <a:t>The 773 field</a:t>
            </a:r>
            <a:r>
              <a:rPr lang="en-US" baseline="0" dirty="0" smtClean="0"/>
              <a:t> serves two purposes: the 773 field contains information about the “parent title”; that is, the item from which this reading is taken. Firstly, it enables the related works functionality in Alma and secondly and most importantly, it includes the information (title, author, ISBN, publication and description details and chapter information). The 583 field is used to track the Communication date that we are required to report to the Copyright Agency Limited for the triennial survey.</a:t>
            </a:r>
          </a:p>
          <a:p>
            <a:pPr eaLnBrk="1" hangingPunct="1"/>
            <a:endParaRPr lang="en-US" baseline="0" dirty="0" smtClean="0"/>
          </a:p>
          <a:p>
            <a:pPr eaLnBrk="1" hangingPunct="1"/>
            <a:r>
              <a:rPr lang="en-US" baseline="0" dirty="0" smtClean="0"/>
              <a:t>Each metadata record has an accompanying portfolio record which includes the linking details.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72">
              <a:defRPr/>
            </a:pPr>
            <a:r>
              <a:rPr lang="en-AU" dirty="0"/>
              <a:t>The ‘</a:t>
            </a:r>
            <a:r>
              <a:rPr lang="en-AU" dirty="0" err="1"/>
              <a:t>MyCourse</a:t>
            </a:r>
            <a:r>
              <a:rPr lang="en-AU" dirty="0"/>
              <a:t> Library’ link takes students to the relevant Library subject guide for the topic / discipline. The subject guides have embedded metadata to enable the link. For some courses, there may be two or more library subject guides. Where there is just a single relevant subject guide, the ‘</a:t>
            </a:r>
            <a:r>
              <a:rPr lang="en-AU" dirty="0" err="1"/>
              <a:t>MyCourse</a:t>
            </a:r>
            <a:r>
              <a:rPr lang="en-AU" dirty="0"/>
              <a:t> Library’ </a:t>
            </a:r>
          </a:p>
          <a:p>
            <a:pPr defTabSz="922372">
              <a:defRPr/>
            </a:pPr>
            <a:endParaRPr lang="en-AU" dirty="0"/>
          </a:p>
          <a:p>
            <a:r>
              <a:rPr lang="en-AU" dirty="0"/>
              <a:t>Link to a </a:t>
            </a:r>
            <a:r>
              <a:rPr lang="en-AU" dirty="0">
                <a:hlinkClick r:id="rId3"/>
              </a:rPr>
              <a:t>Library Subject Guide</a:t>
            </a:r>
            <a:r>
              <a:rPr lang="en-AU" dirty="0"/>
              <a:t> for your discipline to explore the "</a:t>
            </a:r>
            <a:r>
              <a:rPr lang="en-AU" b="1" dirty="0"/>
              <a:t>Getting Started</a:t>
            </a:r>
            <a:r>
              <a:rPr lang="en-AU" dirty="0"/>
              <a:t>" page. There you will find links to a range of resources, including videos, websites and workshops that will help develop your information research skills.</a:t>
            </a:r>
            <a:endParaRPr lang="en-AU" dirty="0" smtClean="0">
              <a:effectLst/>
            </a:endParaRPr>
          </a:p>
          <a:p>
            <a:r>
              <a:rPr lang="en-AU" dirty="0"/>
              <a:t>Each Subject Guide provides a launch pad to authoritative, reliable resources and information on a specific topic. These guides are pathways to assist you in beginning research.</a:t>
            </a:r>
            <a:endParaRPr lang="en-AU" dirty="0" smtClean="0">
              <a:effectLst/>
            </a:endParaRPr>
          </a:p>
          <a:p>
            <a:pPr defTabSz="922372">
              <a:defRPr/>
            </a:pPr>
            <a:endParaRPr lang="en-AU" dirty="0"/>
          </a:p>
          <a:p>
            <a:pPr defTabSz="922372">
              <a:defRPr/>
            </a:pPr>
            <a:endParaRPr lang="en-AU" dirty="0"/>
          </a:p>
          <a:p>
            <a:pPr defTabSz="922372">
              <a:defRPr/>
            </a:pPr>
            <a:r>
              <a:rPr lang="en-AU" dirty="0"/>
              <a:t>A “Textbook” block sources live holdings / availability, thumbnails, and link to the Library catalogue to improve discoverability and access to resources.</a:t>
            </a:r>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24</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72">
              <a:defRPr/>
            </a:pPr>
            <a:r>
              <a:rPr lang="en-AU" dirty="0" smtClean="0"/>
              <a:t>Saved Items functionality – users can save a set of results</a:t>
            </a:r>
            <a:r>
              <a:rPr lang="en-AU" baseline="0" dirty="0" smtClean="0"/>
              <a:t> for later action – citations, requesting</a:t>
            </a: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25</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26</a:t>
            </a:fld>
            <a:endParaRPr lang="en-AU"/>
          </a:p>
        </p:txBody>
      </p:sp>
    </p:spTree>
    <p:extLst>
      <p:ext uri="{BB962C8B-B14F-4D97-AF65-F5344CB8AC3E}">
        <p14:creationId xmlns:p14="http://schemas.microsoft.com/office/powerpoint/2010/main" val="2185592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the end of the 2014, we hope to:</a:t>
            </a:r>
          </a:p>
          <a:p>
            <a:r>
              <a:rPr lang="en-AU" dirty="0" smtClean="0"/>
              <a:t>remove DigiTool as a</a:t>
            </a:r>
            <a:r>
              <a:rPr lang="en-AU" baseline="0" dirty="0" smtClean="0"/>
              <a:t> separate discovery service</a:t>
            </a:r>
          </a:p>
          <a:p>
            <a:r>
              <a:rPr lang="en-AU" baseline="0" dirty="0" smtClean="0"/>
              <a:t>have Google Scholar harvesting repository content directly from Alma</a:t>
            </a:r>
          </a:p>
          <a:p>
            <a:r>
              <a:rPr lang="en-AU" baseline="0" dirty="0" smtClean="0"/>
              <a:t>have an Alumni specific catalogue filtering a subset of Primo Central content</a:t>
            </a:r>
          </a:p>
          <a:p>
            <a:r>
              <a:rPr lang="en-AU" baseline="0" dirty="0" smtClean="0"/>
              <a:t>reduce the dependency on </a:t>
            </a:r>
            <a:r>
              <a:rPr lang="en-AU" baseline="0" dirty="0" err="1" smtClean="0"/>
              <a:t>EZproxy</a:t>
            </a:r>
            <a:r>
              <a:rPr lang="en-AU" baseline="0" dirty="0" smtClean="0"/>
              <a:t> for all of our local resources</a:t>
            </a:r>
          </a:p>
          <a:p>
            <a:r>
              <a:rPr lang="en-AU" baseline="0" dirty="0" smtClean="0"/>
              <a:t>Provide single sign on between the staff / student portals, </a:t>
            </a:r>
            <a:r>
              <a:rPr lang="en-AU" baseline="0" dirty="0" err="1" smtClean="0"/>
              <a:t>learnonline</a:t>
            </a:r>
            <a:r>
              <a:rPr lang="en-AU" baseline="0" dirty="0" smtClean="0"/>
              <a:t> our </a:t>
            </a:r>
            <a:r>
              <a:rPr lang="en-AU" baseline="0" dirty="0" err="1" smtClean="0"/>
              <a:t>moodle</a:t>
            </a:r>
            <a:r>
              <a:rPr lang="en-AU" baseline="0" dirty="0" smtClean="0"/>
              <a:t> learning management system, </a:t>
            </a:r>
            <a:r>
              <a:rPr lang="en-AU" baseline="0" dirty="0" err="1" smtClean="0"/>
              <a:t>myLibrary</a:t>
            </a:r>
            <a:r>
              <a:rPr lang="en-AU" baseline="0" dirty="0" smtClean="0"/>
              <a:t> (our patron service), and all local resources (repository, ereadings, streaming video).</a:t>
            </a:r>
          </a:p>
          <a:p>
            <a:r>
              <a:rPr lang="en-AU" baseline="0" dirty="0" smtClean="0"/>
              <a:t>Integrate ILL requests into an Alma resource sharing workflow, and borrower information systems.</a:t>
            </a:r>
          </a:p>
          <a:p>
            <a:r>
              <a:rPr lang="en-AU" baseline="0" dirty="0" smtClean="0"/>
              <a:t>2015:</a:t>
            </a:r>
          </a:p>
          <a:p>
            <a:r>
              <a:rPr lang="en-AU" baseline="0" dirty="0" smtClean="0"/>
              <a:t>Single sign on for all Library services / </a:t>
            </a:r>
            <a:r>
              <a:rPr lang="en-AU" baseline="0" dirty="0" err="1" smtClean="0"/>
              <a:t>EZproxy</a:t>
            </a:r>
            <a:r>
              <a:rPr lang="en-AU" baseline="0" dirty="0" smtClean="0"/>
              <a:t> (or its replacement)</a:t>
            </a:r>
          </a:p>
          <a:p>
            <a:r>
              <a:rPr lang="en-AU" baseline="0" dirty="0" smtClean="0"/>
              <a:t>Integrate all DigiTool metadata into Alma</a:t>
            </a:r>
          </a:p>
          <a:p>
            <a:r>
              <a:rPr lang="en-AU" baseline="0" dirty="0" smtClean="0"/>
              <a:t>Saved searches into </a:t>
            </a:r>
            <a:r>
              <a:rPr lang="en-AU" baseline="0" dirty="0" err="1" smtClean="0"/>
              <a:t>myLibrary</a:t>
            </a:r>
            <a:endParaRPr lang="en-AU" baseline="0" dirty="0" smtClean="0"/>
          </a:p>
          <a:p>
            <a:endParaRPr lang="en-AU" baseline="0" dirty="0" smtClean="0"/>
          </a:p>
          <a:p>
            <a:pPr defTabSz="922372">
              <a:defRPr/>
            </a:pPr>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27</a:t>
            </a:fld>
            <a:endParaRPr lang="en-AU"/>
          </a:p>
        </p:txBody>
      </p:sp>
    </p:spTree>
    <p:extLst>
      <p:ext uri="{BB962C8B-B14F-4D97-AF65-F5344CB8AC3E}">
        <p14:creationId xmlns:p14="http://schemas.microsoft.com/office/powerpoint/2010/main" val="1654867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Development of these interfaces and services has meant that whilst the underlying software has changed, the look and functionality of the catalogue and integrations with the portals and the learning management system has been maintained. We are actively working on further improvements and services to the catalogue and to the best of our knowledge, we are the only library extensively integrating with both Alma and </a:t>
            </a:r>
            <a:r>
              <a:rPr lang="en-AU" sz="1200" kern="1200" dirty="0" err="1" smtClean="0">
                <a:solidFill>
                  <a:schemeClr val="tx1"/>
                </a:solidFill>
                <a:effectLst/>
                <a:latin typeface="+mn-lt"/>
                <a:ea typeface="+mn-ea"/>
                <a:cs typeface="+mn-cs"/>
              </a:rPr>
              <a:t>Primo’s</a:t>
            </a:r>
            <a:r>
              <a:rPr lang="en-AU" sz="1200" kern="1200" dirty="0" smtClean="0">
                <a:solidFill>
                  <a:schemeClr val="tx1"/>
                </a:solidFill>
                <a:effectLst/>
                <a:latin typeface="+mn-lt"/>
                <a:ea typeface="+mn-ea"/>
                <a:cs typeface="+mn-cs"/>
              </a:rPr>
              <a:t> web services.</a:t>
            </a:r>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28</a:t>
            </a:fld>
            <a:endParaRPr lang="en-AU"/>
          </a:p>
        </p:txBody>
      </p:sp>
    </p:spTree>
    <p:extLst>
      <p:ext uri="{BB962C8B-B14F-4D97-AF65-F5344CB8AC3E}">
        <p14:creationId xmlns:p14="http://schemas.microsoft.com/office/powerpoint/2010/main" val="235410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Catalogue </a:t>
            </a:r>
            <a:r>
              <a:rPr lang="en-AU" baseline="0" dirty="0" smtClean="0"/>
              <a:t> </a:t>
            </a:r>
            <a:r>
              <a:rPr lang="en-AU" dirty="0" smtClean="0"/>
              <a:t> Timeline</a:t>
            </a:r>
          </a:p>
          <a:p>
            <a:r>
              <a:rPr lang="en-AU" dirty="0" smtClean="0"/>
              <a:t>In 2002, when we implemented</a:t>
            </a:r>
            <a:r>
              <a:rPr lang="en-AU" baseline="0" dirty="0" smtClean="0"/>
              <a:t> Voyager, we set up the standard ‘classic’ </a:t>
            </a:r>
            <a:r>
              <a:rPr lang="en-AU" baseline="0" dirty="0" err="1" smtClean="0"/>
              <a:t>WebVoyage</a:t>
            </a:r>
            <a:r>
              <a:rPr lang="en-AU" baseline="0" dirty="0" smtClean="0"/>
              <a:t> interface. This was used with minor modifications for several years.</a:t>
            </a:r>
          </a:p>
          <a:p>
            <a:r>
              <a:rPr lang="en-AU" baseline="0" dirty="0" smtClean="0"/>
              <a:t>In 2008, </a:t>
            </a:r>
            <a:r>
              <a:rPr lang="en-AU" baseline="0" dirty="0" err="1" smtClean="0"/>
              <a:t>VuFInd</a:t>
            </a:r>
            <a:r>
              <a:rPr lang="en-AU" baseline="0" dirty="0" smtClean="0"/>
              <a:t> was installed as the primary catalogue interface. At the time, this offered more flexibility with faceting,   </a:t>
            </a:r>
            <a:endParaRPr lang="en-AU" dirty="0" smtClean="0"/>
          </a:p>
          <a:p>
            <a:endParaRPr lang="en-AU" dirty="0" smtClean="0"/>
          </a:p>
          <a:p>
            <a:r>
              <a:rPr lang="en-AU" dirty="0"/>
              <a:t>In 2009, The University of South Australia has become the first academic </a:t>
            </a:r>
            <a:r>
              <a:rPr lang="en-AU" dirty="0" smtClean="0"/>
              <a:t>institution outside </a:t>
            </a:r>
            <a:r>
              <a:rPr lang="en-AU" dirty="0"/>
              <a:t>the US to adopt the new Summon discovery service, enabling</a:t>
            </a:r>
          </a:p>
          <a:p>
            <a:r>
              <a:rPr lang="en-AU" dirty="0"/>
              <a:t>students and faculty to search the entire library collection in its </a:t>
            </a:r>
            <a:r>
              <a:rPr lang="en-AU" dirty="0" smtClean="0"/>
              <a:t>various formats</a:t>
            </a:r>
            <a:r>
              <a:rPr lang="en-AU" dirty="0"/>
              <a:t>, using one library-branded search box</a:t>
            </a:r>
            <a:r>
              <a:rPr lang="en-AU" dirty="0" smtClean="0"/>
              <a:t>.</a:t>
            </a:r>
          </a:p>
          <a:p>
            <a:endParaRPr lang="en-AU" dirty="0" smtClean="0"/>
          </a:p>
          <a:p>
            <a:r>
              <a:rPr lang="en-AU" dirty="0" smtClean="0"/>
              <a:t>In 2011, we had a brief</a:t>
            </a:r>
            <a:r>
              <a:rPr lang="en-AU" baseline="0" dirty="0" smtClean="0"/>
              <a:t> unhappy experience using </a:t>
            </a:r>
            <a:r>
              <a:rPr lang="en-AU" baseline="0" dirty="0" err="1" smtClean="0"/>
              <a:t>AquaBrowser</a:t>
            </a:r>
            <a:r>
              <a:rPr lang="en-AU" baseline="0" dirty="0" smtClean="0"/>
              <a:t> as the catalogue as we wanted to create a unified Voyager-Summon search experience.</a:t>
            </a:r>
          </a:p>
          <a:p>
            <a:endParaRPr lang="en-AU" baseline="0" dirty="0" smtClean="0"/>
          </a:p>
          <a:p>
            <a:r>
              <a:rPr lang="en-AU" baseline="0" dirty="0" smtClean="0"/>
              <a:t>In 2012, we took the decision to develop our own discovery interface ….. Initially this sat over Voyager and Summon. We also trialled Primo in late 2012, and in early 2013 as our Alma implementation commenced, we signed up with Primo also.  As well as the Alma-Primo integration consideration, we were also anxious to have visibility over the publishing of content to the discovery services – this is something that was lacking with publishing Voyager content to Summon – as no reports of publishing outcomes were available and indeed from time to time, we experienced significant and unexplained lags in publishing schedules.</a:t>
            </a:r>
          </a:p>
          <a:p>
            <a:endParaRPr lang="en-AU" baseline="0" dirty="0" smtClean="0"/>
          </a:p>
          <a:p>
            <a:r>
              <a:rPr lang="en-AU" baseline="0" dirty="0" smtClean="0"/>
              <a:t>Through 2013, as we implemented Alma</a:t>
            </a:r>
            <a:endParaRPr lang="en-AU" dirty="0" smtClean="0"/>
          </a:p>
          <a:p>
            <a:r>
              <a:rPr lang="en-AU" dirty="0" smtClean="0"/>
              <a:t>Between 2009 and 2012</a:t>
            </a:r>
            <a:endParaRPr lang="en-AU" dirty="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3</a:t>
            </a:fld>
            <a:endParaRPr lang="en-AU"/>
          </a:p>
        </p:txBody>
      </p:sp>
    </p:spTree>
    <p:extLst>
      <p:ext uri="{BB962C8B-B14F-4D97-AF65-F5344CB8AC3E}">
        <p14:creationId xmlns:p14="http://schemas.microsoft.com/office/powerpoint/2010/main" val="151837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538">
              <a:defRPr/>
            </a:pPr>
            <a:r>
              <a:rPr lang="en-AU" dirty="0" smtClean="0"/>
              <a:t>Any</a:t>
            </a:r>
            <a:r>
              <a:rPr lang="en-AU" baseline="0" dirty="0" smtClean="0"/>
              <a:t> library system is heavily integrated into its institution environment  - both from a data input and publishing perspective.</a:t>
            </a:r>
          </a:p>
          <a:p>
            <a:pPr defTabSz="922538">
              <a:defRPr/>
            </a:pPr>
            <a:r>
              <a:rPr lang="en-AU" baseline="0" dirty="0" smtClean="0"/>
              <a:t>Major issues:</a:t>
            </a:r>
          </a:p>
          <a:p>
            <a:pPr marL="345044" indent="-345044">
              <a:spcAft>
                <a:spcPts val="1816"/>
              </a:spcAft>
              <a:buFont typeface="Arial" pitchFamily="34" charset="0"/>
              <a:buChar char="•"/>
            </a:pPr>
            <a:r>
              <a:rPr lang="en-AU" dirty="0" smtClean="0">
                <a:solidFill>
                  <a:srgbClr val="000000"/>
                </a:solidFill>
              </a:rPr>
              <a:t>Major outages for upgrades</a:t>
            </a:r>
          </a:p>
          <a:p>
            <a:pPr marL="345044" indent="-345044">
              <a:spcAft>
                <a:spcPts val="1816"/>
              </a:spcAft>
              <a:buFont typeface="Arial" pitchFamily="34" charset="0"/>
              <a:buChar char="•"/>
            </a:pPr>
            <a:r>
              <a:rPr lang="en-AU" dirty="0" smtClean="0">
                <a:solidFill>
                  <a:srgbClr val="000000"/>
                </a:solidFill>
              </a:rPr>
              <a:t>Migrated workflows</a:t>
            </a:r>
          </a:p>
          <a:p>
            <a:pPr marL="345044" indent="-345044">
              <a:spcAft>
                <a:spcPts val="1816"/>
              </a:spcAft>
              <a:buFont typeface="Arial" pitchFamily="34" charset="0"/>
              <a:buChar char="•"/>
            </a:pPr>
            <a:r>
              <a:rPr lang="en-AU" dirty="0" smtClean="0">
                <a:solidFill>
                  <a:srgbClr val="000000"/>
                </a:solidFill>
              </a:rPr>
              <a:t>Data loads and process concealed</a:t>
            </a:r>
          </a:p>
          <a:p>
            <a:pPr marL="345044" indent="-345044">
              <a:spcAft>
                <a:spcPts val="1816"/>
              </a:spcAft>
              <a:buFont typeface="Arial" pitchFamily="34" charset="0"/>
              <a:buChar char="•"/>
            </a:pPr>
            <a:r>
              <a:rPr lang="en-AU" dirty="0" smtClean="0">
                <a:solidFill>
                  <a:srgbClr val="000000"/>
                </a:solidFill>
              </a:rPr>
              <a:t>Limitations on data normalisation</a:t>
            </a:r>
          </a:p>
          <a:p>
            <a:pPr marL="345044" indent="-345044">
              <a:spcAft>
                <a:spcPts val="1816"/>
              </a:spcAft>
              <a:buFont typeface="Arial" pitchFamily="34" charset="0"/>
              <a:buChar char="•"/>
            </a:pPr>
            <a:r>
              <a:rPr lang="en-AU" dirty="0" smtClean="0">
                <a:solidFill>
                  <a:srgbClr val="000000"/>
                </a:solidFill>
              </a:rPr>
              <a:t>Multiple catalogues</a:t>
            </a:r>
          </a:p>
          <a:p>
            <a:endParaRPr lang="en-AU" dirty="0" smtClean="0"/>
          </a:p>
          <a:p>
            <a:endParaRPr lang="en-AU" dirty="0" smtClean="0"/>
          </a:p>
          <a:p>
            <a:r>
              <a:rPr lang="en-AU" dirty="0" smtClean="0"/>
              <a:t>By </a:t>
            </a:r>
            <a:r>
              <a:rPr lang="en-AU" dirty="0" smtClean="0"/>
              <a:t>2012, amassed a range of applications,</a:t>
            </a:r>
            <a:r>
              <a:rPr lang="en-AU" baseline="0" dirty="0" smtClean="0"/>
              <a:t> </a:t>
            </a:r>
            <a:r>
              <a:rPr lang="en-AU" dirty="0" smtClean="0"/>
              <a:t>interfaces</a:t>
            </a:r>
            <a:r>
              <a:rPr lang="en-AU" baseline="0" dirty="0" smtClean="0"/>
              <a:t> and dependencies with Voyager (not all are listed here – some embarrassing moments with </a:t>
            </a:r>
            <a:r>
              <a:rPr lang="en-AU" baseline="0" dirty="0" err="1" smtClean="0"/>
              <a:t>AquaBrowser</a:t>
            </a:r>
            <a:r>
              <a:rPr lang="en-AU" baseline="0" dirty="0" smtClean="0"/>
              <a:t> </a:t>
            </a:r>
            <a:r>
              <a:rPr lang="en-AU" baseline="0" dirty="0" err="1" smtClean="0"/>
              <a:t>etc</a:t>
            </a:r>
            <a:r>
              <a:rPr lang="en-AU" baseline="0" dirty="0" smtClean="0"/>
              <a:t>).</a:t>
            </a:r>
          </a:p>
          <a:p>
            <a:endParaRPr lang="en-AU" baseline="0" dirty="0" smtClean="0"/>
          </a:p>
          <a:p>
            <a:r>
              <a:rPr lang="en-AU" baseline="0" dirty="0" smtClean="0"/>
              <a:t>We had……</a:t>
            </a:r>
          </a:p>
          <a:p>
            <a:r>
              <a:rPr lang="en-AU" baseline="0" dirty="0" smtClean="0"/>
              <a:t>Blue – discovery services / repositories</a:t>
            </a:r>
          </a:p>
          <a:p>
            <a:r>
              <a:rPr lang="en-AU" baseline="0" dirty="0" smtClean="0"/>
              <a:t>Pink – fulfilment</a:t>
            </a:r>
          </a:p>
          <a:p>
            <a:r>
              <a:rPr lang="en-AU" baseline="0" dirty="0" smtClean="0"/>
              <a:t>Orange – borrowing information</a:t>
            </a:r>
          </a:p>
          <a:p>
            <a:r>
              <a:rPr lang="en-AU" baseline="0" dirty="0" smtClean="0"/>
              <a:t>Green – administrative</a:t>
            </a:r>
          </a:p>
          <a:p>
            <a:endParaRPr lang="en-AU" baseline="0" dirty="0" smtClean="0"/>
          </a:p>
          <a:p>
            <a:endParaRPr lang="en-AU" baseline="0" dirty="0" smtClean="0"/>
          </a:p>
          <a:p>
            <a:r>
              <a:rPr lang="en-AU" dirty="0" smtClean="0"/>
              <a:t>Understanding Alma was on our</a:t>
            </a:r>
            <a:r>
              <a:rPr lang="en-AU" baseline="0" dirty="0" smtClean="0"/>
              <a:t> technology roadmap the Library embarked on a journey to decouple our dependency on our vendor’s software to reduce impact to our patrons as we switched between products</a:t>
            </a:r>
            <a:r>
              <a:rPr lang="en-AU" baseline="0" dirty="0" smtClean="0"/>
              <a:t>.</a:t>
            </a:r>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4</a:t>
            </a:fld>
            <a:endParaRPr lang="en-AU"/>
          </a:p>
        </p:txBody>
      </p:sp>
    </p:spTree>
    <p:extLst>
      <p:ext uri="{BB962C8B-B14F-4D97-AF65-F5344CB8AC3E}">
        <p14:creationId xmlns:p14="http://schemas.microsoft.com/office/powerpoint/2010/main" val="395043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Prior to our implementation of Alma and Primo, the University of South Australia Library had previously developed a front end (</a:t>
            </a:r>
            <a:r>
              <a:rPr lang="en-AU" sz="1200" u="sng" kern="1200" dirty="0" smtClean="0">
                <a:solidFill>
                  <a:schemeClr val="tx1"/>
                </a:solidFill>
                <a:effectLst/>
                <a:latin typeface="+mn-lt"/>
                <a:ea typeface="+mn-ea"/>
                <a:cs typeface="+mn-cs"/>
                <a:hlinkClick r:id="rId3"/>
              </a:rPr>
              <a:t>the Library Catalogue</a:t>
            </a:r>
            <a:r>
              <a:rPr lang="en-AU" sz="1200" kern="1200" dirty="0" smtClean="0">
                <a:solidFill>
                  <a:schemeClr val="tx1"/>
                </a:solidFill>
                <a:effectLst/>
                <a:latin typeface="+mn-lt"/>
                <a:ea typeface="+mn-ea"/>
                <a:cs typeface="+mn-cs"/>
              </a:rPr>
              <a:t>) to Summon using their APIs (and Voyager APIs for item availability) and planned to use Primo / Alma in the same way.  We had originally decided to develop our own front end based on a user review of the functionality and user interfaces available by discovery services on the market.  </a:t>
            </a:r>
          </a:p>
          <a:p>
            <a:r>
              <a:rPr lang="en-AU" sz="1200" kern="1200" dirty="0" smtClean="0">
                <a:solidFill>
                  <a:schemeClr val="tx1"/>
                </a:solidFill>
                <a:effectLst/>
                <a:latin typeface="+mn-lt"/>
                <a:ea typeface="+mn-ea"/>
                <a:cs typeface="+mn-cs"/>
              </a:rPr>
              <a:t>To build this front end, staff developed a middleware data layer abstracting Summon and Voyager data – understanding that the Library would be migrating to Alma / Primo in 2013. This data layer was redeveloped to use the Primo and Alma APIs and some minor styling adjustments were needed to complete the migration. </a:t>
            </a:r>
          </a:p>
          <a:p>
            <a:endParaRPr lang="en-AU" baseline="0" dirty="0" smtClean="0"/>
          </a:p>
          <a:p>
            <a:endParaRPr lang="en-AU" baseline="0" dirty="0" smtClean="0"/>
          </a:p>
          <a:p>
            <a:r>
              <a:rPr lang="en-AU" baseline="0" dirty="0" smtClean="0"/>
              <a:t>Abstracted </a:t>
            </a:r>
            <a:r>
              <a:rPr lang="en-AU" baseline="0" dirty="0" smtClean="0"/>
              <a:t>our interfaces with Voyager and Summon into our own middleware API – the Library Data Services Interface.</a:t>
            </a:r>
          </a:p>
          <a:p>
            <a:r>
              <a:rPr lang="en-AU" baseline="0" dirty="0" smtClean="0"/>
              <a:t>Built a new Catalogue interface in front of our APIs.</a:t>
            </a:r>
          </a:p>
          <a:p>
            <a:r>
              <a:rPr lang="en-AU" baseline="0" dirty="0" smtClean="0"/>
              <a:t>And integrated and rebranded our patron borrowing information as </a:t>
            </a:r>
            <a:r>
              <a:rPr lang="en-AU" baseline="0" dirty="0" err="1" smtClean="0"/>
              <a:t>myLibrary</a:t>
            </a:r>
            <a:endParaRPr lang="en-AU" baseline="0" dirty="0" smtClean="0"/>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We also migrated a</a:t>
            </a:r>
            <a:r>
              <a:rPr lang="en-AU" baseline="0" dirty="0" smtClean="0"/>
              <a:t> locally developed</a:t>
            </a:r>
            <a:r>
              <a:rPr lang="en-AU" dirty="0" smtClean="0"/>
              <a:t> Archival</a:t>
            </a:r>
            <a:r>
              <a:rPr lang="en-AU" baseline="0" dirty="0" smtClean="0"/>
              <a:t> System </a:t>
            </a:r>
            <a:r>
              <a:rPr lang="en-AU" baseline="0" dirty="0" err="1" smtClean="0"/>
              <a:t>previousy</a:t>
            </a:r>
            <a:r>
              <a:rPr lang="en-AU" baseline="0" dirty="0" smtClean="0"/>
              <a:t> used for the Bob Hawke Prime Ministerial Archive to DigiTool.</a:t>
            </a:r>
            <a:endParaRPr lang="en-AU"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8CC5CF67-1BBA-4CA3-9CAB-01DC49FC554B}" type="slidenum">
              <a:rPr lang="en-AU" smtClean="0"/>
              <a:t>5</a:t>
            </a:fld>
            <a:endParaRPr lang="en-AU"/>
          </a:p>
        </p:txBody>
      </p:sp>
    </p:spTree>
    <p:extLst>
      <p:ext uri="{BB962C8B-B14F-4D97-AF65-F5344CB8AC3E}">
        <p14:creationId xmlns:p14="http://schemas.microsoft.com/office/powerpoint/2010/main" val="175261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first teaching period in 2013 we had successfully replaced</a:t>
            </a:r>
            <a:r>
              <a:rPr lang="en-AU" baseline="0" dirty="0" smtClean="0"/>
              <a:t> </a:t>
            </a:r>
            <a:r>
              <a:rPr lang="en-AU" baseline="0" dirty="0" err="1" smtClean="0"/>
              <a:t>VuFind</a:t>
            </a:r>
            <a:r>
              <a:rPr lang="en-AU" baseline="0" dirty="0" smtClean="0"/>
              <a:t> and Summon into a single unified interface.</a:t>
            </a:r>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6</a:t>
            </a:fld>
            <a:endParaRPr lang="en-AU"/>
          </a:p>
        </p:txBody>
      </p:sp>
    </p:spTree>
    <p:extLst>
      <p:ext uri="{BB962C8B-B14F-4D97-AF65-F5344CB8AC3E}">
        <p14:creationId xmlns:p14="http://schemas.microsoft.com/office/powerpoint/2010/main" val="28732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r>
              <a:rPr lang="en-AU" dirty="0" smtClean="0"/>
              <a:t>By </a:t>
            </a:r>
            <a:r>
              <a:rPr lang="en-AU" dirty="0" smtClean="0"/>
              <a:t>2014, we had successfully removed all of our duplicated data / all those data</a:t>
            </a:r>
            <a:r>
              <a:rPr lang="en-AU" baseline="0" dirty="0" smtClean="0"/>
              <a:t> storage boxes.</a:t>
            </a:r>
          </a:p>
          <a:p>
            <a:r>
              <a:rPr lang="en-AU" dirty="0" smtClean="0"/>
              <a:t>Maintaining the same catalogue interface, we replaced Summon with</a:t>
            </a:r>
            <a:r>
              <a:rPr lang="en-AU" baseline="0" dirty="0" smtClean="0"/>
              <a:t> Primo as our discovery index.</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addition, the </a:t>
            </a:r>
            <a:r>
              <a:rPr lang="en-AU" sz="1200" kern="1200" dirty="0" err="1" smtClean="0">
                <a:solidFill>
                  <a:schemeClr val="tx1"/>
                </a:solidFill>
                <a:effectLst/>
                <a:latin typeface="+mn-lt"/>
                <a:ea typeface="+mn-ea"/>
                <a:cs typeface="+mn-cs"/>
              </a:rPr>
              <a:t>myLibrary</a:t>
            </a:r>
            <a:r>
              <a:rPr lang="en-AU" sz="1200" kern="1200" dirty="0" smtClean="0">
                <a:solidFill>
                  <a:schemeClr val="tx1"/>
                </a:solidFill>
                <a:effectLst/>
                <a:latin typeface="+mn-lt"/>
                <a:ea typeface="+mn-ea"/>
                <a:cs typeface="+mn-cs"/>
              </a:rPr>
              <a:t> service displaying a user’s current loans, hold requests, demerits and fees previously utilising Voyager’s APIs required redevelopment for Alma’s APIs. Initially the create hold request API was missing from Alma’s web services; and this API was developed by Ex Libris late 2013. </a:t>
            </a:r>
          </a:p>
          <a:p>
            <a:r>
              <a:rPr lang="en-AU" dirty="0" smtClean="0"/>
              <a:t>Replaced </a:t>
            </a:r>
            <a:r>
              <a:rPr lang="en-AU" dirty="0" smtClean="0"/>
              <a:t>360Link with the integrated Uresolver</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doing so, replaced our separate</a:t>
            </a:r>
            <a:r>
              <a:rPr lang="en-AU" baseline="0" dirty="0" smtClean="0"/>
              <a:t> </a:t>
            </a:r>
            <a:r>
              <a:rPr lang="en-AU" dirty="0" smtClean="0"/>
              <a:t>Find It service with a catalogue integrated</a:t>
            </a:r>
            <a:r>
              <a:rPr lang="en-AU" baseline="0" dirty="0" smtClean="0"/>
              <a:t> Open URL resolver</a:t>
            </a:r>
            <a:endParaRPr lang="en-AU" dirty="0" smtClean="0"/>
          </a:p>
          <a:p>
            <a:r>
              <a:rPr lang="en-AU" dirty="0" smtClean="0"/>
              <a:t>Integrated our </a:t>
            </a:r>
            <a:r>
              <a:rPr lang="en-AU" dirty="0" smtClean="0"/>
              <a:t>Journals A-Z </a:t>
            </a:r>
            <a:r>
              <a:rPr lang="en-AU" dirty="0" smtClean="0"/>
              <a:t>into the Catalogue</a:t>
            </a:r>
          </a:p>
          <a:p>
            <a:r>
              <a:rPr lang="en-AU" dirty="0" smtClean="0"/>
              <a:t>Decommissioned our</a:t>
            </a:r>
            <a:r>
              <a:rPr lang="en-AU" baseline="0" dirty="0" smtClean="0"/>
              <a:t> stand alone </a:t>
            </a:r>
            <a:r>
              <a:rPr lang="en-AU" baseline="0" dirty="0" err="1" smtClean="0"/>
              <a:t>eReadings</a:t>
            </a:r>
            <a:r>
              <a:rPr lang="en-AU" baseline="0" dirty="0" smtClean="0"/>
              <a:t> Catalogue</a:t>
            </a:r>
          </a:p>
          <a:p>
            <a:endParaRPr lang="en-AU" baseline="0" dirty="0" smtClean="0"/>
          </a:p>
          <a:p>
            <a:r>
              <a:rPr lang="en-AU" baseline="0" dirty="0" smtClean="0"/>
              <a:t>We now have a catalogue with embedded video streaming rather than having duplicated metadata elsewhere</a:t>
            </a:r>
          </a:p>
          <a:p>
            <a:r>
              <a:rPr lang="en-AU" baseline="0" dirty="0" smtClean="0"/>
              <a:t>And finally sourcing all patron </a:t>
            </a:r>
            <a:r>
              <a:rPr lang="en-AU" baseline="0" dirty="0" smtClean="0"/>
              <a:t>data from our more robust, centralised Data Warehouse rather than disparate systems (e.g. CSV feeds)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7</a:t>
            </a:fld>
            <a:endParaRPr lang="en-AU"/>
          </a:p>
        </p:txBody>
      </p:sp>
    </p:spTree>
    <p:extLst>
      <p:ext uri="{BB962C8B-B14F-4D97-AF65-F5344CB8AC3E}">
        <p14:creationId xmlns:p14="http://schemas.microsoft.com/office/powerpoint/2010/main" val="228157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Other than our corporate</a:t>
            </a:r>
            <a:r>
              <a:rPr lang="en-AU" baseline="0" dirty="0" smtClean="0"/>
              <a:t> HR and student systems, and our </a:t>
            </a:r>
            <a:r>
              <a:rPr lang="en-AU" baseline="0" dirty="0" err="1" smtClean="0"/>
              <a:t>DigiTool</a:t>
            </a:r>
            <a:r>
              <a:rPr lang="en-AU" baseline="0" dirty="0" smtClean="0"/>
              <a:t> repository, we no longer have data duplicated, stored separately from source systems and out of sync.</a:t>
            </a:r>
            <a:endParaRPr lang="en-AU" dirty="0" smtClean="0"/>
          </a:p>
          <a:p>
            <a:endParaRPr lang="en-AU"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8</a:t>
            </a:fld>
            <a:endParaRPr lang="en-AU"/>
          </a:p>
        </p:txBody>
      </p:sp>
    </p:spTree>
    <p:extLst>
      <p:ext uri="{BB962C8B-B14F-4D97-AF65-F5344CB8AC3E}">
        <p14:creationId xmlns:p14="http://schemas.microsoft.com/office/powerpoint/2010/main" val="262852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Asterisked API</a:t>
            </a:r>
            <a:r>
              <a:rPr lang="en-AU" baseline="0" dirty="0" smtClean="0"/>
              <a:t> calls are being reworked to be REST calls</a:t>
            </a:r>
          </a:p>
          <a:p>
            <a:endParaRPr lang="en-AU" baseline="0" dirty="0" smtClean="0"/>
          </a:p>
          <a:p>
            <a:r>
              <a:rPr lang="en-AU" baseline="0" dirty="0" smtClean="0"/>
              <a:t>Alma SOAP / Alma REST / Primo / </a:t>
            </a:r>
            <a:r>
              <a:rPr lang="en-AU" baseline="0" dirty="0" err="1" smtClean="0"/>
              <a:t>Uresolver</a:t>
            </a:r>
            <a:r>
              <a:rPr lang="en-AU" baseline="0" dirty="0" smtClean="0"/>
              <a:t> is abstracted into our own Library Data Services, this has allowed us to be vendor agnostic and allowed us to switch between Voyager to Alma, Primo to Summon with little impact on our front end.  Our catalogue, patron services and learning management system then source data from our data services layer.</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CC5CF67-1BBA-4CA3-9CAB-01DC49FC554B}" type="slidenum">
              <a:rPr lang="en-AU" smtClean="0"/>
              <a:t>9</a:t>
            </a:fld>
            <a:endParaRPr lang="en-AU"/>
          </a:p>
        </p:txBody>
      </p:sp>
    </p:spTree>
    <p:extLst>
      <p:ext uri="{BB962C8B-B14F-4D97-AF65-F5344CB8AC3E}">
        <p14:creationId xmlns:p14="http://schemas.microsoft.com/office/powerpoint/2010/main" val="58041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49C"/>
        </a:solidFill>
        <a:effectLst/>
      </p:bgPr>
    </p:bg>
    <p:spTree>
      <p:nvGrpSpPr>
        <p:cNvPr id="1" name=""/>
        <p:cNvGrpSpPr/>
        <p:nvPr/>
      </p:nvGrpSpPr>
      <p:grpSpPr>
        <a:xfrm>
          <a:off x="0" y="0"/>
          <a:ext cx="0" cy="0"/>
          <a:chOff x="0" y="0"/>
          <a:chExt cx="0" cy="0"/>
        </a:xfrm>
      </p:grpSpPr>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smtClean="0"/>
              <a:t>Click to edit Master title style</a:t>
            </a:r>
            <a:endParaRPr lang="en-US" dirty="0"/>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smtClean="0"/>
              <a:t>Click to edit Master subtitle style</a:t>
            </a:r>
            <a:endParaRPr lang="en-US" dirty="0"/>
          </a:p>
        </p:txBody>
      </p:sp>
      <p:sp>
        <p:nvSpPr>
          <p:cNvPr id="6" name="Rectangle 5"/>
          <p:cNvSpPr/>
          <p:nvPr/>
        </p:nvSpPr>
        <p:spPr bwMode="auto">
          <a:xfrm>
            <a:off x="0" y="6350000"/>
            <a:ext cx="9144000" cy="50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1440000" y="6467900"/>
            <a:ext cx="6802300" cy="276999"/>
          </a:xfrm>
          <a:prstGeom prst="rect">
            <a:avLst/>
          </a:prstGeom>
          <a:noFill/>
        </p:spPr>
        <p:txBody>
          <a:bodyPr wrap="square" rtlCol="0">
            <a:spAutoFit/>
          </a:bodyPr>
          <a:lstStyle/>
          <a:p>
            <a:pPr rtl="0"/>
            <a:r>
              <a:rPr lang="en-US" sz="1800" kern="1200" baseline="30000" dirty="0" smtClean="0">
                <a:solidFill>
                  <a:srgbClr val="00349C"/>
                </a:solidFill>
                <a:latin typeface="Arial" charset="0"/>
                <a:ea typeface="+mn-ea"/>
                <a:cs typeface="Arial" charset="0"/>
              </a:rPr>
              <a:t>• Educating Professionals  • Creating and Applying Knowledge  • Engaging our Communities</a:t>
            </a:r>
            <a:endParaRPr lang="en-US" sz="1800" dirty="0">
              <a:solidFill>
                <a:srgbClr val="00349C"/>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Rectangle 2"/>
          <p:cNvSpPr/>
          <p:nvPr/>
        </p:nvSpPr>
        <p:spPr bwMode="auto">
          <a:xfrm>
            <a:off x="0" y="6464300"/>
            <a:ext cx="9144000" cy="393700"/>
          </a:xfrm>
          <a:prstGeom prst="rect">
            <a:avLst/>
          </a:prstGeom>
          <a:solidFill>
            <a:srgbClr val="0034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bwMode="auto">
          <a:xfrm>
            <a:off x="0" y="6464300"/>
            <a:ext cx="9144000" cy="393700"/>
          </a:xfrm>
          <a:prstGeom prst="rect">
            <a:avLst/>
          </a:prstGeom>
          <a:solidFill>
            <a:srgbClr val="0034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ben.dalwood@unisa.edu.au" TargetMode="External"/><Relationship Id="rId5" Type="http://schemas.openxmlformats.org/officeDocument/2006/relationships/hyperlink" Target="mailto:mark.baldock@unisa.edu.au" TargetMode="External"/><Relationship Id="rId4" Type="http://schemas.openxmlformats.org/officeDocument/2006/relationships/hyperlink" Target="mailto:jenny.quilliam@unisa.edu.au" TargetMode="External"/><Relationship Id="rId9"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lgn="ctr"/>
            <a:r>
              <a:rPr lang="en-AU" dirty="0"/>
              <a:t>Discovery, Services and Integrations with Alma and Primo APIs</a:t>
            </a:r>
          </a:p>
        </p:txBody>
      </p:sp>
      <p:sp>
        <p:nvSpPr>
          <p:cNvPr id="5" name="Subtitle 4"/>
          <p:cNvSpPr>
            <a:spLocks noGrp="1"/>
          </p:cNvSpPr>
          <p:nvPr>
            <p:ph type="subTitle" sz="quarter" idx="1"/>
          </p:nvPr>
        </p:nvSpPr>
        <p:spPr>
          <a:xfrm>
            <a:off x="1403648" y="4293096"/>
            <a:ext cx="6019800" cy="1144439"/>
          </a:xfrm>
        </p:spPr>
        <p:txBody>
          <a:bodyPr/>
          <a:lstStyle/>
          <a:p>
            <a:pPr algn="ctr"/>
            <a:r>
              <a:rPr lang="en-AU" dirty="0" smtClean="0"/>
              <a:t>Presenter: Jenny Quilliam</a:t>
            </a:r>
          </a:p>
          <a:p>
            <a:pPr algn="ctr"/>
            <a:r>
              <a:rPr lang="en-AU" dirty="0" smtClean="0"/>
              <a:t>Developers: Mark Baldock, Ben Dalwood</a:t>
            </a:r>
          </a:p>
          <a:p>
            <a:pPr algn="ct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0" y="540000"/>
            <a:ext cx="3057620" cy="1440000"/>
          </a:xfrm>
          <a:prstGeom prst="rect">
            <a:avLst/>
          </a:prstGeom>
        </p:spPr>
      </p:pic>
    </p:spTree>
    <p:extLst>
      <p:ext uri="{BB962C8B-B14F-4D97-AF65-F5344CB8AC3E}">
        <p14:creationId xmlns:p14="http://schemas.microsoft.com/office/powerpoint/2010/main" val="20844658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755408"/>
            <a:ext cx="5293869" cy="5481903"/>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878" y="3161"/>
            <a:ext cx="8866610" cy="584775"/>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wrap="square" rtlCol="0">
            <a:spAutoFit/>
          </a:bodyPr>
          <a:lstStyle/>
          <a:p>
            <a:pPr algn="ctr"/>
            <a:r>
              <a:rPr lang="en-AU" sz="3200" b="1" dirty="0" smtClean="0">
                <a:solidFill>
                  <a:schemeClr val="bg1"/>
                </a:solidFill>
              </a:rPr>
              <a:t>Catalogue search</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0128"/>
            <a:ext cx="3059832" cy="2835551"/>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8" y="4733958"/>
            <a:ext cx="2961954" cy="1629858"/>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575" y="2056854"/>
            <a:ext cx="5305425" cy="40576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750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323528" y="81989"/>
            <a:ext cx="8496944" cy="584775"/>
          </a:xfrm>
          <a:prstGeom prst="rect">
            <a:avLst/>
          </a:prstGeom>
          <a:noFill/>
        </p:spPr>
        <p:txBody>
          <a:bodyPr wrap="square" rtlCol="0">
            <a:spAutoFit/>
          </a:bodyPr>
          <a:lstStyle/>
          <a:p>
            <a:pPr algn="ctr"/>
            <a:r>
              <a:rPr lang="en-AU" sz="3200" b="1" dirty="0" err="1" smtClean="0">
                <a:solidFill>
                  <a:schemeClr val="bg1"/>
                </a:solidFill>
              </a:rPr>
              <a:t>MyLibrary</a:t>
            </a:r>
            <a:endParaRPr lang="en-AU" sz="3200" b="1" dirty="0" smtClean="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1171"/>
            <a:ext cx="8530138" cy="1821631"/>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910991"/>
            <a:ext cx="7920880" cy="3375423"/>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495" y="4941168"/>
            <a:ext cx="6172200" cy="175260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824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323528" y="81989"/>
            <a:ext cx="8496944" cy="584775"/>
          </a:xfrm>
          <a:prstGeom prst="rect">
            <a:avLst/>
          </a:prstGeom>
          <a:noFill/>
        </p:spPr>
        <p:txBody>
          <a:bodyPr wrap="square" rtlCol="0">
            <a:spAutoFit/>
          </a:bodyPr>
          <a:lstStyle/>
          <a:p>
            <a:pPr algn="ctr"/>
            <a:r>
              <a:rPr lang="en-AU" sz="3200" b="1" dirty="0" smtClean="0">
                <a:solidFill>
                  <a:schemeClr val="bg1"/>
                </a:solidFill>
              </a:rPr>
              <a:t>Requesting</a:t>
            </a:r>
            <a:endParaRPr lang="en-AU" sz="3200" b="1" dirty="0" smtClean="0">
              <a:solidFill>
                <a:schemeClr val="bg1"/>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66764"/>
            <a:ext cx="5334000" cy="187642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87050"/>
            <a:ext cx="6915150" cy="166687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3607"/>
          <a:stretch/>
        </p:blipFill>
        <p:spPr bwMode="auto">
          <a:xfrm>
            <a:off x="294695" y="1872158"/>
            <a:ext cx="8525777" cy="469666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981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3" y="1009619"/>
            <a:ext cx="7462476" cy="570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18" y="3440585"/>
            <a:ext cx="6238875" cy="2476500"/>
          </a:xfrm>
          <a:prstGeom prst="rect">
            <a:avLst/>
          </a:prstGeom>
          <a:noFill/>
          <a:ln w="9525">
            <a:solidFill>
              <a:srgbClr val="00339A"/>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653" y="653164"/>
            <a:ext cx="6940939" cy="61653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83568" y="0"/>
            <a:ext cx="7632848" cy="584775"/>
          </a:xfrm>
          <a:prstGeom prst="rect">
            <a:avLst/>
          </a:prstGeom>
          <a:noFill/>
        </p:spPr>
        <p:txBody>
          <a:bodyPr wrap="square" rtlCol="0">
            <a:spAutoFit/>
          </a:bodyPr>
          <a:lstStyle/>
          <a:p>
            <a:pPr algn="ctr"/>
            <a:r>
              <a:rPr lang="en-AU" sz="3200" b="1" dirty="0" smtClean="0">
                <a:solidFill>
                  <a:schemeClr val="bg1"/>
                </a:solidFill>
              </a:rPr>
              <a:t>Video Streaming within Catalogue</a:t>
            </a:r>
            <a:endParaRPr lang="en-AU" sz="3200" b="1" dirty="0">
              <a:solidFill>
                <a:schemeClr val="bg1"/>
              </a:solidFill>
            </a:endParaRPr>
          </a:p>
        </p:txBody>
      </p:sp>
      <p:pic>
        <p:nvPicPr>
          <p:cNvPr id="1029" name="Picture 5"/>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67392" y="5085184"/>
            <a:ext cx="7128792" cy="648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1576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97878" y="3161"/>
            <a:ext cx="8074522" cy="584775"/>
          </a:xfrm>
          <a:prstGeom prst="rect">
            <a:avLst/>
          </a:prstGeom>
          <a:noFill/>
        </p:spPr>
        <p:txBody>
          <a:bodyPr wrap="square" rtlCol="0">
            <a:spAutoFit/>
          </a:bodyPr>
          <a:lstStyle/>
          <a:p>
            <a:r>
              <a:rPr lang="en-AU" sz="3200" b="1" dirty="0" smtClean="0">
                <a:solidFill>
                  <a:schemeClr val="bg1"/>
                </a:solidFill>
              </a:rPr>
              <a:t>Catalogue Browse by subject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708025"/>
            <a:ext cx="6102350" cy="54419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9877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971600" y="81989"/>
            <a:ext cx="2736304" cy="584775"/>
          </a:xfrm>
          <a:prstGeom prst="rect">
            <a:avLst/>
          </a:prstGeom>
          <a:noFill/>
        </p:spPr>
        <p:txBody>
          <a:bodyPr wrap="square" rtlCol="0">
            <a:spAutoFit/>
          </a:bodyPr>
          <a:lstStyle/>
          <a:p>
            <a:r>
              <a:rPr lang="en-AU" sz="3200" b="1" dirty="0" smtClean="0">
                <a:solidFill>
                  <a:schemeClr val="bg1"/>
                </a:solidFill>
              </a:rPr>
              <a:t>Cite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30" y="666764"/>
            <a:ext cx="4524375" cy="524827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480" y="1781189"/>
            <a:ext cx="6324600" cy="41338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179512" y="908720"/>
            <a:ext cx="8829675" cy="4752031"/>
            <a:chOff x="179512" y="908720"/>
            <a:chExt cx="8829675" cy="4752031"/>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55701"/>
              <a:ext cx="8829675" cy="23050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908720"/>
              <a:ext cx="8829675" cy="229552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352880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6" name="TextBox 5"/>
          <p:cNvSpPr txBox="1"/>
          <p:nvPr/>
        </p:nvSpPr>
        <p:spPr>
          <a:xfrm>
            <a:off x="5327576" y="81989"/>
            <a:ext cx="3816424" cy="584775"/>
          </a:xfrm>
          <a:prstGeom prst="rect">
            <a:avLst/>
          </a:prstGeom>
          <a:noFill/>
        </p:spPr>
        <p:txBody>
          <a:bodyPr wrap="square" rtlCol="0">
            <a:spAutoFit/>
          </a:bodyPr>
          <a:lstStyle/>
          <a:p>
            <a:r>
              <a:rPr lang="en-AU" sz="3200" b="1" dirty="0" smtClean="0">
                <a:solidFill>
                  <a:schemeClr val="bg1"/>
                </a:solidFill>
              </a:rPr>
              <a:t>Journals A-Z</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89" y="547687"/>
            <a:ext cx="4973475" cy="576262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17" y="1412776"/>
            <a:ext cx="8429625" cy="498157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280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7686"/>
            <a:ext cx="5505450" cy="625792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0768"/>
            <a:ext cx="7920880" cy="4470023"/>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157" y="2780928"/>
            <a:ext cx="6877050" cy="396240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641873" y="77481"/>
            <a:ext cx="3462805" cy="1077218"/>
          </a:xfrm>
          <a:prstGeom prst="rect">
            <a:avLst/>
          </a:prstGeom>
          <a:noFill/>
        </p:spPr>
        <p:txBody>
          <a:bodyPr wrap="square" rtlCol="0">
            <a:spAutoFit/>
          </a:bodyPr>
          <a:lstStyle>
            <a:defPPr>
              <a:defRPr lang="en-US"/>
            </a:defPPr>
            <a:lvl1pPr>
              <a:defRPr sz="3200" b="1">
                <a:solidFill>
                  <a:schemeClr val="bg1"/>
                </a:solidFill>
              </a:defRPr>
            </a:lvl1pPr>
          </a:lstStyle>
          <a:p>
            <a:r>
              <a:rPr lang="en-AU" dirty="0"/>
              <a:t>Citation linker – manual entry</a:t>
            </a:r>
          </a:p>
        </p:txBody>
      </p:sp>
    </p:spTree>
    <p:extLst>
      <p:ext uri="{BB962C8B-B14F-4D97-AF65-F5344CB8AC3E}">
        <p14:creationId xmlns:p14="http://schemas.microsoft.com/office/powerpoint/2010/main" val="97322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6" name="TextBox 5"/>
          <p:cNvSpPr txBox="1"/>
          <p:nvPr/>
        </p:nvSpPr>
        <p:spPr>
          <a:xfrm>
            <a:off x="104774" y="81989"/>
            <a:ext cx="9039226" cy="584775"/>
          </a:xfrm>
          <a:prstGeom prst="rect">
            <a:avLst/>
          </a:prstGeom>
          <a:noFill/>
        </p:spPr>
        <p:txBody>
          <a:bodyPr wrap="square" rtlCol="0">
            <a:spAutoFit/>
          </a:bodyPr>
          <a:lstStyle/>
          <a:p>
            <a:r>
              <a:rPr lang="en-AU" sz="3200" b="1" dirty="0" smtClean="0">
                <a:solidFill>
                  <a:schemeClr val="bg1"/>
                </a:solidFill>
              </a:rPr>
              <a:t>Citation linker – from A&amp;I </a:t>
            </a:r>
            <a:r>
              <a:rPr lang="en-AU" sz="3200" b="1" dirty="0" err="1" smtClean="0">
                <a:solidFill>
                  <a:schemeClr val="bg1"/>
                </a:solidFill>
              </a:rPr>
              <a:t>db</a:t>
            </a:r>
            <a:r>
              <a:rPr lang="en-AU" sz="3200" b="1" dirty="0" smtClean="0">
                <a:solidFill>
                  <a:schemeClr val="bg1"/>
                </a:solidFill>
              </a:rPr>
              <a:t> / </a:t>
            </a:r>
            <a:r>
              <a:rPr lang="en-AU" sz="3200" b="1" dirty="0" err="1" smtClean="0">
                <a:solidFill>
                  <a:schemeClr val="bg1"/>
                </a:solidFill>
              </a:rPr>
              <a:t>GoogleScholar</a:t>
            </a:r>
            <a:endParaRPr lang="en-AU" sz="3200" b="1" dirty="0" smtClean="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8" y="730394"/>
            <a:ext cx="6686550" cy="15049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142" y="2133952"/>
            <a:ext cx="6914346" cy="4486231"/>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9" y="2780928"/>
            <a:ext cx="6915150" cy="395287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9615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10799" y="0"/>
            <a:ext cx="8955334" cy="584775"/>
          </a:xfrm>
          <a:prstGeom prst="rect">
            <a:avLst/>
          </a:prstGeom>
          <a:noFill/>
        </p:spPr>
        <p:txBody>
          <a:bodyPr wrap="square" rtlCol="0">
            <a:spAutoFit/>
          </a:bodyPr>
          <a:lstStyle/>
          <a:p>
            <a:pPr algn="ctr"/>
            <a:r>
              <a:rPr lang="en-AU" sz="3200" b="1" dirty="0" smtClean="0">
                <a:solidFill>
                  <a:schemeClr val="bg1"/>
                </a:solidFill>
              </a:rPr>
              <a:t>Library Content in Staff portal</a:t>
            </a:r>
            <a:endParaRPr lang="en-AU" sz="3200" b="1" dirty="0" smtClean="0">
              <a:solidFill>
                <a:schemeClr val="bg1"/>
              </a:solidFill>
            </a:endParaRPr>
          </a:p>
        </p:txBody>
      </p:sp>
      <p:sp>
        <p:nvSpPr>
          <p:cNvPr id="3" name="Oval 2"/>
          <p:cNvSpPr/>
          <p:nvPr/>
        </p:nvSpPr>
        <p:spPr bwMode="auto">
          <a:xfrm>
            <a:off x="10764688" y="0"/>
            <a:ext cx="72008"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217"/>
          <a:stretch/>
        </p:blipFill>
        <p:spPr bwMode="auto">
          <a:xfrm>
            <a:off x="0" y="1628775"/>
            <a:ext cx="9144000" cy="36004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4285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7" r="1639"/>
          <a:stretch/>
        </p:blipFill>
        <p:spPr bwMode="auto">
          <a:xfrm>
            <a:off x="3787975" y="-3336"/>
            <a:ext cx="5344147" cy="646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880" y="229464"/>
            <a:ext cx="21002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875" y="0"/>
            <a:ext cx="3752849" cy="6432530"/>
          </a:xfrm>
          <a:prstGeom prst="rect">
            <a:avLst/>
          </a:prstGeom>
          <a:solidFill>
            <a:schemeClr val="accent1">
              <a:alpha val="61000"/>
            </a:schemeClr>
          </a:solidFill>
        </p:spPr>
        <p:txBody>
          <a:bodyPr wrap="square">
            <a:spAutoFit/>
          </a:bodyPr>
          <a:lstStyle/>
          <a:p>
            <a:pPr>
              <a:defRPr/>
            </a:pPr>
            <a:endParaRPr lang="en-AU" sz="1800" dirty="0" smtClean="0"/>
          </a:p>
          <a:p>
            <a:pPr>
              <a:defRPr/>
            </a:pPr>
            <a:r>
              <a:rPr lang="en-AU" sz="2000" b="1" dirty="0" smtClean="0"/>
              <a:t>South Australia’s largest University</a:t>
            </a:r>
          </a:p>
          <a:p>
            <a:pPr>
              <a:defRPr/>
            </a:pPr>
            <a:endParaRPr lang="en-AU" sz="2000" b="1" dirty="0"/>
          </a:p>
          <a:p>
            <a:pPr>
              <a:defRPr/>
            </a:pPr>
            <a:r>
              <a:rPr lang="en-AU" sz="2000" b="1" dirty="0" smtClean="0"/>
              <a:t>Over 400 degree programs across a wide range of subjects</a:t>
            </a:r>
          </a:p>
          <a:p>
            <a:pPr>
              <a:defRPr/>
            </a:pPr>
            <a:endParaRPr lang="en-AU" sz="2000" b="1" dirty="0"/>
          </a:p>
          <a:p>
            <a:pPr>
              <a:defRPr/>
            </a:pPr>
            <a:r>
              <a:rPr lang="en-AU" sz="2000" b="1" dirty="0" smtClean="0"/>
              <a:t>4 Faculties across 5 locations</a:t>
            </a:r>
          </a:p>
          <a:p>
            <a:pPr>
              <a:defRPr/>
            </a:pPr>
            <a:endParaRPr lang="en-AU" sz="2000" b="1" dirty="0"/>
          </a:p>
          <a:p>
            <a:pPr>
              <a:defRPr/>
            </a:pPr>
            <a:r>
              <a:rPr lang="en-AU" sz="2000" b="1" dirty="0" smtClean="0"/>
              <a:t>ERA 2012 reported 86% of our assessed research was rated world-class or above</a:t>
            </a:r>
          </a:p>
          <a:p>
            <a:pPr>
              <a:defRPr/>
            </a:pPr>
            <a:endParaRPr lang="en-AU" sz="2000" b="1" dirty="0" smtClean="0"/>
          </a:p>
          <a:p>
            <a:pPr>
              <a:defRPr/>
            </a:pPr>
            <a:r>
              <a:rPr lang="en-AU" sz="2000" b="1" dirty="0" smtClean="0"/>
              <a:t>33,000 </a:t>
            </a:r>
            <a:r>
              <a:rPr lang="en-AU" sz="2000" b="1" dirty="0"/>
              <a:t>students / </a:t>
            </a:r>
            <a:r>
              <a:rPr lang="en-US" sz="2000" b="1" dirty="0">
                <a:ea typeface="Arial" pitchFamily="-65" charset="0"/>
              </a:rPr>
              <a:t>8,700 international students, 3,500 outside Australia </a:t>
            </a:r>
            <a:endParaRPr lang="en-US" sz="2000" b="1" dirty="0" smtClean="0">
              <a:ea typeface="Arial" pitchFamily="-65" charset="0"/>
            </a:endParaRPr>
          </a:p>
          <a:p>
            <a:pPr>
              <a:defRPr/>
            </a:pPr>
            <a:endParaRPr lang="en-US" sz="1800" b="1" dirty="0">
              <a:solidFill>
                <a:srgbClr val="172977"/>
              </a:solidFill>
            </a:endParaRPr>
          </a:p>
          <a:p>
            <a:pPr>
              <a:defRPr/>
            </a:pPr>
            <a:endParaRPr lang="en-US" sz="1800" b="1" dirty="0" smtClean="0">
              <a:solidFill>
                <a:srgbClr val="172977"/>
              </a:solidFill>
            </a:endParaRPr>
          </a:p>
          <a:p>
            <a:pPr>
              <a:defRPr/>
            </a:pPr>
            <a:endParaRPr lang="en-AU" sz="1800" b="1" dirty="0" smtClean="0">
              <a:solidFill>
                <a:srgbClr val="172977"/>
              </a:solidFill>
            </a:endParaRPr>
          </a:p>
        </p:txBody>
      </p:sp>
      <p:sp>
        <p:nvSpPr>
          <p:cNvPr id="2" name="TextBox 1"/>
          <p:cNvSpPr txBox="1"/>
          <p:nvPr/>
        </p:nvSpPr>
        <p:spPr>
          <a:xfrm>
            <a:off x="7723412" y="4211230"/>
            <a:ext cx="1077687" cy="338554"/>
          </a:xfrm>
          <a:prstGeom prst="rect">
            <a:avLst/>
          </a:prstGeom>
          <a:solidFill>
            <a:schemeClr val="bg1">
              <a:lumMod val="85000"/>
            </a:schemeClr>
          </a:solidFill>
          <a:ln>
            <a:solidFill>
              <a:schemeClr val="tx1"/>
            </a:solidFill>
          </a:ln>
        </p:spPr>
        <p:txBody>
          <a:bodyPr wrap="square" rtlCol="0">
            <a:spAutoFit/>
          </a:bodyPr>
          <a:lstStyle/>
          <a:p>
            <a:pPr algn="ctr"/>
            <a:r>
              <a:rPr lang="en-AU" sz="1600" b="1" dirty="0" smtClean="0">
                <a:latin typeface="Calibri" panose="020F0502020204030204" pitchFamily="34" charset="0"/>
                <a:cs typeface="Calibri" panose="020F0502020204030204" pitchFamily="34" charset="0"/>
              </a:rPr>
              <a:t>ADELAIDE</a:t>
            </a:r>
            <a:endParaRPr lang="en-AU" sz="1600" b="1" dirty="0">
              <a:latin typeface="Calibri" panose="020F0502020204030204" pitchFamily="34" charset="0"/>
              <a:cs typeface="Calibri" panose="020F0502020204030204" pitchFamily="34" charset="0"/>
            </a:endParaRPr>
          </a:p>
        </p:txBody>
      </p:sp>
      <p:sp>
        <p:nvSpPr>
          <p:cNvPr id="8" name="TextBox 7"/>
          <p:cNvSpPr txBox="1"/>
          <p:nvPr/>
        </p:nvSpPr>
        <p:spPr>
          <a:xfrm>
            <a:off x="6759780" y="3413908"/>
            <a:ext cx="923925" cy="276999"/>
          </a:xfrm>
          <a:prstGeom prst="rect">
            <a:avLst/>
          </a:prstGeom>
          <a:solidFill>
            <a:schemeClr val="bg1">
              <a:lumMod val="85000"/>
            </a:schemeClr>
          </a:solidFill>
          <a:ln>
            <a:solidFill>
              <a:schemeClr val="tx1"/>
            </a:solidFill>
          </a:ln>
        </p:spPr>
        <p:txBody>
          <a:bodyPr wrap="square" rtlCol="0">
            <a:spAutoFit/>
          </a:bodyPr>
          <a:lstStyle/>
          <a:p>
            <a:pPr algn="ctr"/>
            <a:r>
              <a:rPr lang="en-AU" sz="1200" b="1" dirty="0" smtClean="0">
                <a:latin typeface="Calibri" panose="020F0502020204030204" pitchFamily="34" charset="0"/>
                <a:cs typeface="Calibri" panose="020F0502020204030204" pitchFamily="34" charset="0"/>
              </a:rPr>
              <a:t>Whyalla</a:t>
            </a:r>
            <a:endParaRPr lang="en-AU" sz="1100" b="1" dirty="0">
              <a:latin typeface="Calibri" panose="020F0502020204030204" pitchFamily="34" charset="0"/>
              <a:cs typeface="Calibri" panose="020F0502020204030204" pitchFamily="34" charset="0"/>
            </a:endParaRPr>
          </a:p>
        </p:txBody>
      </p:sp>
      <p:sp>
        <p:nvSpPr>
          <p:cNvPr id="9" name="TextBox 8"/>
          <p:cNvSpPr txBox="1"/>
          <p:nvPr/>
        </p:nvSpPr>
        <p:spPr>
          <a:xfrm>
            <a:off x="7980218" y="5796294"/>
            <a:ext cx="1128154" cy="276999"/>
          </a:xfrm>
          <a:prstGeom prst="rect">
            <a:avLst/>
          </a:prstGeom>
          <a:solidFill>
            <a:schemeClr val="bg1">
              <a:lumMod val="85000"/>
            </a:schemeClr>
          </a:solidFill>
          <a:ln>
            <a:solidFill>
              <a:schemeClr val="tx1"/>
            </a:solidFill>
          </a:ln>
        </p:spPr>
        <p:txBody>
          <a:bodyPr wrap="square" rtlCol="0">
            <a:spAutoFit/>
          </a:bodyPr>
          <a:lstStyle/>
          <a:p>
            <a:pPr algn="ctr"/>
            <a:r>
              <a:rPr lang="en-AU" sz="1200" b="1" dirty="0" smtClean="0">
                <a:latin typeface="Calibri" panose="020F0502020204030204" pitchFamily="34" charset="0"/>
                <a:cs typeface="Calibri" panose="020F0502020204030204" pitchFamily="34" charset="0"/>
              </a:rPr>
              <a:t>Mt. Gambier</a:t>
            </a:r>
            <a:endParaRPr lang="en-AU"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4185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10799" y="0"/>
            <a:ext cx="8955334" cy="584775"/>
          </a:xfrm>
          <a:prstGeom prst="rect">
            <a:avLst/>
          </a:prstGeom>
          <a:noFill/>
        </p:spPr>
        <p:txBody>
          <a:bodyPr wrap="square" rtlCol="0">
            <a:spAutoFit/>
          </a:bodyPr>
          <a:lstStyle/>
          <a:p>
            <a:pPr algn="ctr"/>
            <a:r>
              <a:rPr lang="en-AU" sz="3200" b="1" dirty="0" smtClean="0">
                <a:solidFill>
                  <a:schemeClr val="bg1"/>
                </a:solidFill>
              </a:rPr>
              <a:t>Library Content in Moodle (LearnOnline)</a:t>
            </a:r>
          </a:p>
        </p:txBody>
      </p:sp>
      <p:sp>
        <p:nvSpPr>
          <p:cNvPr id="3" name="Oval 2"/>
          <p:cNvSpPr/>
          <p:nvPr/>
        </p:nvSpPr>
        <p:spPr bwMode="auto">
          <a:xfrm>
            <a:off x="10764688" y="0"/>
            <a:ext cx="72008"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nvGrpSpPr>
          <p:cNvPr id="5" name="Group 4"/>
          <p:cNvGrpSpPr/>
          <p:nvPr/>
        </p:nvGrpSpPr>
        <p:grpSpPr>
          <a:xfrm>
            <a:off x="151259" y="686740"/>
            <a:ext cx="8992741" cy="5512905"/>
            <a:chOff x="-45717" y="800618"/>
            <a:chExt cx="9296391" cy="551290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7" y="800618"/>
              <a:ext cx="9296391" cy="5500429"/>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ular Callout 6"/>
            <p:cNvSpPr/>
            <p:nvPr/>
          </p:nvSpPr>
          <p:spPr bwMode="auto">
            <a:xfrm>
              <a:off x="1871700" y="4473116"/>
              <a:ext cx="1080120" cy="648072"/>
            </a:xfrm>
            <a:prstGeom prst="wedgeRectCallout">
              <a:avLst>
                <a:gd name="adj1" fmla="val -62824"/>
                <a:gd name="adj2" fmla="val 50476"/>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smtClean="0">
                  <a:latin typeface="Arial" charset="0"/>
                  <a:cs typeface="Arial" charset="0"/>
                </a:rPr>
                <a:t>Default</a:t>
              </a:r>
              <a:r>
                <a:rPr kumimoji="0" lang="en-AU" b="1" i="0" u="none" strike="noStrike" cap="none" normalizeH="0" baseline="0" dirty="0" smtClean="0">
                  <a:ln>
                    <a:noFill/>
                  </a:ln>
                  <a:solidFill>
                    <a:schemeClr val="tx1"/>
                  </a:solidFill>
                  <a:effectLst/>
                  <a:latin typeface="Arial" charset="0"/>
                  <a:cs typeface="Arial" charset="0"/>
                </a:rPr>
                <a:t> links</a:t>
              </a:r>
            </a:p>
          </p:txBody>
        </p:sp>
        <p:sp>
          <p:nvSpPr>
            <p:cNvPr id="4" name="Rounded Rectangle 3"/>
            <p:cNvSpPr/>
            <p:nvPr/>
          </p:nvSpPr>
          <p:spPr bwMode="auto">
            <a:xfrm>
              <a:off x="35176" y="3685322"/>
              <a:ext cx="1600473" cy="2628201"/>
            </a:xfrm>
            <a:prstGeom prst="round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sp>
        <p:nvSpPr>
          <p:cNvPr id="9" name="Rounded Rectangle 8"/>
          <p:cNvSpPr/>
          <p:nvPr/>
        </p:nvSpPr>
        <p:spPr bwMode="auto">
          <a:xfrm>
            <a:off x="6948264" y="3809398"/>
            <a:ext cx="2195736" cy="2355907"/>
          </a:xfrm>
          <a:prstGeom prst="round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5" name="Rectangular Callout 14"/>
          <p:cNvSpPr/>
          <p:nvPr/>
        </p:nvSpPr>
        <p:spPr bwMode="auto">
          <a:xfrm>
            <a:off x="5066188" y="3809398"/>
            <a:ext cx="1639886" cy="648072"/>
          </a:xfrm>
          <a:prstGeom prst="wedgeRectCallout">
            <a:avLst>
              <a:gd name="adj1" fmla="val 68535"/>
              <a:gd name="adj2" fmla="val 78782"/>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tx1"/>
                </a:solidFill>
                <a:effectLst/>
                <a:latin typeface="Arial" charset="0"/>
                <a:cs typeface="Arial" charset="0"/>
              </a:rPr>
              <a:t>Authored links</a:t>
            </a:r>
          </a:p>
        </p:txBody>
      </p:sp>
    </p:spTree>
    <p:extLst>
      <p:ext uri="{BB962C8B-B14F-4D97-AF65-F5344CB8AC3E}">
        <p14:creationId xmlns:p14="http://schemas.microsoft.com/office/powerpoint/2010/main" val="27605333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1" y="0"/>
            <a:ext cx="8955334" cy="584775"/>
          </a:xfrm>
          <a:prstGeom prst="rect">
            <a:avLst/>
          </a:prstGeom>
          <a:noFill/>
        </p:spPr>
        <p:txBody>
          <a:bodyPr wrap="square" rtlCol="0">
            <a:spAutoFit/>
          </a:bodyPr>
          <a:lstStyle/>
          <a:p>
            <a:pPr algn="ctr"/>
            <a:r>
              <a:rPr lang="en-AU" sz="3200" b="1" dirty="0" err="1" smtClean="0">
                <a:solidFill>
                  <a:schemeClr val="bg1"/>
                </a:solidFill>
              </a:rPr>
              <a:t>eReadings</a:t>
            </a:r>
            <a:endParaRPr lang="en-AU" sz="3200" b="1" dirty="0" smtClean="0">
              <a:solidFill>
                <a:schemeClr val="bg1"/>
              </a:solidFill>
            </a:endParaRPr>
          </a:p>
        </p:txBody>
      </p:sp>
      <p:sp>
        <p:nvSpPr>
          <p:cNvPr id="3" name="Oval 2"/>
          <p:cNvSpPr/>
          <p:nvPr/>
        </p:nvSpPr>
        <p:spPr bwMode="auto">
          <a:xfrm>
            <a:off x="10764688" y="0"/>
            <a:ext cx="72008"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81025"/>
            <a:ext cx="7134225" cy="56959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05" y="2924944"/>
            <a:ext cx="6790151" cy="184073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111250"/>
            <a:ext cx="3378200" cy="463550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060848"/>
            <a:ext cx="6223000" cy="46164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3000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5" name="TextBox 4"/>
          <p:cNvSpPr txBox="1"/>
          <p:nvPr/>
        </p:nvSpPr>
        <p:spPr>
          <a:xfrm>
            <a:off x="611560" y="81989"/>
            <a:ext cx="7956884" cy="584775"/>
          </a:xfrm>
          <a:prstGeom prst="rect">
            <a:avLst/>
          </a:prstGeom>
          <a:noFill/>
        </p:spPr>
        <p:txBody>
          <a:bodyPr wrap="square" rtlCol="0">
            <a:spAutoFit/>
          </a:bodyPr>
          <a:lstStyle/>
          <a:p>
            <a:pPr algn="ctr"/>
            <a:r>
              <a:rPr lang="en-AU" sz="3200" b="1" dirty="0" smtClean="0">
                <a:solidFill>
                  <a:schemeClr val="bg1"/>
                </a:solidFill>
              </a:rPr>
              <a:t>eReadings in Alma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804" y="1440864"/>
            <a:ext cx="6999628" cy="376408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p:cNvSpPr/>
          <p:nvPr/>
        </p:nvSpPr>
        <p:spPr bwMode="auto">
          <a:xfrm>
            <a:off x="3995936" y="1735288"/>
            <a:ext cx="231180" cy="4571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nvGrpSpPr>
          <p:cNvPr id="10" name="Group 9"/>
          <p:cNvGrpSpPr/>
          <p:nvPr/>
        </p:nvGrpSpPr>
        <p:grpSpPr>
          <a:xfrm>
            <a:off x="179512" y="2204864"/>
            <a:ext cx="1281292" cy="3242352"/>
            <a:chOff x="179512" y="2204864"/>
            <a:chExt cx="1281292" cy="3242352"/>
          </a:xfrm>
        </p:grpSpPr>
        <p:sp>
          <p:nvSpPr>
            <p:cNvPr id="3" name="Right Arrow 2"/>
            <p:cNvSpPr/>
            <p:nvPr/>
          </p:nvSpPr>
          <p:spPr bwMode="auto">
            <a:xfrm>
              <a:off x="467544" y="2204864"/>
              <a:ext cx="936104" cy="43204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rgbClr val="92D050"/>
                </a:solidFill>
                <a:effectLst/>
                <a:latin typeface="Arial" charset="0"/>
                <a:cs typeface="Arial" charset="0"/>
              </a:endParaRPr>
            </a:p>
          </p:txBody>
        </p:sp>
        <p:sp>
          <p:nvSpPr>
            <p:cNvPr id="4" name="Right Arrow 3"/>
            <p:cNvSpPr/>
            <p:nvPr/>
          </p:nvSpPr>
          <p:spPr bwMode="auto">
            <a:xfrm>
              <a:off x="482396" y="3400602"/>
              <a:ext cx="978408" cy="48463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92D050"/>
                </a:solidFill>
                <a:latin typeface="Arial" charset="0"/>
                <a:cs typeface="Arial" charset="0"/>
              </a:endParaRPr>
            </a:p>
          </p:txBody>
        </p:sp>
        <p:sp>
          <p:nvSpPr>
            <p:cNvPr id="6" name="Right Arrow 5"/>
            <p:cNvSpPr/>
            <p:nvPr/>
          </p:nvSpPr>
          <p:spPr bwMode="auto">
            <a:xfrm>
              <a:off x="467544" y="4581128"/>
              <a:ext cx="978408" cy="48463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92D050"/>
                </a:solidFill>
                <a:latin typeface="Arial" charset="0"/>
                <a:cs typeface="Arial" charset="0"/>
              </a:endParaRPr>
            </a:p>
          </p:txBody>
        </p:sp>
        <p:sp>
          <p:nvSpPr>
            <p:cNvPr id="7" name="TextBox 6"/>
            <p:cNvSpPr txBox="1"/>
            <p:nvPr/>
          </p:nvSpPr>
          <p:spPr>
            <a:xfrm>
              <a:off x="323528" y="2636912"/>
              <a:ext cx="864096" cy="369332"/>
            </a:xfrm>
            <a:prstGeom prst="rect">
              <a:avLst/>
            </a:prstGeom>
            <a:noFill/>
          </p:spPr>
          <p:txBody>
            <a:bodyPr wrap="square" rtlCol="0">
              <a:spAutoFit/>
            </a:bodyPr>
            <a:lstStyle/>
            <a:p>
              <a:r>
                <a:rPr lang="en-AU" dirty="0" smtClean="0">
                  <a:solidFill>
                    <a:schemeClr val="bg1"/>
                  </a:solidFill>
                </a:rPr>
                <a:t>eBook</a:t>
              </a:r>
              <a:endParaRPr lang="en-AU" dirty="0">
                <a:solidFill>
                  <a:schemeClr val="bg1"/>
                </a:solidFill>
              </a:endParaRPr>
            </a:p>
          </p:txBody>
        </p:sp>
        <p:sp>
          <p:nvSpPr>
            <p:cNvPr id="8" name="TextBox 7"/>
            <p:cNvSpPr txBox="1"/>
            <p:nvPr/>
          </p:nvSpPr>
          <p:spPr>
            <a:xfrm>
              <a:off x="467544" y="3892406"/>
              <a:ext cx="720080" cy="369332"/>
            </a:xfrm>
            <a:prstGeom prst="rect">
              <a:avLst/>
            </a:prstGeom>
            <a:noFill/>
          </p:spPr>
          <p:txBody>
            <a:bodyPr wrap="square" rtlCol="0">
              <a:spAutoFit/>
            </a:bodyPr>
            <a:lstStyle/>
            <a:p>
              <a:r>
                <a:rPr lang="en-AU" dirty="0" smtClean="0">
                  <a:solidFill>
                    <a:schemeClr val="bg1"/>
                  </a:solidFill>
                </a:rPr>
                <a:t>Print</a:t>
              </a:r>
              <a:endParaRPr lang="en-AU" dirty="0">
                <a:solidFill>
                  <a:schemeClr val="bg1"/>
                </a:solidFill>
              </a:endParaRPr>
            </a:p>
          </p:txBody>
        </p:sp>
        <p:sp>
          <p:nvSpPr>
            <p:cNvPr id="9" name="TextBox 8"/>
            <p:cNvSpPr txBox="1"/>
            <p:nvPr/>
          </p:nvSpPr>
          <p:spPr>
            <a:xfrm>
              <a:off x="179512" y="5077884"/>
              <a:ext cx="1224136" cy="369332"/>
            </a:xfrm>
            <a:prstGeom prst="rect">
              <a:avLst/>
            </a:prstGeom>
            <a:noFill/>
          </p:spPr>
          <p:txBody>
            <a:bodyPr wrap="square" rtlCol="0">
              <a:spAutoFit/>
            </a:bodyPr>
            <a:lstStyle/>
            <a:p>
              <a:r>
                <a:rPr lang="en-AU" dirty="0" err="1">
                  <a:solidFill>
                    <a:schemeClr val="bg1"/>
                  </a:solidFill>
                </a:rPr>
                <a:t>eReading</a:t>
              </a:r>
              <a:endParaRPr lang="en-AU" dirty="0">
                <a:solidFill>
                  <a:schemeClr val="bg1"/>
                </a:solidFil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1057892"/>
            <a:ext cx="8779894" cy="4352353"/>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7763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2050"/>
                                        </p:tgtEl>
                                        <p:attrNameLst>
                                          <p:attrName>ppt_x</p:attrName>
                                        </p:attrNameLst>
                                      </p:cBhvr>
                                      <p:tavLst>
                                        <p:tav tm="0">
                                          <p:val>
                                            <p:strVal val="ppt_x"/>
                                          </p:val>
                                        </p:tav>
                                        <p:tav tm="100000">
                                          <p:val>
                                            <p:strVal val="ppt_x"/>
                                          </p:val>
                                        </p:tav>
                                      </p:tavLst>
                                    </p:anim>
                                    <p:anim calcmode="lin" valueType="num">
                                      <p:cBhvr additive="base">
                                        <p:cTn id="7" dur="2000"/>
                                        <p:tgtEl>
                                          <p:spTgt spid="2050"/>
                                        </p:tgtEl>
                                        <p:attrNameLst>
                                          <p:attrName>ppt_y</p:attrName>
                                        </p:attrNameLst>
                                      </p:cBhvr>
                                      <p:tavLst>
                                        <p:tav tm="0">
                                          <p:val>
                                            <p:strVal val="ppt_y"/>
                                          </p:val>
                                        </p:tav>
                                        <p:tav tm="100000">
                                          <p:val>
                                            <p:strVal val="1+ppt_h/2"/>
                                          </p:val>
                                        </p:tav>
                                      </p:tavLst>
                                    </p:anim>
                                    <p:set>
                                      <p:cBhvr>
                                        <p:cTn id="8"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00339A"/>
        </a:solidFill>
        <a:effectLst/>
      </p:bgPr>
    </p:bg>
    <p:spTree>
      <p:nvGrpSpPr>
        <p:cNvPr id="1" name=""/>
        <p:cNvGrpSpPr/>
        <p:nvPr/>
      </p:nvGrpSpPr>
      <p:grpSpPr>
        <a:xfrm>
          <a:off x="0" y="0"/>
          <a:ext cx="0" cy="0"/>
          <a:chOff x="0" y="0"/>
          <a:chExt cx="0" cy="0"/>
        </a:xfrm>
      </p:grpSpPr>
      <p:sp>
        <p:nvSpPr>
          <p:cNvPr id="5" name="TextBox 4"/>
          <p:cNvSpPr txBox="1"/>
          <p:nvPr/>
        </p:nvSpPr>
        <p:spPr>
          <a:xfrm>
            <a:off x="1079998" y="2232"/>
            <a:ext cx="7524450" cy="584775"/>
          </a:xfrm>
          <a:prstGeom prst="rect">
            <a:avLst/>
          </a:prstGeom>
          <a:noFill/>
        </p:spPr>
        <p:txBody>
          <a:bodyPr wrap="square">
            <a:spAutoFit/>
          </a:bodyPr>
          <a:lstStyle/>
          <a:p>
            <a:pPr>
              <a:defRPr/>
            </a:pPr>
            <a:r>
              <a:rPr lang="en-AU" sz="3200" b="1" dirty="0" smtClean="0">
                <a:solidFill>
                  <a:schemeClr val="bg1"/>
                </a:solidFill>
              </a:rPr>
              <a:t>Metadata for a digitized </a:t>
            </a:r>
            <a:r>
              <a:rPr lang="en-AU" sz="3200" b="1" dirty="0" err="1" smtClean="0">
                <a:solidFill>
                  <a:schemeClr val="bg1"/>
                </a:solidFill>
              </a:rPr>
              <a:t>eReading</a:t>
            </a:r>
            <a:endParaRPr lang="en-AU" sz="3200" b="1" dirty="0" smtClean="0">
              <a:solidFill>
                <a:schemeClr val="bg1"/>
              </a:solidFill>
            </a:endParaRPr>
          </a:p>
        </p:txBody>
      </p:sp>
      <p:pic>
        <p:nvPicPr>
          <p:cNvPr id="2056" name="Picture 8"/>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72601" y="5517232"/>
            <a:ext cx="8724900" cy="406400"/>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26" y="880498"/>
            <a:ext cx="8782050" cy="3060700"/>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92000"/>
                    </a14:imgEffect>
                  </a14:imgLayer>
                </a14:imgProps>
              </a:ext>
              <a:ext uri="{28A0092B-C50C-407E-A947-70E740481C1C}">
                <a14:useLocalDpi xmlns:a14="http://schemas.microsoft.com/office/drawing/2010/main" val="0"/>
              </a:ext>
            </a:extLst>
          </a:blip>
          <a:srcRect/>
          <a:stretch>
            <a:fillRect/>
          </a:stretch>
        </p:blipFill>
        <p:spPr bwMode="auto">
          <a:xfrm>
            <a:off x="1259632" y="4437112"/>
            <a:ext cx="4572000" cy="561975"/>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861785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971600" y="81989"/>
            <a:ext cx="7632848" cy="584775"/>
          </a:xfrm>
          <a:prstGeom prst="rect">
            <a:avLst/>
          </a:prstGeom>
          <a:noFill/>
        </p:spPr>
        <p:txBody>
          <a:bodyPr wrap="square" rtlCol="0">
            <a:spAutoFit/>
          </a:bodyPr>
          <a:lstStyle/>
          <a:p>
            <a:r>
              <a:rPr lang="en-AU" sz="3200" b="1" dirty="0" err="1" smtClean="0">
                <a:solidFill>
                  <a:schemeClr val="bg1"/>
                </a:solidFill>
              </a:rPr>
              <a:t>LibGuides</a:t>
            </a:r>
            <a:r>
              <a:rPr lang="en-AU" sz="3200" b="1" dirty="0" smtClean="0">
                <a:solidFill>
                  <a:schemeClr val="bg1"/>
                </a:solidFill>
              </a:rPr>
              <a:t> integration into Moodle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20808"/>
            <a:ext cx="6254750" cy="54800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6310313" cy="441960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07988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971600" y="81989"/>
            <a:ext cx="7632848" cy="584775"/>
          </a:xfrm>
          <a:prstGeom prst="rect">
            <a:avLst/>
          </a:prstGeom>
          <a:noFill/>
        </p:spPr>
        <p:txBody>
          <a:bodyPr wrap="square" rtlCol="0">
            <a:spAutoFit/>
          </a:bodyPr>
          <a:lstStyle/>
          <a:p>
            <a:r>
              <a:rPr lang="en-AU" sz="3200" b="1" dirty="0" smtClean="0">
                <a:solidFill>
                  <a:schemeClr val="bg1"/>
                </a:solidFill>
              </a:rPr>
              <a:t>Saved Items</a:t>
            </a:r>
            <a:endParaRPr lang="en-AU" sz="3200" b="1" dirty="0" smtClean="0">
              <a:solidFill>
                <a:schemeClr val="bg1"/>
              </a:solidFill>
            </a:endParaRPr>
          </a:p>
        </p:txBody>
      </p:sp>
      <p:pic>
        <p:nvPicPr>
          <p:cNvPr id="1026" name="Picture 1" descr="cid:image001.png@01CFC202.A1B599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8880"/>
            <a:ext cx="9144000" cy="604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523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339A"/>
        </a:solidFill>
        <a:effectLst/>
      </p:bgPr>
    </p:bg>
    <p:spTree>
      <p:nvGrpSpPr>
        <p:cNvPr id="1" name=""/>
        <p:cNvGrpSpPr/>
        <p:nvPr/>
      </p:nvGrpSpPr>
      <p:grpSpPr>
        <a:xfrm>
          <a:off x="0" y="0"/>
          <a:ext cx="0" cy="0"/>
          <a:chOff x="0" y="0"/>
          <a:chExt cx="0" cy="0"/>
        </a:xfrm>
      </p:grpSpPr>
      <p:pic>
        <p:nvPicPr>
          <p:cNvPr id="2050" name="Picture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2267"/>
            <a:ext cx="9144000"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1600" y="81989"/>
            <a:ext cx="7632848" cy="584775"/>
          </a:xfrm>
          <a:prstGeom prst="rect">
            <a:avLst/>
          </a:prstGeom>
          <a:noFill/>
        </p:spPr>
        <p:txBody>
          <a:bodyPr wrap="square" rtlCol="0">
            <a:spAutoFit/>
          </a:bodyPr>
          <a:lstStyle/>
          <a:p>
            <a:r>
              <a:rPr lang="en-AU" sz="3200" b="1" dirty="0" smtClean="0">
                <a:solidFill>
                  <a:schemeClr val="bg1"/>
                </a:solidFill>
              </a:rPr>
              <a:t>Results display as book jackets</a:t>
            </a:r>
            <a:endParaRPr lang="en-AU" sz="3200" b="1" dirty="0" smtClean="0">
              <a:solidFill>
                <a:schemeClr val="bg1"/>
              </a:solidFill>
            </a:endParaRPr>
          </a:p>
        </p:txBody>
      </p:sp>
    </p:spTree>
    <p:extLst>
      <p:ext uri="{BB962C8B-B14F-4D97-AF65-F5344CB8AC3E}">
        <p14:creationId xmlns:p14="http://schemas.microsoft.com/office/powerpoint/2010/main" val="14494965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971600" y="81989"/>
            <a:ext cx="7632848" cy="584775"/>
          </a:xfrm>
          <a:prstGeom prst="rect">
            <a:avLst/>
          </a:prstGeom>
          <a:noFill/>
        </p:spPr>
        <p:txBody>
          <a:bodyPr wrap="square" rtlCol="0">
            <a:spAutoFit/>
          </a:bodyPr>
          <a:lstStyle/>
          <a:p>
            <a:pPr algn="ctr"/>
            <a:r>
              <a:rPr lang="en-AU" sz="3200" b="1" dirty="0" smtClean="0">
                <a:solidFill>
                  <a:schemeClr val="bg1"/>
                </a:solidFill>
              </a:rPr>
              <a:t>To Do List</a:t>
            </a:r>
            <a:endParaRPr lang="en-AU" sz="3200" b="1" dirty="0" smtClean="0">
              <a:solidFill>
                <a:schemeClr val="bg1"/>
              </a:solidFill>
            </a:endParaRPr>
          </a:p>
        </p:txBody>
      </p:sp>
      <p:sp>
        <p:nvSpPr>
          <p:cNvPr id="3" name="TextBox 2"/>
          <p:cNvSpPr txBox="1"/>
          <p:nvPr/>
        </p:nvSpPr>
        <p:spPr>
          <a:xfrm>
            <a:off x="179512" y="1052736"/>
            <a:ext cx="8964488" cy="4939814"/>
          </a:xfrm>
          <a:prstGeom prst="rect">
            <a:avLst/>
          </a:prstGeom>
          <a:noFill/>
        </p:spPr>
        <p:txBody>
          <a:bodyPr wrap="square" rtlCol="0">
            <a:spAutoFit/>
          </a:bodyPr>
          <a:lstStyle/>
          <a:p>
            <a:pPr>
              <a:lnSpc>
                <a:spcPct val="150000"/>
              </a:lnSpc>
            </a:pPr>
            <a:r>
              <a:rPr lang="en-AU" sz="3000" dirty="0" smtClean="0">
                <a:solidFill>
                  <a:schemeClr val="bg1"/>
                </a:solidFill>
              </a:rPr>
              <a:t>Transition Alma APIs from REST to SOAP</a:t>
            </a:r>
          </a:p>
          <a:p>
            <a:pPr>
              <a:lnSpc>
                <a:spcPct val="150000"/>
              </a:lnSpc>
            </a:pPr>
            <a:r>
              <a:rPr lang="en-AU" sz="3000" dirty="0" smtClean="0">
                <a:solidFill>
                  <a:schemeClr val="bg1"/>
                </a:solidFill>
              </a:rPr>
              <a:t>Saved Items functionality rollout</a:t>
            </a:r>
          </a:p>
          <a:p>
            <a:pPr>
              <a:lnSpc>
                <a:spcPct val="150000"/>
              </a:lnSpc>
            </a:pPr>
            <a:r>
              <a:rPr lang="en-AU" sz="3000" dirty="0" smtClean="0">
                <a:solidFill>
                  <a:schemeClr val="bg1"/>
                </a:solidFill>
              </a:rPr>
              <a:t>Databases A-Z listing (based on Alma Collections) Digitool </a:t>
            </a:r>
            <a:r>
              <a:rPr lang="en-AU" sz="3000" dirty="0" smtClean="0">
                <a:solidFill>
                  <a:schemeClr val="bg1"/>
                </a:solidFill>
                <a:sym typeface="Wingdings" panose="05000000000000000000" pitchFamily="2" charset="2"/>
              </a:rPr>
              <a:t> Alma Digital</a:t>
            </a:r>
          </a:p>
          <a:p>
            <a:pPr>
              <a:lnSpc>
                <a:spcPct val="150000"/>
              </a:lnSpc>
            </a:pPr>
            <a:r>
              <a:rPr lang="en-AU" sz="3000" dirty="0" smtClean="0">
                <a:solidFill>
                  <a:schemeClr val="bg1"/>
                </a:solidFill>
                <a:sym typeface="Wingdings" panose="05000000000000000000" pitchFamily="2" charset="2"/>
              </a:rPr>
              <a:t>Resource sharing with Libraries Australia</a:t>
            </a:r>
          </a:p>
          <a:p>
            <a:pPr>
              <a:lnSpc>
                <a:spcPct val="150000"/>
              </a:lnSpc>
            </a:pPr>
            <a:r>
              <a:rPr lang="en-AU" sz="3000" dirty="0">
                <a:solidFill>
                  <a:schemeClr val="bg1"/>
                </a:solidFill>
              </a:rPr>
              <a:t>Single Sign On</a:t>
            </a:r>
          </a:p>
          <a:p>
            <a:pPr>
              <a:lnSpc>
                <a:spcPct val="150000"/>
              </a:lnSpc>
            </a:pPr>
            <a:r>
              <a:rPr lang="en-AU" sz="3000" dirty="0" smtClean="0">
                <a:solidFill>
                  <a:schemeClr val="bg1"/>
                </a:solidFill>
                <a:sym typeface="Wingdings" panose="05000000000000000000" pitchFamily="2" charset="2"/>
              </a:rPr>
              <a:t>Alumni-specific catalogue</a:t>
            </a:r>
            <a:endParaRPr lang="en-AU" sz="3000" dirty="0">
              <a:solidFill>
                <a:schemeClr val="bg1"/>
              </a:solidFill>
            </a:endParaRPr>
          </a:p>
        </p:txBody>
      </p:sp>
    </p:spTree>
    <p:extLst>
      <p:ext uri="{BB962C8B-B14F-4D97-AF65-F5344CB8AC3E}">
        <p14:creationId xmlns:p14="http://schemas.microsoft.com/office/powerpoint/2010/main" val="37784351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661248"/>
            <a:ext cx="15113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95860"/>
            <a:ext cx="4824536" cy="6155531"/>
          </a:xfrm>
          <a:prstGeom prst="rect">
            <a:avLst/>
          </a:prstGeom>
          <a:noFill/>
        </p:spPr>
        <p:txBody>
          <a:bodyPr wrap="square" rtlCol="0">
            <a:spAutoFit/>
          </a:bodyPr>
          <a:lstStyle/>
          <a:p>
            <a:r>
              <a:rPr lang="en-AU" sz="2800" b="1" dirty="0"/>
              <a:t>Presenter</a:t>
            </a:r>
          </a:p>
          <a:p>
            <a:r>
              <a:rPr lang="en-AU" sz="2000" b="1" dirty="0" smtClean="0"/>
              <a:t>Jenny Quilliam</a:t>
            </a:r>
          </a:p>
          <a:p>
            <a:r>
              <a:rPr lang="en-AU" sz="2000" b="1" dirty="0" smtClean="0"/>
              <a:t>Manager, Information Resources &amp; Technology</a:t>
            </a:r>
          </a:p>
          <a:p>
            <a:r>
              <a:rPr lang="en-AU" sz="2000" b="1" dirty="0" smtClean="0">
                <a:hlinkClick r:id="rId4"/>
              </a:rPr>
              <a:t>jenny.quilliam@unisa.edu.au</a:t>
            </a:r>
            <a:endParaRPr lang="en-AU" sz="2000" b="1" dirty="0" smtClean="0"/>
          </a:p>
          <a:p>
            <a:pPr algn="ctr"/>
            <a:endParaRPr lang="en-AU" sz="2000" b="1" dirty="0"/>
          </a:p>
          <a:p>
            <a:r>
              <a:rPr lang="en-AU" sz="2800" b="1" dirty="0" smtClean="0"/>
              <a:t>Developers</a:t>
            </a:r>
          </a:p>
          <a:p>
            <a:pPr algn="ctr"/>
            <a:endParaRPr lang="en-AU" sz="2000" b="1" dirty="0"/>
          </a:p>
          <a:p>
            <a:r>
              <a:rPr lang="en-AU" sz="2000" b="1" dirty="0" smtClean="0"/>
              <a:t>Mark Baldock</a:t>
            </a:r>
          </a:p>
          <a:p>
            <a:r>
              <a:rPr lang="en-AU" sz="2000" b="1" dirty="0" smtClean="0"/>
              <a:t>IT &amp; Web Services Coordinator</a:t>
            </a:r>
            <a:endParaRPr lang="en-AU" sz="2000" b="1" dirty="0"/>
          </a:p>
          <a:p>
            <a:r>
              <a:rPr lang="en-AU" sz="2000" b="1" dirty="0" smtClean="0">
                <a:hlinkClick r:id="rId5"/>
              </a:rPr>
              <a:t>mark.baldock@unisa.edu.au</a:t>
            </a:r>
            <a:endParaRPr lang="en-AU" sz="2000" b="1" dirty="0" smtClean="0"/>
          </a:p>
          <a:p>
            <a:endParaRPr lang="en-AU" sz="2000" b="1" dirty="0"/>
          </a:p>
          <a:p>
            <a:endParaRPr lang="en-AU" sz="2000" b="1" dirty="0" smtClean="0"/>
          </a:p>
          <a:p>
            <a:r>
              <a:rPr lang="en-AU" sz="2000" b="1" dirty="0" smtClean="0"/>
              <a:t>Ben Dalwood</a:t>
            </a:r>
          </a:p>
          <a:p>
            <a:r>
              <a:rPr lang="en-AU" sz="2000" b="1" dirty="0" smtClean="0"/>
              <a:t>Web Developer</a:t>
            </a:r>
          </a:p>
          <a:p>
            <a:r>
              <a:rPr lang="en-AU" sz="2000" b="1" dirty="0" smtClean="0">
                <a:hlinkClick r:id="rId6"/>
              </a:rPr>
              <a:t>ben.dalwood@unisa.edu.au</a:t>
            </a:r>
            <a:endParaRPr lang="en-AU" sz="2000" b="1" dirty="0" smtClean="0"/>
          </a:p>
          <a:p>
            <a:endParaRPr lang="en-AU" sz="2000" b="1" dirty="0"/>
          </a:p>
          <a:p>
            <a:endParaRPr lang="en-AU" sz="2000" b="1" dirty="0" smtClean="0"/>
          </a:p>
          <a:p>
            <a:endParaRPr lang="en-AU"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5832" y="332656"/>
            <a:ext cx="1390000" cy="1591493"/>
          </a:xfrm>
          <a:prstGeom prst="rect">
            <a:avLst/>
          </a:prstGeom>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6518"/>
          <a:stretch/>
        </p:blipFill>
        <p:spPr bwMode="auto">
          <a:xfrm>
            <a:off x="6028572" y="2348880"/>
            <a:ext cx="1377600" cy="15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b="17391"/>
          <a:stretch/>
        </p:blipFill>
        <p:spPr>
          <a:xfrm>
            <a:off x="6028573" y="4326134"/>
            <a:ext cx="1377599" cy="1691507"/>
          </a:xfrm>
          <a:prstGeom prst="rect">
            <a:avLst/>
          </a:prstGeom>
        </p:spPr>
      </p:pic>
    </p:spTree>
    <p:extLst>
      <p:ext uri="{BB962C8B-B14F-4D97-AF65-F5344CB8AC3E}">
        <p14:creationId xmlns:p14="http://schemas.microsoft.com/office/powerpoint/2010/main" val="42335729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9064" y="3419414"/>
            <a:ext cx="8967432" cy="9654"/>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 name="Straight Connector 4"/>
          <p:cNvCxnSpPr/>
          <p:nvPr/>
        </p:nvCxnSpPr>
        <p:spPr bwMode="auto">
          <a:xfrm>
            <a:off x="1187624" y="2860515"/>
            <a:ext cx="0" cy="558899"/>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bwMode="auto">
          <a:xfrm>
            <a:off x="4414760" y="2870169"/>
            <a:ext cx="0" cy="554072"/>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bwMode="auto">
          <a:xfrm>
            <a:off x="6156176" y="3429068"/>
            <a:ext cx="0" cy="504056"/>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7660269" y="2870169"/>
            <a:ext cx="0" cy="558899"/>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bwMode="auto">
          <a:xfrm>
            <a:off x="2230804" y="3410790"/>
            <a:ext cx="0" cy="504056"/>
          </a:xfrm>
          <a:prstGeom prst="line">
            <a:avLst/>
          </a:prstGeom>
          <a:ln w="38100">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4825" y="1000043"/>
            <a:ext cx="2366318" cy="1889398"/>
          </a:xfrm>
          <a:prstGeom prst="rect">
            <a:avLst/>
          </a:prstGeom>
          <a:ln w="19050">
            <a:solidFill>
              <a:srgbClr val="92D050"/>
            </a:solidFill>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5" y="960385"/>
            <a:ext cx="2317650" cy="1968713"/>
          </a:xfrm>
          <a:prstGeom prst="rect">
            <a:avLst/>
          </a:prstGeom>
          <a:ln w="19050">
            <a:solidFill>
              <a:srgbClr val="92D050"/>
            </a:solidFill>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214" y="3914780"/>
            <a:ext cx="2296526" cy="1977851"/>
          </a:xfrm>
          <a:prstGeom prst="rect">
            <a:avLst/>
          </a:prstGeom>
          <a:ln w="19050">
            <a:solidFill>
              <a:srgbClr val="92D050"/>
            </a:solidFill>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30"/>
          <a:stretch/>
        </p:blipFill>
        <p:spPr bwMode="auto">
          <a:xfrm>
            <a:off x="781722" y="3951417"/>
            <a:ext cx="2789381" cy="1941213"/>
          </a:xfrm>
          <a:prstGeom prst="rect">
            <a:avLst/>
          </a:prstGeom>
          <a:ln w="19050">
            <a:solidFill>
              <a:srgbClr val="92D05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10865" y="6045144"/>
            <a:ext cx="1958432" cy="400110"/>
          </a:xfrm>
          <a:prstGeom prst="rect">
            <a:avLst/>
          </a:prstGeom>
          <a:noFill/>
        </p:spPr>
        <p:txBody>
          <a:bodyPr wrap="square" rtlCol="0">
            <a:spAutoFit/>
          </a:bodyPr>
          <a:lstStyle/>
          <a:p>
            <a:r>
              <a:rPr lang="en-AU" sz="2000" b="1" dirty="0">
                <a:solidFill>
                  <a:schemeClr val="bg1"/>
                </a:solidFill>
              </a:rPr>
              <a:t>2008- </a:t>
            </a:r>
            <a:r>
              <a:rPr lang="en-AU" sz="2000" b="1" dirty="0" err="1">
                <a:solidFill>
                  <a:schemeClr val="bg1"/>
                </a:solidFill>
              </a:rPr>
              <a:t>VuFind</a:t>
            </a:r>
            <a:endParaRPr lang="en-AU" sz="2000" b="1" dirty="0">
              <a:solidFill>
                <a:schemeClr val="bg1"/>
              </a:solidFill>
            </a:endParaRPr>
          </a:p>
        </p:txBody>
      </p:sp>
      <p:sp>
        <p:nvSpPr>
          <p:cNvPr id="21" name="TextBox 20"/>
          <p:cNvSpPr txBox="1"/>
          <p:nvPr/>
        </p:nvSpPr>
        <p:spPr>
          <a:xfrm>
            <a:off x="0" y="82166"/>
            <a:ext cx="2611643" cy="400110"/>
          </a:xfrm>
          <a:prstGeom prst="rect">
            <a:avLst/>
          </a:prstGeom>
          <a:noFill/>
        </p:spPr>
        <p:txBody>
          <a:bodyPr wrap="square" rtlCol="0">
            <a:spAutoFit/>
          </a:bodyPr>
          <a:lstStyle/>
          <a:p>
            <a:r>
              <a:rPr lang="en-AU" sz="2000" b="1" dirty="0" smtClean="0">
                <a:solidFill>
                  <a:schemeClr val="bg1"/>
                </a:solidFill>
              </a:rPr>
              <a:t>2002 -</a:t>
            </a:r>
            <a:r>
              <a:rPr lang="en-AU" sz="2000" b="1" dirty="0" smtClean="0"/>
              <a:t> </a:t>
            </a:r>
            <a:r>
              <a:rPr lang="en-AU" sz="2000" b="1" dirty="0" err="1" smtClean="0">
                <a:solidFill>
                  <a:schemeClr val="bg1"/>
                </a:solidFill>
              </a:rPr>
              <a:t>WebVoyage</a:t>
            </a:r>
            <a:endParaRPr lang="en-AU" sz="2000" b="1" dirty="0">
              <a:solidFill>
                <a:schemeClr val="bg1"/>
              </a:solidFill>
            </a:endParaRPr>
          </a:p>
        </p:txBody>
      </p:sp>
      <p:sp>
        <p:nvSpPr>
          <p:cNvPr id="22" name="TextBox 21"/>
          <p:cNvSpPr txBox="1"/>
          <p:nvPr/>
        </p:nvSpPr>
        <p:spPr>
          <a:xfrm>
            <a:off x="4427984" y="6061690"/>
            <a:ext cx="4176464" cy="400110"/>
          </a:xfrm>
          <a:prstGeom prst="rect">
            <a:avLst/>
          </a:prstGeom>
          <a:noFill/>
        </p:spPr>
        <p:txBody>
          <a:bodyPr wrap="square" rtlCol="0">
            <a:spAutoFit/>
          </a:bodyPr>
          <a:lstStyle/>
          <a:p>
            <a:r>
              <a:rPr lang="en-AU" sz="2000" b="1" dirty="0" smtClean="0">
                <a:solidFill>
                  <a:schemeClr val="bg1"/>
                </a:solidFill>
              </a:rPr>
              <a:t>2012- </a:t>
            </a:r>
            <a:r>
              <a:rPr lang="en-AU" sz="2000" b="1" dirty="0">
                <a:solidFill>
                  <a:schemeClr val="bg1"/>
                </a:solidFill>
              </a:rPr>
              <a:t>Summon / Voyager</a:t>
            </a:r>
          </a:p>
        </p:txBody>
      </p:sp>
      <p:sp>
        <p:nvSpPr>
          <p:cNvPr id="23" name="TextBox 22"/>
          <p:cNvSpPr txBox="1"/>
          <p:nvPr/>
        </p:nvSpPr>
        <p:spPr>
          <a:xfrm>
            <a:off x="5959000" y="85438"/>
            <a:ext cx="2933480" cy="400110"/>
          </a:xfrm>
          <a:prstGeom prst="rect">
            <a:avLst/>
          </a:prstGeom>
          <a:noFill/>
        </p:spPr>
        <p:txBody>
          <a:bodyPr wrap="square" rtlCol="0">
            <a:spAutoFit/>
          </a:bodyPr>
          <a:lstStyle/>
          <a:p>
            <a:r>
              <a:rPr lang="en-AU" sz="2000" b="1" dirty="0">
                <a:solidFill>
                  <a:schemeClr val="bg1"/>
                </a:solidFill>
              </a:rPr>
              <a:t>2014</a:t>
            </a:r>
            <a:r>
              <a:rPr lang="en-AU" sz="2000" b="1" dirty="0" smtClean="0"/>
              <a:t> </a:t>
            </a:r>
            <a:r>
              <a:rPr lang="en-AU" sz="2000" b="1" dirty="0" smtClean="0">
                <a:solidFill>
                  <a:schemeClr val="bg1"/>
                </a:solidFill>
              </a:rPr>
              <a:t>– Primo / Alma</a:t>
            </a:r>
            <a:endParaRPr lang="en-AU" sz="2000" b="1" dirty="0">
              <a:solidFill>
                <a:schemeClr val="bg1"/>
              </a:solidFill>
            </a:endParaRPr>
          </a:p>
        </p:txBody>
      </p:sp>
      <p:sp>
        <p:nvSpPr>
          <p:cNvPr id="24" name="TextBox 23"/>
          <p:cNvSpPr txBox="1"/>
          <p:nvPr/>
        </p:nvSpPr>
        <p:spPr>
          <a:xfrm>
            <a:off x="2915816" y="85438"/>
            <a:ext cx="2376264" cy="400110"/>
          </a:xfrm>
          <a:prstGeom prst="rect">
            <a:avLst/>
          </a:prstGeom>
          <a:noFill/>
        </p:spPr>
        <p:txBody>
          <a:bodyPr wrap="square" rtlCol="0">
            <a:spAutoFit/>
          </a:bodyPr>
          <a:lstStyle>
            <a:defPPr>
              <a:defRPr lang="en-US"/>
            </a:defPPr>
            <a:lvl1pPr>
              <a:defRPr sz="2000" b="1">
                <a:solidFill>
                  <a:schemeClr val="bg1"/>
                </a:solidFill>
              </a:defRPr>
            </a:lvl1pPr>
          </a:lstStyle>
          <a:p>
            <a:r>
              <a:rPr lang="en-AU" dirty="0"/>
              <a:t>2009 - Summon</a:t>
            </a: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9273" t="16000" r="21097" b="6820"/>
          <a:stretch/>
        </p:blipFill>
        <p:spPr>
          <a:xfrm>
            <a:off x="224951" y="982510"/>
            <a:ext cx="2161739" cy="1924463"/>
          </a:xfrm>
          <a:prstGeom prst="rect">
            <a:avLst/>
          </a:prstGeom>
          <a:ln w="19050">
            <a:solidFill>
              <a:srgbClr val="92D050"/>
            </a:solidFill>
          </a:ln>
        </p:spPr>
      </p:pic>
    </p:spTree>
    <p:extLst>
      <p:ext uri="{BB962C8B-B14F-4D97-AF65-F5344CB8AC3E}">
        <p14:creationId xmlns:p14="http://schemas.microsoft.com/office/powerpoint/2010/main" val="3713042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2000" fill="hold"/>
                                        <p:tgtEl>
                                          <p:spTgt spid="102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2000" fill="hold"/>
                                        <p:tgtEl>
                                          <p:spTgt spid="102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nodeType="clickEffect">
                                  <p:stCondLst>
                                    <p:cond delay="0"/>
                                  </p:stCondLst>
                                  <p:childTnLst>
                                    <p:animScale>
                                      <p:cBhvr>
                                        <p:cTn id="18" dur="2000" fill="hold"/>
                                        <p:tgtEl>
                                          <p:spTgt spid="102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179882" y="105958"/>
            <a:ext cx="8640590" cy="1077218"/>
          </a:xfrm>
          <a:prstGeom prst="rect">
            <a:avLst/>
          </a:prstGeom>
          <a:noFill/>
        </p:spPr>
        <p:txBody>
          <a:bodyPr wrap="square">
            <a:spAutoFit/>
          </a:bodyPr>
          <a:lstStyle/>
          <a:p>
            <a:pPr algn="ctr">
              <a:defRPr/>
            </a:pPr>
            <a:r>
              <a:rPr lang="en-AU" sz="3200" b="1" dirty="0" smtClean="0">
                <a:solidFill>
                  <a:schemeClr val="bg1"/>
                </a:solidFill>
              </a:rPr>
              <a:t>Library </a:t>
            </a:r>
            <a:r>
              <a:rPr lang="en-AU" sz="3200" b="1" dirty="0" smtClean="0">
                <a:solidFill>
                  <a:schemeClr val="bg1"/>
                </a:solidFill>
              </a:rPr>
              <a:t>Systems </a:t>
            </a:r>
            <a:r>
              <a:rPr lang="en-AU" sz="3200" b="1" dirty="0" smtClean="0">
                <a:solidFill>
                  <a:schemeClr val="bg1"/>
                </a:solidFill>
              </a:rPr>
              <a:t>(2012)</a:t>
            </a:r>
          </a:p>
          <a:p>
            <a:pPr algn="ctr">
              <a:defRPr/>
            </a:pPr>
            <a:endParaRPr lang="en-AU" sz="3200" b="1"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0000"/>
            <a:ext cx="9144000" cy="5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8374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339A"/>
        </a:solidFill>
        <a:effectLst/>
      </p:bgPr>
    </p:bg>
    <p:spTree>
      <p:nvGrpSpPr>
        <p:cNvPr id="1" name=""/>
        <p:cNvGrpSpPr/>
        <p:nvPr/>
      </p:nvGrpSpPr>
      <p:grpSpPr>
        <a:xfrm>
          <a:off x="0" y="0"/>
          <a:ext cx="0" cy="0"/>
          <a:chOff x="0" y="0"/>
          <a:chExt cx="0" cy="0"/>
        </a:xfrm>
      </p:grpSpPr>
      <p:sp>
        <p:nvSpPr>
          <p:cNvPr id="4" name="TextBox 3"/>
          <p:cNvSpPr txBox="1"/>
          <p:nvPr/>
        </p:nvSpPr>
        <p:spPr>
          <a:xfrm>
            <a:off x="1" y="105958"/>
            <a:ext cx="9144000" cy="830997"/>
          </a:xfrm>
          <a:prstGeom prst="rect">
            <a:avLst/>
          </a:prstGeom>
          <a:noFill/>
        </p:spPr>
        <p:txBody>
          <a:bodyPr wrap="square">
            <a:spAutoFit/>
          </a:bodyPr>
          <a:lstStyle/>
          <a:p>
            <a:pPr algn="ctr">
              <a:defRPr/>
            </a:pPr>
            <a:r>
              <a:rPr lang="en-AU" sz="3000" b="1" dirty="0" smtClean="0">
                <a:solidFill>
                  <a:schemeClr val="bg1"/>
                </a:solidFill>
              </a:rPr>
              <a:t>Library Systems (beg. 2013</a:t>
            </a:r>
            <a:r>
              <a:rPr lang="en-AU" sz="3000" b="1" dirty="0" smtClean="0">
                <a:solidFill>
                  <a:schemeClr val="bg1"/>
                </a:solidFill>
              </a:rPr>
              <a:t>) </a:t>
            </a:r>
            <a:r>
              <a:rPr lang="en-AU" sz="3000" b="1" dirty="0" smtClean="0">
                <a:solidFill>
                  <a:schemeClr val="bg1"/>
                </a:solidFill>
                <a:sym typeface="Wingdings" panose="05000000000000000000" pitchFamily="2" charset="2"/>
              </a:rPr>
              <a:t></a:t>
            </a:r>
            <a:r>
              <a:rPr lang="en-AU" sz="3000" b="1" dirty="0" smtClean="0">
                <a:solidFill>
                  <a:schemeClr val="bg1"/>
                </a:solidFill>
              </a:rPr>
              <a:t>Voyager </a:t>
            </a:r>
            <a:r>
              <a:rPr lang="en-AU" sz="3000" b="1" dirty="0" smtClean="0">
                <a:solidFill>
                  <a:schemeClr val="bg1"/>
                </a:solidFill>
              </a:rPr>
              <a:t>/ </a:t>
            </a:r>
            <a:r>
              <a:rPr lang="en-AU" sz="3000" b="1" dirty="0" smtClean="0">
                <a:solidFill>
                  <a:schemeClr val="bg1"/>
                </a:solidFill>
              </a:rPr>
              <a:t>Summon</a:t>
            </a:r>
            <a:endParaRPr lang="en-AU" sz="3000" b="1" dirty="0" smtClean="0">
              <a:solidFill>
                <a:schemeClr val="bg1"/>
              </a:solidFill>
            </a:endParaRPr>
          </a:p>
          <a:p>
            <a:pPr>
              <a:defRPr/>
            </a:pPr>
            <a:endParaRPr lang="en-AU" b="1" dirty="0" smtClean="0">
              <a:solidFill>
                <a:srgbClr val="00349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080000"/>
            <a:ext cx="9144000" cy="576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5333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3" name="TextBox 2"/>
          <p:cNvSpPr txBox="1"/>
          <p:nvPr/>
        </p:nvSpPr>
        <p:spPr>
          <a:xfrm>
            <a:off x="179882" y="105958"/>
            <a:ext cx="8784606" cy="861774"/>
          </a:xfrm>
          <a:prstGeom prst="rect">
            <a:avLst/>
          </a:prstGeom>
          <a:noFill/>
        </p:spPr>
        <p:txBody>
          <a:bodyPr wrap="square">
            <a:spAutoFit/>
          </a:bodyPr>
          <a:lstStyle/>
          <a:p>
            <a:pPr>
              <a:defRPr/>
            </a:pPr>
            <a:r>
              <a:rPr lang="en-AU" sz="3200" b="1" dirty="0" smtClean="0">
                <a:solidFill>
                  <a:schemeClr val="bg1"/>
                </a:solidFill>
              </a:rPr>
              <a:t>Library Systems </a:t>
            </a:r>
            <a:r>
              <a:rPr lang="en-AU" sz="3200" b="1" dirty="0" smtClean="0">
                <a:solidFill>
                  <a:schemeClr val="bg1"/>
                </a:solidFill>
              </a:rPr>
              <a:t>(2013) – Voyager / Summon</a:t>
            </a:r>
          </a:p>
          <a:p>
            <a:pPr algn="ctr">
              <a:defRPr/>
            </a:pPr>
            <a:endParaRPr lang="en-AU" b="1" dirty="0" smtClean="0">
              <a:solidFill>
                <a:srgbClr val="00349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9322"/>
            <a:ext cx="9144000" cy="59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3488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3" name="TextBox 2"/>
          <p:cNvSpPr txBox="1"/>
          <p:nvPr/>
        </p:nvSpPr>
        <p:spPr>
          <a:xfrm>
            <a:off x="0" y="105958"/>
            <a:ext cx="9144000" cy="861774"/>
          </a:xfrm>
          <a:prstGeom prst="rect">
            <a:avLst/>
          </a:prstGeom>
          <a:noFill/>
        </p:spPr>
        <p:txBody>
          <a:bodyPr wrap="square">
            <a:spAutoFit/>
          </a:bodyPr>
          <a:lstStyle/>
          <a:p>
            <a:pPr>
              <a:defRPr/>
            </a:pPr>
            <a:r>
              <a:rPr lang="en-AU" sz="3200" b="1" dirty="0" smtClean="0">
                <a:solidFill>
                  <a:schemeClr val="bg1"/>
                </a:solidFill>
              </a:rPr>
              <a:t>Library Systems (late 2013) </a:t>
            </a:r>
            <a:r>
              <a:rPr lang="en-AU" sz="3200" b="1" dirty="0" smtClean="0">
                <a:solidFill>
                  <a:schemeClr val="bg1"/>
                </a:solidFill>
                <a:sym typeface="Wingdings" panose="05000000000000000000" pitchFamily="2" charset="2"/>
              </a:rPr>
              <a:t></a:t>
            </a:r>
            <a:r>
              <a:rPr lang="en-AU" sz="3200" b="1" dirty="0" smtClean="0">
                <a:solidFill>
                  <a:schemeClr val="bg1"/>
                </a:solidFill>
              </a:rPr>
              <a:t>Alma </a:t>
            </a:r>
            <a:r>
              <a:rPr lang="en-AU" sz="3200" b="1" dirty="0" smtClean="0">
                <a:solidFill>
                  <a:schemeClr val="bg1"/>
                </a:solidFill>
              </a:rPr>
              <a:t>/ Primo</a:t>
            </a:r>
          </a:p>
          <a:p>
            <a:pPr>
              <a:defRPr/>
            </a:pPr>
            <a:endParaRPr lang="en-AU" b="1" dirty="0" smtClean="0">
              <a:solidFill>
                <a:srgbClr val="00349C"/>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177"/>
            <a:ext cx="9144000" cy="593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9733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3" name="TextBox 2"/>
          <p:cNvSpPr txBox="1"/>
          <p:nvPr/>
        </p:nvSpPr>
        <p:spPr>
          <a:xfrm>
            <a:off x="179882" y="105958"/>
            <a:ext cx="8424566" cy="861774"/>
          </a:xfrm>
          <a:prstGeom prst="rect">
            <a:avLst/>
          </a:prstGeom>
          <a:noFill/>
        </p:spPr>
        <p:txBody>
          <a:bodyPr wrap="square">
            <a:spAutoFit/>
          </a:bodyPr>
          <a:lstStyle/>
          <a:p>
            <a:pPr>
              <a:defRPr/>
            </a:pPr>
            <a:r>
              <a:rPr lang="en-AU" sz="3200" b="1" dirty="0" smtClean="0">
                <a:solidFill>
                  <a:schemeClr val="bg1"/>
                </a:solidFill>
              </a:rPr>
              <a:t>Library Systems (2014</a:t>
            </a:r>
            <a:r>
              <a:rPr lang="en-AU" sz="3200" b="1" dirty="0" smtClean="0">
                <a:solidFill>
                  <a:schemeClr val="bg1"/>
                </a:solidFill>
              </a:rPr>
              <a:t>) – Alma / Primo</a:t>
            </a:r>
          </a:p>
          <a:p>
            <a:pPr>
              <a:defRPr/>
            </a:pPr>
            <a:endParaRPr lang="en-AU" b="1" dirty="0" smtClean="0">
              <a:solidFill>
                <a:srgbClr val="00349C"/>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7732"/>
            <a:ext cx="9144000" cy="58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9486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62303874"/>
              </p:ext>
            </p:extLst>
          </p:nvPr>
        </p:nvGraphicFramePr>
        <p:xfrm>
          <a:off x="-108520" y="0"/>
          <a:ext cx="9284684" cy="6858005"/>
        </p:xfrm>
        <a:graphic>
          <a:graphicData uri="http://schemas.openxmlformats.org/drawingml/2006/table">
            <a:tbl>
              <a:tblPr>
                <a:tableStyleId>{5C22544A-7EE6-4342-B048-85BDC9FD1C3A}</a:tableStyleId>
              </a:tblPr>
              <a:tblGrid>
                <a:gridCol w="1097138"/>
                <a:gridCol w="2194276"/>
                <a:gridCol w="1815290"/>
                <a:gridCol w="1022018"/>
                <a:gridCol w="998774"/>
                <a:gridCol w="888027"/>
                <a:gridCol w="1269161"/>
              </a:tblGrid>
              <a:tr h="836284">
                <a:tc>
                  <a:txBody>
                    <a:bodyPr/>
                    <a:lstStyle/>
                    <a:p>
                      <a:pPr algn="l" fontAlgn="b"/>
                      <a:endParaRPr lang="en-AU" sz="1400" b="1" i="0" u="none" strike="noStrike" dirty="0">
                        <a:solidFill>
                          <a:srgbClr val="000000"/>
                        </a:solidFill>
                        <a:effectLst/>
                        <a:latin typeface="Calibri"/>
                      </a:endParaRPr>
                    </a:p>
                  </a:txBody>
                  <a:tcPr marL="7160" marR="7160" marT="7160" marB="0" anchor="b">
                    <a:solidFill>
                      <a:srgbClr val="00339A"/>
                    </a:solidFill>
                  </a:tcPr>
                </a:tc>
                <a:tc>
                  <a:txBody>
                    <a:bodyPr/>
                    <a:lstStyle/>
                    <a:p>
                      <a:pPr algn="l" rtl="0" fontAlgn="ctr"/>
                      <a:r>
                        <a:rPr lang="en-AU" sz="1600" b="1" u="none" strike="noStrike" dirty="0">
                          <a:solidFill>
                            <a:schemeClr val="bg1"/>
                          </a:solidFill>
                          <a:effectLst/>
                        </a:rPr>
                        <a:t>APIs</a:t>
                      </a:r>
                      <a:endParaRPr lang="en-AU" sz="1600" b="1" i="0" u="none" strike="noStrike" dirty="0">
                        <a:solidFill>
                          <a:schemeClr val="bg1"/>
                        </a:solidFill>
                        <a:effectLst/>
                        <a:latin typeface="Arial"/>
                      </a:endParaRPr>
                    </a:p>
                  </a:txBody>
                  <a:tcPr marL="7160" marR="7160" marT="7160" marB="0" anchor="ctr">
                    <a:solidFill>
                      <a:srgbClr val="00339A"/>
                    </a:solidFill>
                  </a:tcPr>
                </a:tc>
                <a:tc>
                  <a:txBody>
                    <a:bodyPr/>
                    <a:lstStyle/>
                    <a:p>
                      <a:pPr algn="ctr" rtl="0" fontAlgn="ctr"/>
                      <a:r>
                        <a:rPr lang="en-AU" sz="1600" b="1" u="none" strike="noStrike" dirty="0" smtClean="0">
                          <a:solidFill>
                            <a:schemeClr val="bg1"/>
                          </a:solidFill>
                          <a:effectLst/>
                        </a:rPr>
                        <a:t>Library </a:t>
                      </a:r>
                      <a:r>
                        <a:rPr lang="en-AU" sz="1600" b="1" u="none" strike="noStrike" dirty="0">
                          <a:solidFill>
                            <a:schemeClr val="bg1"/>
                          </a:solidFill>
                          <a:effectLst/>
                        </a:rPr>
                        <a:t>API Abstraction</a:t>
                      </a:r>
                      <a:endParaRPr lang="en-AU" sz="1600" b="1" i="0" u="none" strike="noStrike" dirty="0">
                        <a:solidFill>
                          <a:schemeClr val="bg1"/>
                        </a:solidFill>
                        <a:effectLst/>
                        <a:latin typeface="Arial"/>
                      </a:endParaRPr>
                    </a:p>
                  </a:txBody>
                  <a:tcPr marL="7160" marR="7160" marT="7160" marB="0" anchor="ctr">
                    <a:solidFill>
                      <a:srgbClr val="00339A"/>
                    </a:solidFill>
                  </a:tcPr>
                </a:tc>
                <a:tc>
                  <a:txBody>
                    <a:bodyPr/>
                    <a:lstStyle/>
                    <a:p>
                      <a:pPr algn="ctr" rtl="0" fontAlgn="ctr"/>
                      <a:r>
                        <a:rPr lang="en-AU" sz="1600" b="1" u="none" strike="noStrike" dirty="0">
                          <a:solidFill>
                            <a:schemeClr val="bg1"/>
                          </a:solidFill>
                          <a:effectLst/>
                        </a:rPr>
                        <a:t>Catalogue</a:t>
                      </a:r>
                      <a:endParaRPr lang="en-AU" sz="1600" b="1" i="0" u="none" strike="noStrike" dirty="0">
                        <a:solidFill>
                          <a:schemeClr val="bg1"/>
                        </a:solidFill>
                        <a:effectLst/>
                        <a:latin typeface="Arial"/>
                      </a:endParaRPr>
                    </a:p>
                  </a:txBody>
                  <a:tcPr marL="7160" marR="7160" marT="7160" marB="0" anchor="ctr">
                    <a:solidFill>
                      <a:srgbClr val="00339A"/>
                    </a:solidFill>
                  </a:tcPr>
                </a:tc>
                <a:tc>
                  <a:txBody>
                    <a:bodyPr/>
                    <a:lstStyle/>
                    <a:p>
                      <a:pPr algn="ctr" rtl="0" fontAlgn="ctr"/>
                      <a:r>
                        <a:rPr lang="en-AU" sz="1600" b="1" u="none" strike="noStrike" dirty="0" smtClean="0">
                          <a:solidFill>
                            <a:schemeClr val="bg1"/>
                          </a:solidFill>
                          <a:effectLst/>
                        </a:rPr>
                        <a:t>My Library</a:t>
                      </a:r>
                      <a:endParaRPr lang="en-AU" sz="1600" b="1" i="0" u="none" strike="noStrike" dirty="0">
                        <a:solidFill>
                          <a:schemeClr val="bg1"/>
                        </a:solidFill>
                        <a:effectLst/>
                        <a:latin typeface="Arial"/>
                      </a:endParaRPr>
                    </a:p>
                  </a:txBody>
                  <a:tcPr marL="7160" marR="7160" marT="7160" marB="0" anchor="ctr">
                    <a:solidFill>
                      <a:srgbClr val="00339A"/>
                    </a:solidFill>
                  </a:tcPr>
                </a:tc>
                <a:tc>
                  <a:txBody>
                    <a:bodyPr/>
                    <a:lstStyle/>
                    <a:p>
                      <a:pPr algn="ctr" rtl="0" fontAlgn="ctr"/>
                      <a:r>
                        <a:rPr lang="en-AU" sz="1600" b="1" u="none" strike="noStrike" dirty="0" smtClean="0">
                          <a:solidFill>
                            <a:schemeClr val="bg1"/>
                          </a:solidFill>
                          <a:effectLst/>
                        </a:rPr>
                        <a:t>Staff / Student Portals</a:t>
                      </a:r>
                      <a:endParaRPr lang="en-AU" sz="1600" b="1" i="0" u="none" strike="noStrike" dirty="0">
                        <a:solidFill>
                          <a:schemeClr val="bg1"/>
                        </a:solidFill>
                        <a:effectLst/>
                        <a:latin typeface="Arial"/>
                      </a:endParaRPr>
                    </a:p>
                  </a:txBody>
                  <a:tcPr marL="7160" marR="7160" marT="7160" marB="0" anchor="ctr">
                    <a:solidFill>
                      <a:srgbClr val="00339A"/>
                    </a:solidFill>
                  </a:tcPr>
                </a:tc>
                <a:tc>
                  <a:txBody>
                    <a:bodyPr/>
                    <a:lstStyle/>
                    <a:p>
                      <a:pPr algn="ctr" rtl="0" fontAlgn="ctr"/>
                      <a:r>
                        <a:rPr lang="en-AU" sz="1600" b="1" u="none" strike="noStrike" dirty="0" smtClean="0">
                          <a:solidFill>
                            <a:schemeClr val="bg1"/>
                          </a:solidFill>
                          <a:effectLst/>
                        </a:rPr>
                        <a:t>LearnOnline </a:t>
                      </a:r>
                      <a:r>
                        <a:rPr lang="en-AU" sz="1600" b="1" u="none" strike="noStrike" dirty="0" smtClean="0">
                          <a:solidFill>
                            <a:schemeClr val="bg1"/>
                          </a:solidFill>
                          <a:effectLst/>
                        </a:rPr>
                        <a:t>(Moodle)</a:t>
                      </a:r>
                      <a:endParaRPr lang="en-AU" sz="1600" b="1" i="0" u="none" strike="noStrike" dirty="0">
                        <a:solidFill>
                          <a:schemeClr val="bg1"/>
                        </a:solidFill>
                        <a:effectLst/>
                        <a:latin typeface="Arial"/>
                      </a:endParaRPr>
                    </a:p>
                  </a:txBody>
                  <a:tcPr marL="7160" marR="7160" marT="7160" marB="0" anchor="ctr">
                    <a:solidFill>
                      <a:srgbClr val="00339A"/>
                    </a:solidFill>
                  </a:tcPr>
                </a:tc>
              </a:tr>
              <a:tr h="349743">
                <a:tc rowSpan="9">
                  <a:txBody>
                    <a:bodyPr/>
                    <a:lstStyle/>
                    <a:p>
                      <a:pPr algn="ctr" rtl="0" fontAlgn="ctr"/>
                      <a:r>
                        <a:rPr lang="en-AU" sz="1600" b="1" u="none" strike="noStrike" dirty="0">
                          <a:effectLst/>
                        </a:rPr>
                        <a:t>Alma SOAP</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l" rtl="0" fontAlgn="ctr"/>
                      <a:r>
                        <a:rPr lang="en-AU" sz="1600" b="1" u="none" strike="noStrike" kern="1200" dirty="0" err="1">
                          <a:solidFill>
                            <a:schemeClr val="dk1"/>
                          </a:solidFill>
                          <a:effectLst/>
                          <a:latin typeface="+mn-lt"/>
                          <a:ea typeface="+mn-ea"/>
                          <a:cs typeface="+mn-cs"/>
                        </a:rPr>
                        <a:t>getUserLoans</a:t>
                      </a:r>
                      <a:endParaRPr lang="en-AU" sz="1600" b="1" u="none" strike="noStrike" kern="1200" dirty="0">
                        <a:solidFill>
                          <a:schemeClr val="dk1"/>
                        </a:solidFill>
                        <a:effectLst/>
                        <a:latin typeface="+mn-lt"/>
                        <a:ea typeface="+mn-ea"/>
                        <a:cs typeface="+mn-cs"/>
                      </a:endParaRPr>
                    </a:p>
                  </a:txBody>
                  <a:tcPr marL="7160" marR="7160" marT="7160" marB="0" anchor="ctr">
                    <a:solidFill>
                      <a:schemeClr val="accent2">
                        <a:lumMod val="40000"/>
                        <a:lumOff val="60000"/>
                      </a:schemeClr>
                    </a:solidFill>
                  </a:tcPr>
                </a:tc>
                <a:tc rowSpan="5">
                  <a:txBody>
                    <a:bodyPr/>
                    <a:lstStyle/>
                    <a:p>
                      <a:pPr algn="ctr" rtl="0" fontAlgn="ctr"/>
                      <a:r>
                        <a:rPr lang="en-AU" sz="1600" b="1" u="none" strike="noStrike" dirty="0">
                          <a:effectLst/>
                        </a:rPr>
                        <a:t>patron</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rowSpan="5">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5">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5">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5">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349743">
                <a:tc vMerge="1">
                  <a:txBody>
                    <a:bodyPr/>
                    <a:lstStyle/>
                    <a:p>
                      <a:endParaRPr lang="en-AU"/>
                    </a:p>
                  </a:txBody>
                  <a:tcPr/>
                </a:tc>
                <a:tc>
                  <a:txBody>
                    <a:bodyPr/>
                    <a:lstStyle/>
                    <a:p>
                      <a:pPr algn="l" rtl="0" fontAlgn="ctr"/>
                      <a:r>
                        <a:rPr lang="en-AU" sz="1600" b="1" u="none" strike="noStrike" dirty="0" err="1">
                          <a:effectLst/>
                        </a:rPr>
                        <a:t>getUserCash</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349743">
                <a:tc vMerge="1">
                  <a:txBody>
                    <a:bodyPr/>
                    <a:lstStyle/>
                    <a:p>
                      <a:endParaRPr lang="en-AU"/>
                    </a:p>
                  </a:txBody>
                  <a:tcPr/>
                </a:tc>
                <a:tc>
                  <a:txBody>
                    <a:bodyPr/>
                    <a:lstStyle/>
                    <a:p>
                      <a:pPr algn="l" rtl="0" fontAlgn="ctr"/>
                      <a:r>
                        <a:rPr lang="en-AU" sz="1600" b="1" u="none" strike="noStrike" dirty="0">
                          <a:effectLst/>
                        </a:rPr>
                        <a:t>*</a:t>
                      </a:r>
                      <a:r>
                        <a:rPr lang="en-AU" sz="1600" b="1" u="none" strike="noStrike" dirty="0" err="1">
                          <a:effectLst/>
                        </a:rPr>
                        <a:t>getUserDetails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349743">
                <a:tc vMerge="1">
                  <a:txBody>
                    <a:bodyPr/>
                    <a:lstStyle/>
                    <a:p>
                      <a:endParaRPr lang="en-AU"/>
                    </a:p>
                  </a:txBody>
                  <a:tcPr/>
                </a:tc>
                <a:tc>
                  <a:txBody>
                    <a:bodyPr/>
                    <a:lstStyle/>
                    <a:p>
                      <a:pPr algn="l" rtl="0" fontAlgn="ctr"/>
                      <a:r>
                        <a:rPr lang="en-AU" sz="1600" b="1" u="none" strike="noStrike" dirty="0">
                          <a:effectLst/>
                        </a:rPr>
                        <a:t>*</a:t>
                      </a:r>
                      <a:r>
                        <a:rPr lang="en-AU" sz="1600" b="1" u="none" strike="noStrike" dirty="0" err="1">
                          <a:effectLst/>
                        </a:rPr>
                        <a:t>getUserRequests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349743">
                <a:tc vMerge="1">
                  <a:txBody>
                    <a:bodyPr/>
                    <a:lstStyle/>
                    <a:p>
                      <a:endParaRPr lang="en-AU"/>
                    </a:p>
                  </a:txBody>
                  <a:tcPr/>
                </a:tc>
                <a:tc>
                  <a:txBody>
                    <a:bodyPr/>
                    <a:lstStyle/>
                    <a:p>
                      <a:pPr algn="l" rtl="0" fontAlgn="ctr"/>
                      <a:r>
                        <a:rPr lang="en-AU" sz="1600" b="1" u="none" strike="noStrike" dirty="0">
                          <a:effectLst/>
                        </a:rPr>
                        <a:t>*</a:t>
                      </a:r>
                      <a:r>
                        <a:rPr lang="en-AU" sz="1600" b="1" u="none" strike="noStrike" dirty="0" err="1">
                          <a:effectLst/>
                        </a:rPr>
                        <a:t>cancelUserRequests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349743">
                <a:tc vMerge="1">
                  <a:txBody>
                    <a:bodyPr/>
                    <a:lstStyle/>
                    <a:p>
                      <a:endParaRPr lang="en-AU"/>
                    </a:p>
                  </a:txBody>
                  <a:tcPr/>
                </a:tc>
                <a:tc>
                  <a:txBody>
                    <a:bodyPr/>
                    <a:lstStyle/>
                    <a:p>
                      <a:pPr algn="l" rtl="0" fontAlgn="ctr"/>
                      <a:r>
                        <a:rPr lang="en-AU" sz="1600" b="1" u="none" strike="noStrike" dirty="0" err="1">
                          <a:effectLst/>
                        </a:rPr>
                        <a:t>createCourse</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rPr>
                        <a:t>course</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349743">
                <a:tc vMerge="1">
                  <a:txBody>
                    <a:bodyPr/>
                    <a:lstStyle/>
                    <a:p>
                      <a:endParaRPr lang="en-AU"/>
                    </a:p>
                  </a:txBody>
                  <a:tcPr/>
                </a:tc>
                <a:tc>
                  <a:txBody>
                    <a:bodyPr/>
                    <a:lstStyle/>
                    <a:p>
                      <a:pPr algn="l" rtl="0" fontAlgn="ctr"/>
                      <a:r>
                        <a:rPr lang="en-AU" sz="1600" b="1" u="none" strike="noStrike" dirty="0" err="1">
                          <a:effectLst/>
                        </a:rPr>
                        <a:t>updateCourse</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522453">
                <a:tc vMerge="1">
                  <a:txBody>
                    <a:bodyPr/>
                    <a:lstStyle/>
                    <a:p>
                      <a:endParaRPr lang="en-AU"/>
                    </a:p>
                  </a:txBody>
                  <a:tcPr/>
                </a:tc>
                <a:tc>
                  <a:txBody>
                    <a:bodyPr/>
                    <a:lstStyle/>
                    <a:p>
                      <a:pPr algn="l" rtl="0" fontAlgn="ctr"/>
                      <a:r>
                        <a:rPr lang="en-AU" sz="1600" b="1" u="none" strike="noStrike" dirty="0">
                          <a:effectLst/>
                        </a:rPr>
                        <a:t>*</a:t>
                      </a:r>
                      <a:r>
                        <a:rPr lang="en-AU" sz="1600" b="1" u="none" strike="noStrike" dirty="0" err="1" smtClean="0">
                          <a:effectLst/>
                        </a:rPr>
                        <a:t>retrieveHoldingsI</a:t>
                      </a:r>
                      <a:r>
                        <a:rPr lang="en-AU" sz="1600" b="1" u="none" strike="noStrike" dirty="0" smtClean="0">
                          <a:effectLst/>
                        </a:rPr>
                        <a:t>-Information</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rPr>
                        <a:t>holdings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rowSpan="2">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522453">
                <a:tc vMerge="1">
                  <a:txBody>
                    <a:bodyPr/>
                    <a:lstStyle/>
                    <a:p>
                      <a:endParaRPr lang="en-AU"/>
                    </a:p>
                  </a:txBody>
                  <a:tcPr/>
                </a:tc>
                <a:tc>
                  <a:txBody>
                    <a:bodyPr/>
                    <a:lstStyle/>
                    <a:p>
                      <a:pPr algn="l" rtl="0" fontAlgn="ctr"/>
                      <a:r>
                        <a:rPr lang="en-AU" sz="1600" b="1" u="none" strike="noStrike" dirty="0">
                          <a:effectLst/>
                        </a:rPr>
                        <a:t>*</a:t>
                      </a:r>
                      <a:r>
                        <a:rPr lang="en-AU" sz="1600" b="1" u="none" strike="noStrike" dirty="0" err="1" smtClean="0">
                          <a:effectLst/>
                        </a:rPr>
                        <a:t>getAnalyticsResults-AsXml</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r>
              <a:tr h="349743">
                <a:tc rowSpan="2">
                  <a:txBody>
                    <a:bodyPr/>
                    <a:lstStyle/>
                    <a:p>
                      <a:pPr algn="ctr" rtl="0" fontAlgn="ctr"/>
                      <a:r>
                        <a:rPr lang="en-AU" sz="1600" b="1" u="none" strike="noStrike" dirty="0">
                          <a:effectLst/>
                        </a:rPr>
                        <a:t>Alma REST</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l" rtl="0" fontAlgn="ctr"/>
                      <a:r>
                        <a:rPr lang="en-AU" sz="1600" b="1" u="none" strike="noStrike" dirty="0" smtClean="0">
                          <a:effectLst/>
                        </a:rPr>
                        <a:t>users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rPr>
                        <a:t>patron</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AU" sz="1600" b="1" i="0" u="none" strike="noStrike" dirty="0" smtClean="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AU" sz="1600" b="1" u="none" strike="noStrike" dirty="0" smtClean="0">
                          <a:effectLst/>
                          <a:latin typeface="Wingdings" panose="05000000000000000000" pitchFamily="2" charset="2"/>
                        </a:rPr>
                        <a:t>ü</a:t>
                      </a:r>
                      <a:endParaRPr lang="en-AU" sz="1600" b="1" i="0" u="none" strike="noStrike" dirty="0" smtClean="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l"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l"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349743">
                <a:tc vMerge="1">
                  <a:txBody>
                    <a:bodyPr/>
                    <a:lstStyle/>
                    <a:p>
                      <a:endParaRPr lang="en-AU"/>
                    </a:p>
                  </a:txBody>
                  <a:tcPr/>
                </a:tc>
                <a:tc>
                  <a:txBody>
                    <a:bodyPr/>
                    <a:lstStyle/>
                    <a:p>
                      <a:pPr algn="l" rtl="0" fontAlgn="ctr"/>
                      <a:r>
                        <a:rPr lang="en-AU" sz="1600" b="1" u="none" strike="noStrike" dirty="0" smtClean="0">
                          <a:effectLst/>
                        </a:rPr>
                        <a:t>bibs</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rPr>
                        <a:t>availability</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779899">
                <a:tc>
                  <a:txBody>
                    <a:bodyPr/>
                    <a:lstStyle/>
                    <a:p>
                      <a:pPr algn="ctr" rtl="0" fontAlgn="ctr"/>
                      <a:r>
                        <a:rPr lang="en-AU" sz="1600" b="1" u="none" strike="noStrike" dirty="0">
                          <a:effectLst/>
                        </a:rPr>
                        <a:t>Primo </a:t>
                      </a:r>
                      <a:r>
                        <a:rPr lang="en-AU" sz="1600" b="1" u="none" strike="noStrike" dirty="0" smtClean="0">
                          <a:effectLst/>
                        </a:rPr>
                        <a:t>     X-Service</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l" rtl="0" fontAlgn="ctr"/>
                      <a:r>
                        <a:rPr lang="en-AU" sz="1600" b="1" u="none" strike="noStrike" dirty="0">
                          <a:effectLst/>
                        </a:rPr>
                        <a:t>Brief Search</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ctr" rtl="0" fontAlgn="ctr"/>
                      <a:r>
                        <a:rPr lang="en-AU" sz="1600" b="1" u="none" strike="noStrike" dirty="0" err="1">
                          <a:effectLst/>
                        </a:rPr>
                        <a:t>courseReadings</a:t>
                      </a:r>
                      <a:r>
                        <a:rPr lang="en-AU" sz="1600" b="1" u="none" strike="noStrike" dirty="0">
                          <a:effectLst/>
                        </a:rPr>
                        <a:t>, patron, availability</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smtClean="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r>
              <a:tr h="349743">
                <a:tc>
                  <a:txBody>
                    <a:bodyPr/>
                    <a:lstStyle/>
                    <a:p>
                      <a:pPr algn="ctr" rtl="0" fontAlgn="ctr"/>
                      <a:r>
                        <a:rPr lang="en-AU" sz="1600" b="1" u="none" strike="noStrike" dirty="0" err="1">
                          <a:effectLst/>
                        </a:rPr>
                        <a:t>UResolver</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l" rtl="0" fontAlgn="ctr"/>
                      <a:r>
                        <a:rPr lang="en-AU" sz="1600" b="1" u="none" strike="noStrike" dirty="0" err="1">
                          <a:effectLst/>
                        </a:rPr>
                        <a:t>OpenUrl</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rPr>
                        <a:t>availability</a:t>
                      </a:r>
                      <a:endParaRPr lang="en-AU" sz="1600" b="1" i="0" u="none" strike="noStrike" dirty="0">
                        <a:solidFill>
                          <a:srgbClr val="000000"/>
                        </a:solidFill>
                        <a:effectLst/>
                        <a:latin typeface="Arial"/>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2">
                        <a:lumMod val="40000"/>
                        <a:lumOff val="60000"/>
                      </a:schemeClr>
                    </a:solidFill>
                  </a:tcPr>
                </a:tc>
              </a:tr>
              <a:tr h="349743">
                <a:tc rowSpan="2">
                  <a:txBody>
                    <a:bodyPr/>
                    <a:lstStyle/>
                    <a:p>
                      <a:pPr algn="ctr" rtl="0" fontAlgn="ctr"/>
                      <a:r>
                        <a:rPr lang="en-AU" sz="1600" b="1" u="none" strike="noStrike" dirty="0" err="1">
                          <a:effectLst/>
                        </a:rPr>
                        <a:t>Syndetics</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l" rtl="0" fontAlgn="ctr"/>
                      <a:r>
                        <a:rPr lang="en-AU" sz="1600" b="1" u="none" strike="noStrike" dirty="0">
                          <a:effectLst/>
                        </a:rPr>
                        <a:t>Book Jackets</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l" rtl="0" fontAlgn="ctr"/>
                      <a:r>
                        <a:rPr lang="en-AU" sz="1400" b="1" u="none" strike="noStrike" dirty="0">
                          <a:effectLst/>
                        </a:rPr>
                        <a:t> </a:t>
                      </a:r>
                      <a:endParaRPr lang="en-AU" sz="14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r>
              <a:tr h="349743">
                <a:tc vMerge="1">
                  <a:txBody>
                    <a:bodyPr/>
                    <a:lstStyle/>
                    <a:p>
                      <a:endParaRPr lang="en-AU"/>
                    </a:p>
                  </a:txBody>
                  <a:tcPr/>
                </a:tc>
                <a:tc>
                  <a:txBody>
                    <a:bodyPr/>
                    <a:lstStyle/>
                    <a:p>
                      <a:pPr algn="l" rtl="0" fontAlgn="ctr"/>
                      <a:r>
                        <a:rPr lang="en-AU" sz="1600" b="1" u="none" strike="noStrike" dirty="0">
                          <a:effectLst/>
                        </a:rPr>
                        <a:t>TOC</a:t>
                      </a:r>
                      <a:endParaRPr lang="en-AU" sz="16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l" rtl="0" fontAlgn="ctr"/>
                      <a:r>
                        <a:rPr lang="en-AU" sz="1400" b="1" u="none" strike="noStrike" dirty="0">
                          <a:effectLst/>
                        </a:rPr>
                        <a:t> </a:t>
                      </a:r>
                      <a:endParaRPr lang="en-AU" sz="1400" b="1" i="0" u="none" strike="noStrike" dirty="0">
                        <a:solidFill>
                          <a:srgbClr val="000000"/>
                        </a:solidFill>
                        <a:effectLst/>
                        <a:latin typeface="Arial"/>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ü</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c>
                  <a:txBody>
                    <a:bodyPr/>
                    <a:lstStyle/>
                    <a:p>
                      <a:pPr algn="ctr" rtl="0" fontAlgn="ctr"/>
                      <a:r>
                        <a:rPr lang="en-AU" sz="1600" b="1" u="none" strike="noStrike" dirty="0">
                          <a:effectLst/>
                          <a:latin typeface="Wingdings" panose="05000000000000000000" pitchFamily="2" charset="2"/>
                        </a:rPr>
                        <a:t> </a:t>
                      </a:r>
                      <a:endParaRPr lang="en-AU" sz="1600" b="1" i="0" u="none" strike="noStrike" dirty="0">
                        <a:solidFill>
                          <a:srgbClr val="000000"/>
                        </a:solidFill>
                        <a:effectLst/>
                        <a:latin typeface="Wingdings" panose="05000000000000000000" pitchFamily="2" charset="2"/>
                      </a:endParaRPr>
                    </a:p>
                  </a:txBody>
                  <a:tcPr marL="7160" marR="7160" marT="7160" marB="0" anchor="ctr">
                    <a:solidFill>
                      <a:schemeClr val="accent3">
                        <a:lumMod val="85000"/>
                      </a:schemeClr>
                    </a:solidFill>
                  </a:tcPr>
                </a:tc>
              </a:tr>
            </a:tbl>
          </a:graphicData>
        </a:graphic>
      </p:graphicFrame>
    </p:spTree>
    <p:extLst>
      <p:ext uri="{BB962C8B-B14F-4D97-AF65-F5344CB8AC3E}">
        <p14:creationId xmlns:p14="http://schemas.microsoft.com/office/powerpoint/2010/main" val="38138887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4458</TotalTime>
  <Words>3056</Words>
  <Application>Microsoft Office PowerPoint</Application>
  <PresentationFormat>On-screen Show (4:3)</PresentationFormat>
  <Paragraphs>342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vt:lpstr>
      <vt:lpstr>Discovery, Services and Integrations with Alma and Primo APIs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Quilliam</dc:creator>
  <cp:lastModifiedBy>University of South Australia</cp:lastModifiedBy>
  <cp:revision>188</cp:revision>
  <cp:lastPrinted>2014-08-11T07:09:28Z</cp:lastPrinted>
  <dcterms:created xsi:type="dcterms:W3CDTF">2012-09-25T06:36:23Z</dcterms:created>
  <dcterms:modified xsi:type="dcterms:W3CDTF">2014-09-02T05:14:58Z</dcterms:modified>
</cp:coreProperties>
</file>